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3" r:id="rId2"/>
    <p:sldId id="256" r:id="rId3"/>
    <p:sldId id="257" r:id="rId4"/>
    <p:sldId id="265" r:id="rId5"/>
    <p:sldId id="275" r:id="rId6"/>
    <p:sldId id="259" r:id="rId7"/>
    <p:sldId id="266" r:id="rId8"/>
    <p:sldId id="260" r:id="rId9"/>
    <p:sldId id="262" r:id="rId10"/>
    <p:sldId id="267" r:id="rId11"/>
    <p:sldId id="263" r:id="rId12"/>
    <p:sldId id="276" r:id="rId13"/>
    <p:sldId id="268" r:id="rId14"/>
    <p:sldId id="264" r:id="rId15"/>
    <p:sldId id="269" r:id="rId16"/>
    <p:sldId id="25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9642" autoAdjust="0"/>
  </p:normalViewPr>
  <p:slideViewPr>
    <p:cSldViewPr>
      <p:cViewPr varScale="1">
        <p:scale>
          <a:sx n="73" d="100"/>
          <a:sy n="73" d="100"/>
        </p:scale>
        <p:origin x="-1296" y="63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2FC4E9-C7E1-46BA-8296-F848ABB96090}" type="datetimeFigureOut">
              <a:rPr lang="en-US" smtClean="0"/>
              <a:pPr/>
              <a:t>23-Oct-21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3C5B6D-9346-4AE8-895B-C81CE0CC6B9F}"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3C5B6D-9346-4AE8-895B-C81CE0CC6B9F}"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3C5B6D-9346-4AE8-895B-C81CE0CC6B9F}"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3C5B6D-9346-4AE8-895B-C81CE0CC6B9F}"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596DB5-15A9-4D76-BEC8-2031E6F8CC38}" type="datetimeFigureOut">
              <a:rPr lang="en-US" smtClean="0"/>
              <a:pPr/>
              <a:t>23-Oct-21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C531F3-E367-4F53-AD51-5A9FD158B45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596DB5-15A9-4D76-BEC8-2031E6F8CC38}" type="datetimeFigureOut">
              <a:rPr lang="en-US" smtClean="0"/>
              <a:pPr/>
              <a:t>23-Oct-21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C531F3-E367-4F53-AD51-5A9FD158B45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596DB5-15A9-4D76-BEC8-2031E6F8CC38}" type="datetimeFigureOut">
              <a:rPr lang="en-US" smtClean="0"/>
              <a:pPr/>
              <a:t>23-Oct-21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C531F3-E367-4F53-AD51-5A9FD158B45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596DB5-15A9-4D76-BEC8-2031E6F8CC38}" type="datetimeFigureOut">
              <a:rPr lang="en-US" smtClean="0"/>
              <a:pPr/>
              <a:t>23-Oct-21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C531F3-E367-4F53-AD51-5A9FD158B45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596DB5-15A9-4D76-BEC8-2031E6F8CC38}" type="datetimeFigureOut">
              <a:rPr lang="en-US" smtClean="0"/>
              <a:pPr/>
              <a:t>23-Oct-21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C531F3-E367-4F53-AD51-5A9FD158B45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596DB5-15A9-4D76-BEC8-2031E6F8CC38}" type="datetimeFigureOut">
              <a:rPr lang="en-US" smtClean="0"/>
              <a:pPr/>
              <a:t>23-Oct-21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C531F3-E367-4F53-AD51-5A9FD158B45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596DB5-15A9-4D76-BEC8-2031E6F8CC38}" type="datetimeFigureOut">
              <a:rPr lang="en-US" smtClean="0"/>
              <a:pPr/>
              <a:t>23-Oct-21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2C531F3-E367-4F53-AD51-5A9FD158B45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596DB5-15A9-4D76-BEC8-2031E6F8CC38}" type="datetimeFigureOut">
              <a:rPr lang="en-US" smtClean="0"/>
              <a:pPr/>
              <a:t>23-Oct-21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2C531F3-E367-4F53-AD51-5A9FD158B45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96DB5-15A9-4D76-BEC8-2031E6F8CC38}" type="datetimeFigureOut">
              <a:rPr lang="en-US" smtClean="0"/>
              <a:pPr/>
              <a:t>23-Oct-21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2C531F3-E367-4F53-AD51-5A9FD158B45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596DB5-15A9-4D76-BEC8-2031E6F8CC38}" type="datetimeFigureOut">
              <a:rPr lang="en-US" smtClean="0"/>
              <a:pPr/>
              <a:t>23-Oct-21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C531F3-E367-4F53-AD51-5A9FD158B45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596DB5-15A9-4D76-BEC8-2031E6F8CC38}" type="datetimeFigureOut">
              <a:rPr lang="en-US" smtClean="0"/>
              <a:pPr/>
              <a:t>23-Oct-21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C531F3-E367-4F53-AD51-5A9FD158B45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596DB5-15A9-4D76-BEC8-2031E6F8CC38}" type="datetimeFigureOut">
              <a:rPr lang="en-US" smtClean="0"/>
              <a:pPr/>
              <a:t>23-Oct-21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C531F3-E367-4F53-AD51-5A9FD158B450}"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66800"/>
            <a:ext cx="7467600" cy="1295400"/>
          </a:xfrm>
        </p:spPr>
        <p:txBody>
          <a:bodyPr>
            <a:normAutofit/>
          </a:bodyPr>
          <a:lstStyle/>
          <a:p>
            <a:r>
              <a:rPr lang="en-US" sz="6600" b="1" dirty="0" smtClean="0">
                <a:latin typeface="Georgia" pitchFamily="18" charset="0"/>
                <a:cs typeface="Times New Roman" pitchFamily="18" charset="0"/>
              </a:rPr>
              <a:t>WELCOME</a:t>
            </a:r>
            <a:endParaRPr lang="en-US" sz="6600" b="1" dirty="0">
              <a:latin typeface="Georgia" pitchFamily="18" charset="0"/>
              <a:cs typeface="Times New Roman" pitchFamily="18" charset="0"/>
            </a:endParaRPr>
          </a:p>
        </p:txBody>
      </p:sp>
      <p:sp>
        <p:nvSpPr>
          <p:cNvPr id="3" name="Content Placeholder 2"/>
          <p:cNvSpPr>
            <a:spLocks noGrp="1"/>
          </p:cNvSpPr>
          <p:nvPr>
            <p:ph idx="1"/>
          </p:nvPr>
        </p:nvSpPr>
        <p:spPr>
          <a:xfrm>
            <a:off x="457200" y="3048000"/>
            <a:ext cx="8382000" cy="3078163"/>
          </a:xfrm>
        </p:spPr>
        <p:txBody>
          <a:bodyPr>
            <a:normAutofit/>
          </a:bodyPr>
          <a:lstStyle/>
          <a:p>
            <a:pPr algn="ctr">
              <a:buNone/>
            </a:pPr>
            <a:r>
              <a:rPr lang="en-US" sz="3600" i="1" dirty="0" smtClean="0">
                <a:latin typeface="Times New Roman" pitchFamily="18" charset="0"/>
                <a:cs typeface="Times New Roman" pitchFamily="18" charset="0"/>
              </a:rPr>
              <a:t>Campus…Brings Back So Many Memories That I Would…Have Made…</a:t>
            </a:r>
            <a:endParaRPr lang="en-US" sz="3600" i="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lstStyle/>
          <a:p>
            <a:pPr algn="l"/>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Register</a:t>
            </a:r>
            <a:endParaRPr lang="en-US" b="1" dirty="0">
              <a:latin typeface="Times New Roman" pitchFamily="18" charset="0"/>
              <a:cs typeface="Times New Roman" pitchFamily="18" charset="0"/>
            </a:endParaRPr>
          </a:p>
        </p:txBody>
      </p:sp>
      <p:sp>
        <p:nvSpPr>
          <p:cNvPr id="5" name="Content Placeholder 4"/>
          <p:cNvSpPr>
            <a:spLocks noGrp="1"/>
          </p:cNvSpPr>
          <p:nvPr>
            <p:ph idx="1"/>
          </p:nvPr>
        </p:nvSpPr>
        <p:spPr>
          <a:xfrm>
            <a:off x="3429000" y="1524000"/>
            <a:ext cx="5410200" cy="4602163"/>
          </a:xfrm>
        </p:spPr>
        <p:txBody>
          <a:bodyPr>
            <a:normAutofit fontScale="92500" lnSpcReduction="20000"/>
          </a:bodyPr>
          <a:lstStyle/>
          <a:p>
            <a:pPr algn="just">
              <a:buFont typeface="Wingdings" pitchFamily="2" charset="2"/>
              <a:buChar char="q"/>
            </a:pPr>
            <a:r>
              <a:rPr lang="en-US" sz="2800" dirty="0" smtClean="0">
                <a:latin typeface="Times New Roman" pitchFamily="18" charset="0"/>
                <a:cs typeface="Times New Roman" pitchFamily="18" charset="0"/>
              </a:rPr>
              <a:t>Registers are temporary storage areas for instructions or data. Registers work under the direction of the </a:t>
            </a:r>
            <a:r>
              <a:rPr lang="en-US" sz="2800" b="1" i="1" dirty="0" smtClean="0">
                <a:latin typeface="Times New Roman" pitchFamily="18" charset="0"/>
                <a:cs typeface="Times New Roman" pitchFamily="18" charset="0"/>
              </a:rPr>
              <a:t>control unit to accept, hold, and transfer instructions or data</a:t>
            </a:r>
            <a:r>
              <a:rPr lang="en-US" sz="2800" dirty="0" smtClean="0">
                <a:latin typeface="Times New Roman" pitchFamily="18" charset="0"/>
                <a:cs typeface="Times New Roman" pitchFamily="18" charset="0"/>
              </a:rPr>
              <a:t> and perform arithmetic or logical comparisons at high speed.</a:t>
            </a:r>
          </a:p>
          <a:p>
            <a:pPr algn="just">
              <a:buFont typeface="Wingdings" pitchFamily="2" charset="2"/>
              <a:buChar char="q"/>
            </a:pPr>
            <a:r>
              <a:rPr lang="en-US" sz="2800" dirty="0" smtClean="0">
                <a:latin typeface="Times New Roman" pitchFamily="18" charset="0"/>
                <a:cs typeface="Times New Roman" pitchFamily="18" charset="0"/>
              </a:rPr>
              <a:t>Efficiency of CPU increases as there are a large number of registers are used in this organization. Less memory space is used to store the program since the instructions are written in a compact way.</a:t>
            </a:r>
          </a:p>
          <a:p>
            <a:pPr>
              <a:buNone/>
            </a:pPr>
            <a:endParaRPr lang="en-US" dirty="0"/>
          </a:p>
        </p:txBody>
      </p:sp>
      <p:pic>
        <p:nvPicPr>
          <p:cNvPr id="6" name="Picture 5" descr="image-20200214142339-1.jpeg"/>
          <p:cNvPicPr>
            <a:picLocks noChangeAspect="1"/>
          </p:cNvPicPr>
          <p:nvPr/>
        </p:nvPicPr>
        <p:blipFill>
          <a:blip r:embed="rId2"/>
          <a:stretch>
            <a:fillRect/>
          </a:stretch>
        </p:blipFill>
        <p:spPr>
          <a:xfrm rot="21099736">
            <a:off x="239849" y="2119481"/>
            <a:ext cx="3780605" cy="3534450"/>
          </a:xfrm>
          <a:prstGeom prst="rect">
            <a:avLst/>
          </a:prstGeom>
          <a:effectLst>
            <a:softEdge rad="127000"/>
          </a:effectLst>
          <a:scene3d>
            <a:camera prst="perspectiveContrastingRightFacing"/>
            <a:lightRig rig="threePt" dir="t"/>
          </a:scene3d>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US" b="1" dirty="0" smtClean="0">
                <a:latin typeface="Times New Roman" pitchFamily="18" charset="0"/>
                <a:cs typeface="Times New Roman" pitchFamily="18" charset="0"/>
              </a:rPr>
              <a:t>Student Register</a:t>
            </a:r>
            <a:endParaRPr lang="en-US" b="1" dirty="0">
              <a:latin typeface="Times New Roman" pitchFamily="18" charset="0"/>
              <a:cs typeface="Times New Roman" pitchFamily="18" charset="0"/>
            </a:endParaRPr>
          </a:p>
        </p:txBody>
      </p:sp>
      <p:pic>
        <p:nvPicPr>
          <p:cNvPr id="4" name="Content Placeholder 3" descr="WhatsApp Image 2021-10-15 at 1.10.07 AM.jpeg"/>
          <p:cNvPicPr>
            <a:picLocks noGrp="1" noChangeAspect="1"/>
          </p:cNvPicPr>
          <p:nvPr>
            <p:ph idx="1"/>
          </p:nvPr>
        </p:nvPicPr>
        <p:blipFill>
          <a:blip r:embed="rId2"/>
          <a:stretch>
            <a:fillRect/>
          </a:stretch>
        </p:blipFill>
        <p:spPr>
          <a:xfrm>
            <a:off x="685800" y="1447800"/>
            <a:ext cx="7772400" cy="47244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normAutofit fontScale="90000"/>
          </a:bodyPr>
          <a:lstStyle/>
          <a:p>
            <a:pPr algn="l"/>
            <a:r>
              <a:rPr lang="en-US" sz="4900" b="1" dirty="0" smtClean="0">
                <a:latin typeface="Times New Roman" pitchFamily="18" charset="0"/>
                <a:cs typeface="Times New Roman" pitchFamily="18" charset="0"/>
              </a:rPr>
              <a:t>Placement Details</a:t>
            </a:r>
            <a:r>
              <a:rPr lang="en-US" dirty="0" smtClean="0"/>
              <a:t/>
            </a:r>
            <a:br>
              <a:rPr lang="en-US" dirty="0" smtClean="0"/>
            </a:br>
            <a:endParaRPr lang="en-US" dirty="0"/>
          </a:p>
        </p:txBody>
      </p:sp>
      <p:pic>
        <p:nvPicPr>
          <p:cNvPr id="4" name="Content Placeholder 3" descr="WhatsApp Image 2021-10-23 at 10.25.06 AM.jpeg"/>
          <p:cNvPicPr>
            <a:picLocks noGrp="1" noChangeAspect="1"/>
          </p:cNvPicPr>
          <p:nvPr>
            <p:ph idx="1"/>
          </p:nvPr>
        </p:nvPicPr>
        <p:blipFill>
          <a:blip r:embed="rId2"/>
          <a:stretch>
            <a:fillRect/>
          </a:stretch>
        </p:blipFill>
        <p:spPr>
          <a:xfrm>
            <a:off x="457200" y="1447800"/>
            <a:ext cx="8229600" cy="44196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001000" cy="914400"/>
          </a:xfrm>
        </p:spPr>
        <p:txBody>
          <a:bodyPr/>
          <a:lstStyle/>
          <a:p>
            <a:pPr algn="l"/>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Hire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3581400" y="1600200"/>
            <a:ext cx="5105400" cy="4876800"/>
          </a:xfrm>
        </p:spPr>
        <p:txBody>
          <a:bodyPr/>
          <a:lstStyle/>
          <a:p>
            <a:pPr>
              <a:buFont typeface="Wingdings" pitchFamily="2" charset="2"/>
              <a:buChar char="q"/>
            </a:pPr>
            <a:r>
              <a:rPr lang="en-US" dirty="0" smtClean="0">
                <a:latin typeface="Times New Roman" pitchFamily="18" charset="0"/>
                <a:cs typeface="Times New Roman" pitchFamily="18" charset="0"/>
              </a:rPr>
              <a:t> Hired </a:t>
            </a:r>
            <a:r>
              <a:rPr lang="en-US" dirty="0" smtClean="0">
                <a:latin typeface="Times New Roman" pitchFamily="18" charset="0"/>
                <a:cs typeface="Times New Roman" pitchFamily="18" charset="0"/>
              </a:rPr>
              <a:t>is a free platform that matches job-seekers with companies in search of talent automatically, and it does so in a wide variety of roles and specialties.</a:t>
            </a:r>
            <a:endParaRPr lang="en-US" dirty="0">
              <a:latin typeface="Times New Roman" pitchFamily="18" charset="0"/>
              <a:cs typeface="Times New Roman" pitchFamily="18" charset="0"/>
            </a:endParaRPr>
          </a:p>
        </p:txBody>
      </p:sp>
      <p:pic>
        <p:nvPicPr>
          <p:cNvPr id="4" name="Picture 3" descr="apply-here.jpg"/>
          <p:cNvPicPr>
            <a:picLocks noChangeAspect="1"/>
          </p:cNvPicPr>
          <p:nvPr/>
        </p:nvPicPr>
        <p:blipFill>
          <a:blip r:embed="rId2"/>
          <a:stretch>
            <a:fillRect/>
          </a:stretch>
        </p:blipFill>
        <p:spPr>
          <a:xfrm rot="20578763">
            <a:off x="426675" y="1963415"/>
            <a:ext cx="2802971" cy="2881278"/>
          </a:xfrm>
          <a:prstGeom prst="rect">
            <a:avLst/>
          </a:prstGeom>
          <a:effectLst>
            <a:outerShdw blurRad="152400" dist="317500" dir="5400000" sx="90000" sy="-19000" rotWithShape="0">
              <a:prstClr val="black">
                <a:alpha val="15000"/>
              </a:prstClr>
            </a:outerShdw>
            <a:reflection blurRad="6350" stA="52000" endA="300" endPos="35000" dir="5400000" sy="-100000" algn="bl" rotWithShape="0"/>
            <a:softEdge rad="127000"/>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smtClean="0">
                <a:latin typeface="Times New Roman" pitchFamily="18" charset="0"/>
                <a:cs typeface="Times New Roman" pitchFamily="18" charset="0"/>
              </a:rPr>
              <a:t>Company To Hire</a:t>
            </a:r>
            <a:endParaRPr lang="en-US" b="1" dirty="0">
              <a:latin typeface="Times New Roman" pitchFamily="18" charset="0"/>
              <a:cs typeface="Times New Roman" pitchFamily="18" charset="0"/>
            </a:endParaRPr>
          </a:p>
        </p:txBody>
      </p:sp>
      <p:pic>
        <p:nvPicPr>
          <p:cNvPr id="4" name="Content Placeholder 3" descr="WhatsApp Image 2021-10-15 at 1.08.11 AM.jpeg"/>
          <p:cNvPicPr>
            <a:picLocks noGrp="1" noChangeAspect="1"/>
          </p:cNvPicPr>
          <p:nvPr>
            <p:ph idx="1"/>
          </p:nvPr>
        </p:nvPicPr>
        <p:blipFill>
          <a:blip r:embed="rId2"/>
          <a:stretch>
            <a:fillRect/>
          </a:stretch>
        </p:blipFill>
        <p:spPr>
          <a:xfrm>
            <a:off x="457200" y="1447800"/>
            <a:ext cx="8229600" cy="43434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153400" cy="4754563"/>
          </a:xfrm>
        </p:spPr>
        <p:txBody>
          <a:bodyPr>
            <a:noAutofit/>
          </a:bodyPr>
          <a:lstStyle/>
          <a:p>
            <a:pPr algn="just">
              <a:buFont typeface="Wingdings" pitchFamily="2" charset="2"/>
              <a:buChar char="q"/>
            </a:pPr>
            <a:r>
              <a:rPr lang="en-US" sz="2400" dirty="0" smtClean="0">
                <a:latin typeface="Times New Roman" pitchFamily="18" charset="0"/>
                <a:cs typeface="Times New Roman" pitchFamily="18" charset="0"/>
              </a:rPr>
              <a:t>Effective recruitment and selection can contribute towards an organization's success. During the recruitment process, both internal and external sources of employees should be considered. This will increase the probability of organizations attracting a wide range of candidates.</a:t>
            </a:r>
          </a:p>
          <a:p>
            <a:pPr algn="just">
              <a:buFont typeface="Wingdings" pitchFamily="2" charset="2"/>
              <a:buChar char="q"/>
            </a:pPr>
            <a:r>
              <a:rPr lang="en-US" sz="2400" dirty="0" smtClean="0">
                <a:latin typeface="Times New Roman" pitchFamily="18" charset="0"/>
                <a:cs typeface="Times New Roman" pitchFamily="18" charset="0"/>
              </a:rPr>
              <a:t>This recruitment tool is to provide a better experience in recruitment process in terms of saving time and making the right choice. And this tool also comes with the privacy policy in which your data is not visible to others unless you wish to share which makes this tool very secured to use. It is a great tool for campus interviewing and offer management which helps in students career development opportunities.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endParaRPr lang="en-US" dirty="0"/>
          </a:p>
        </p:txBody>
      </p:sp>
      <p:pic>
        <p:nvPicPr>
          <p:cNvPr id="6" name="Content Placeholder 5" descr="thank-you-powerpoint-template-1.jpg"/>
          <p:cNvPicPr>
            <a:picLocks noGrp="1" noChangeAspect="1"/>
          </p:cNvPicPr>
          <p:nvPr>
            <p:ph idx="1"/>
          </p:nvPr>
        </p:nvPicPr>
        <p:blipFill>
          <a:blip r:embed="rId2"/>
          <a:stretch>
            <a:fillRect/>
          </a:stretch>
        </p:blipFill>
        <p:spPr>
          <a:xfrm>
            <a:off x="548922" y="914400"/>
            <a:ext cx="8046156" cy="5211763"/>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838200"/>
          </a:xfrm>
        </p:spPr>
        <p:txBody>
          <a:bodyPr>
            <a:normAutofit fontScale="90000"/>
          </a:bodyPr>
          <a:lstStyle/>
          <a:p>
            <a:r>
              <a:rPr lang="en-US" sz="4900" b="1" dirty="0">
                <a:latin typeface="Times New Roman" pitchFamily="18" charset="0"/>
                <a:cs typeface="Times New Roman" pitchFamily="18" charset="0"/>
              </a:rPr>
              <a:t>Campus Recruitment System</a:t>
            </a:r>
            <a:r>
              <a:rPr lang="en-US" b="1" dirty="0">
                <a:solidFill>
                  <a:schemeClr val="bg1"/>
                </a:solidFill>
              </a:rPr>
              <a:t/>
            </a:r>
            <a:br>
              <a:rPr lang="en-US" b="1" dirty="0">
                <a:solidFill>
                  <a:schemeClr val="bg1"/>
                </a:solidFill>
              </a:rPr>
            </a:br>
            <a:endParaRPr lang="en-US" b="1" dirty="0">
              <a:solidFill>
                <a:schemeClr val="bg1"/>
              </a:solidFill>
            </a:endParaRPr>
          </a:p>
        </p:txBody>
      </p:sp>
      <p:sp>
        <p:nvSpPr>
          <p:cNvPr id="5" name="Subtitle 4"/>
          <p:cNvSpPr>
            <a:spLocks noGrp="1"/>
          </p:cNvSpPr>
          <p:nvPr>
            <p:ph type="subTitle" idx="1"/>
          </p:nvPr>
        </p:nvSpPr>
        <p:spPr>
          <a:xfrm>
            <a:off x="1752600" y="4495800"/>
            <a:ext cx="6934200" cy="2057400"/>
          </a:xfrm>
        </p:spPr>
        <p:txBody>
          <a:bodyPr>
            <a:normAutofit fontScale="62500" lnSpcReduction="20000"/>
          </a:bodyPr>
          <a:lstStyle/>
          <a:p>
            <a:endParaRPr lang="en-US" sz="2600" dirty="0" smtClean="0">
              <a:latin typeface="Times New Roman" pitchFamily="18" charset="0"/>
              <a:cs typeface="Times New Roman" pitchFamily="18" charset="0"/>
            </a:endParaRPr>
          </a:p>
          <a:p>
            <a:pPr algn="l"/>
            <a:r>
              <a:rPr lang="en-US" sz="2600" dirty="0" smtClean="0">
                <a:solidFill>
                  <a:schemeClr val="tx1"/>
                </a:solidFill>
                <a:latin typeface="Times New Roman" pitchFamily="18" charset="0"/>
                <a:cs typeface="Times New Roman" pitchFamily="18" charset="0"/>
              </a:rPr>
              <a:t>	     	      	</a:t>
            </a:r>
            <a:r>
              <a:rPr lang="en-US" sz="2900" b="1" dirty="0" smtClean="0">
                <a:solidFill>
                  <a:schemeClr val="tx1"/>
                </a:solidFill>
                <a:latin typeface="Times New Roman" pitchFamily="18" charset="0"/>
                <a:cs typeface="Times New Roman" pitchFamily="18" charset="0"/>
              </a:rPr>
              <a:t>Name: Muthulakshmi S</a:t>
            </a:r>
          </a:p>
          <a:p>
            <a:pPr algn="l"/>
            <a:r>
              <a:rPr lang="en-US" sz="2900" b="1" dirty="0" smtClean="0">
                <a:solidFill>
                  <a:schemeClr val="tx1"/>
                </a:solidFill>
                <a:latin typeface="Times New Roman" pitchFamily="18" charset="0"/>
                <a:cs typeface="Times New Roman" pitchFamily="18" charset="0"/>
              </a:rPr>
              <a:t>                         		Batch: EB_JAVA 5769</a:t>
            </a:r>
          </a:p>
          <a:p>
            <a:pPr algn="l"/>
            <a:r>
              <a:rPr lang="en-US" sz="2900" b="1" dirty="0" smtClean="0">
                <a:solidFill>
                  <a:schemeClr val="tx1"/>
                </a:solidFill>
                <a:latin typeface="Times New Roman" pitchFamily="18" charset="0"/>
                <a:cs typeface="Times New Roman" pitchFamily="18" charset="0"/>
              </a:rPr>
              <a:t>                          		Enrollment No: </a:t>
            </a:r>
            <a:r>
              <a:rPr lang="en-US" sz="2900" b="1" dirty="0" smtClean="0">
                <a:solidFill>
                  <a:schemeClr val="tx1"/>
                </a:solidFill>
                <a:latin typeface="Times New Roman" pitchFamily="18" charset="0"/>
                <a:cs typeface="Times New Roman" pitchFamily="18" charset="0"/>
              </a:rPr>
              <a:t>EBEON0721410013</a:t>
            </a:r>
          </a:p>
          <a:p>
            <a:pPr algn="l"/>
            <a:endParaRPr lang="en-US" sz="2900" b="1" dirty="0" smtClean="0">
              <a:solidFill>
                <a:schemeClr val="tx1"/>
              </a:solidFill>
              <a:latin typeface="Times New Roman" pitchFamily="18" charset="0"/>
              <a:cs typeface="Times New Roman" pitchFamily="18" charset="0"/>
            </a:endParaRPr>
          </a:p>
          <a:p>
            <a:pPr algn="l"/>
            <a:r>
              <a:rPr lang="en-US" sz="2900" b="1" dirty="0" smtClean="0">
                <a:solidFill>
                  <a:schemeClr val="tx1"/>
                </a:solidFill>
                <a:latin typeface="Times New Roman" pitchFamily="18" charset="0"/>
                <a:cs typeface="Times New Roman" pitchFamily="18" charset="0"/>
              </a:rPr>
              <a:t>	</a:t>
            </a:r>
            <a:r>
              <a:rPr lang="en-US" sz="2900" b="1" dirty="0" smtClean="0">
                <a:solidFill>
                  <a:schemeClr val="tx1"/>
                </a:solidFill>
                <a:latin typeface="Times New Roman" pitchFamily="18" charset="0"/>
                <a:cs typeface="Times New Roman" pitchFamily="18" charset="0"/>
              </a:rPr>
              <a:t>		Guided By</a:t>
            </a:r>
          </a:p>
          <a:p>
            <a:pPr algn="l"/>
            <a:r>
              <a:rPr lang="en-US" sz="2900" b="1" dirty="0" smtClean="0">
                <a:solidFill>
                  <a:schemeClr val="tx1"/>
                </a:solidFill>
                <a:latin typeface="Times New Roman" pitchFamily="18" charset="0"/>
                <a:cs typeface="Times New Roman" pitchFamily="18" charset="0"/>
              </a:rPr>
              <a:t>			Santosh Mali Sir</a:t>
            </a:r>
            <a:endParaRPr lang="en-US" sz="2900" b="1" dirty="0" smtClean="0">
              <a:solidFill>
                <a:schemeClr val="tx1"/>
              </a:solidFill>
              <a:latin typeface="Times New Roman" pitchFamily="18" charset="0"/>
              <a:cs typeface="Times New Roman" pitchFamily="18" charset="0"/>
            </a:endParaRPr>
          </a:p>
          <a:p>
            <a:pPr algn="r"/>
            <a:endParaRPr lang="en-US" sz="1900" b="1" dirty="0">
              <a:solidFill>
                <a:schemeClr val="tx1"/>
              </a:solidFill>
              <a:latin typeface="Times New Roman" pitchFamily="18" charset="0"/>
              <a:cs typeface="Times New Roman" pitchFamily="18" charset="0"/>
            </a:endParaRPr>
          </a:p>
        </p:txBody>
      </p:sp>
      <p:pic>
        <p:nvPicPr>
          <p:cNvPr id="6" name="Picture 5" descr="Recruitment-Best-Practices.png"/>
          <p:cNvPicPr>
            <a:picLocks noChangeAspect="1"/>
          </p:cNvPicPr>
          <p:nvPr/>
        </p:nvPicPr>
        <p:blipFill>
          <a:blip r:embed="rId2"/>
          <a:stretch>
            <a:fillRect/>
          </a:stretch>
        </p:blipFill>
        <p:spPr>
          <a:xfrm>
            <a:off x="762000" y="1066800"/>
            <a:ext cx="7543800" cy="3581400"/>
          </a:xfrm>
          <a:prstGeom prst="rect">
            <a:avLst/>
          </a:prstGeom>
          <a:effectLst>
            <a:outerShdw blurRad="152400" dist="317500" dir="5400000" sx="90000" sy="-19000" rotWithShape="0">
              <a:prstClr val="black">
                <a:alpha val="15000"/>
              </a:prstClr>
            </a:outerShdw>
            <a:softEdge rad="12700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a:bodyPr>
          <a:lstStyle/>
          <a:p>
            <a:pPr algn="l"/>
            <a:r>
              <a:rPr lang="en-US" sz="3800" b="1" dirty="0" smtClean="0">
                <a:latin typeface="Times New Roman" panose="02020603050405020304" pitchFamily="18" charset="0"/>
                <a:cs typeface="Times New Roman" panose="02020603050405020304" pitchFamily="18" charset="0"/>
              </a:rPr>
              <a:t>Content </a:t>
            </a:r>
            <a:endParaRPr lang="en-US" sz="3800" dirty="0"/>
          </a:p>
        </p:txBody>
      </p:sp>
      <p:sp>
        <p:nvSpPr>
          <p:cNvPr id="3" name="Content Placeholder 2"/>
          <p:cNvSpPr>
            <a:spLocks noGrp="1"/>
          </p:cNvSpPr>
          <p:nvPr>
            <p:ph idx="1"/>
          </p:nvPr>
        </p:nvSpPr>
        <p:spPr>
          <a:xfrm>
            <a:off x="762000" y="1600200"/>
            <a:ext cx="4191000" cy="4419600"/>
          </a:xfrm>
        </p:spPr>
        <p:txBody>
          <a:bodyPr/>
          <a:lstStyle/>
          <a:p>
            <a:pPr>
              <a:buFont typeface="Wingdings" pitchFamily="2" charset="2"/>
              <a:buChar char="q"/>
            </a:pP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Introduction</a:t>
            </a:r>
            <a:endParaRPr lang="en-US" dirty="0" smtClean="0">
              <a:latin typeface="Times New Roman" pitchFamily="18" charset="0"/>
              <a:cs typeface="Times New Roman" pitchFamily="18" charset="0"/>
            </a:endParaRPr>
          </a:p>
          <a:p>
            <a:pPr>
              <a:buFont typeface="Wingdings" pitchFamily="2" charset="2"/>
              <a:buChar char="q"/>
            </a:pPr>
            <a:r>
              <a:rPr lang="en-US" dirty="0" smtClean="0">
                <a:latin typeface="Times New Roman" pitchFamily="18" charset="0"/>
                <a:cs typeface="Times New Roman" pitchFamily="18" charset="0"/>
              </a:rPr>
              <a:t>  Home</a:t>
            </a:r>
            <a:endParaRPr lang="en-US" dirty="0" smtClean="0">
              <a:latin typeface="Times New Roman" pitchFamily="18" charset="0"/>
              <a:cs typeface="Times New Roman" pitchFamily="18" charset="0"/>
            </a:endParaRPr>
          </a:p>
          <a:p>
            <a:pPr>
              <a:buFont typeface="Wingdings" pitchFamily="2" charset="2"/>
              <a:buChar char="q"/>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Admin </a:t>
            </a:r>
            <a:r>
              <a:rPr lang="en-US" dirty="0" smtClean="0">
                <a:latin typeface="Times New Roman" pitchFamily="18" charset="0"/>
                <a:cs typeface="Times New Roman" pitchFamily="18" charset="0"/>
              </a:rPr>
              <a:t>Login</a:t>
            </a:r>
          </a:p>
          <a:p>
            <a:pPr>
              <a:buFont typeface="Wingdings" pitchFamily="2" charset="2"/>
              <a:buChar char="q"/>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Student Login</a:t>
            </a:r>
          </a:p>
          <a:p>
            <a:pPr>
              <a:buFont typeface="Wingdings" pitchFamily="2" charset="2"/>
              <a:buChar char="q"/>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Placement Details</a:t>
            </a:r>
          </a:p>
          <a:p>
            <a:pPr>
              <a:buFont typeface="Wingdings" pitchFamily="2" charset="2"/>
              <a:buChar char="q"/>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Company </a:t>
            </a:r>
            <a:r>
              <a:rPr lang="en-US" dirty="0">
                <a:latin typeface="Times New Roman" pitchFamily="18" charset="0"/>
                <a:cs typeface="Times New Roman" pitchFamily="18" charset="0"/>
              </a:rPr>
              <a:t>To </a:t>
            </a:r>
            <a:r>
              <a:rPr lang="en-US" dirty="0" smtClean="0">
                <a:latin typeface="Times New Roman" pitchFamily="18" charset="0"/>
                <a:cs typeface="Times New Roman" pitchFamily="18" charset="0"/>
              </a:rPr>
              <a:t>Hire</a:t>
            </a:r>
            <a:endParaRPr lang="en-US" dirty="0">
              <a:latin typeface="Times New Roman" pitchFamily="18" charset="0"/>
              <a:cs typeface="Times New Roman" pitchFamily="18" charset="0"/>
            </a:endParaRPr>
          </a:p>
          <a:p>
            <a:pPr algn="r">
              <a:buNone/>
            </a:pPr>
            <a:endParaRPr lang="en-US" dirty="0">
              <a:solidFill>
                <a:srgbClr val="FFC000"/>
              </a:solidFill>
            </a:endParaRPr>
          </a:p>
        </p:txBody>
      </p:sp>
      <p:pic>
        <p:nvPicPr>
          <p:cNvPr id="7" name="Picture 6" descr="Digital-content-revenue-to-exceed-$432-billion-globally-by-2026.jpg"/>
          <p:cNvPicPr>
            <a:picLocks noChangeAspect="1"/>
          </p:cNvPicPr>
          <p:nvPr/>
        </p:nvPicPr>
        <p:blipFill>
          <a:blip r:embed="rId2"/>
          <a:stretch>
            <a:fillRect/>
          </a:stretch>
        </p:blipFill>
        <p:spPr>
          <a:xfrm rot="21421412">
            <a:off x="4280949" y="1638386"/>
            <a:ext cx="4498805" cy="3581400"/>
          </a:xfrm>
          <a:prstGeom prst="rect">
            <a:avLst/>
          </a:prstGeom>
          <a:effectLst>
            <a:innerShdw blurRad="63500" dist="50800">
              <a:prstClr val="black">
                <a:alpha val="50000"/>
              </a:prstClr>
            </a:innerShdw>
            <a:softEdge rad="317500"/>
          </a:effectLst>
          <a:scene3d>
            <a:camera prst="perspectiveHeroicExtremeLeftFacing"/>
            <a:lightRig rig="threePt" dir="t"/>
          </a:scene3d>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tint val="40000"/>
                <a:satMod val="350000"/>
              </a:schemeClr>
            </a:gs>
            <a:gs pos="40000">
              <a:schemeClr val="bg1">
                <a:tint val="45000"/>
                <a:shade val="99000"/>
                <a:satMod val="350000"/>
              </a:schemeClr>
            </a:gs>
            <a:gs pos="100000">
              <a:schemeClr val="bg1">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normAutofit/>
          </a:bodyPr>
          <a:lstStyle/>
          <a:p>
            <a:pPr algn="l"/>
            <a:r>
              <a:rPr lang="en-US" sz="4000" b="1" dirty="0" smtClean="0">
                <a:latin typeface="Times New Roman" pitchFamily="18" charset="0"/>
                <a:cs typeface="Times New Roman" pitchFamily="18" charset="0"/>
              </a:rPr>
              <a:t>Introduction</a:t>
            </a:r>
            <a:endParaRPr lang="en-US" sz="4000" b="1" dirty="0">
              <a:latin typeface="Times New Roman" pitchFamily="18" charset="0"/>
              <a:cs typeface="Times New Roman" pitchFamily="18" charset="0"/>
            </a:endParaRPr>
          </a:p>
        </p:txBody>
      </p:sp>
      <p:sp>
        <p:nvSpPr>
          <p:cNvPr id="7" name="Content Placeholder 6"/>
          <p:cNvSpPr>
            <a:spLocks noGrp="1"/>
          </p:cNvSpPr>
          <p:nvPr>
            <p:ph idx="1"/>
          </p:nvPr>
        </p:nvSpPr>
        <p:spPr>
          <a:xfrm>
            <a:off x="381000" y="1447800"/>
            <a:ext cx="5105400" cy="4678363"/>
          </a:xfrm>
        </p:spPr>
        <p:txBody>
          <a:bodyPr>
            <a:noAutofit/>
          </a:bodyPr>
          <a:lstStyle/>
          <a:p>
            <a:pPr>
              <a:buFont typeface="Wingdings" pitchFamily="2" charset="2"/>
              <a:buChar char="q"/>
            </a:pPr>
            <a:r>
              <a:rPr lang="en-US" sz="2400" dirty="0" smtClean="0">
                <a:latin typeface="Times New Roman" pitchFamily="18" charset="0"/>
                <a:cs typeface="Times New Roman" pitchFamily="18" charset="0"/>
              </a:rPr>
              <a:t>Campus recruitment is a strategy for sourcing, engaging and hiring young talent for internship and entry-level positions.</a:t>
            </a:r>
          </a:p>
          <a:p>
            <a:pPr>
              <a:buFont typeface="Wingdings" pitchFamily="2" charset="2"/>
              <a:buChar char="q"/>
            </a:pPr>
            <a:r>
              <a:rPr lang="en-US" sz="2400" dirty="0" smtClean="0">
                <a:latin typeface="Times New Roman" pitchFamily="18" charset="0"/>
                <a:cs typeface="Times New Roman" pitchFamily="18" charset="0"/>
              </a:rPr>
              <a:t>Candidates through the interview, assessment, offer, hiring and           on boarding processes.</a:t>
            </a:r>
          </a:p>
          <a:p>
            <a:pPr>
              <a:buFont typeface="Wingdings" pitchFamily="2" charset="2"/>
              <a:buChar char="q"/>
            </a:pPr>
            <a:r>
              <a:rPr lang="en-US" sz="2400" dirty="0" smtClean="0">
                <a:latin typeface="Times New Roman" pitchFamily="18" charset="0"/>
                <a:cs typeface="Times New Roman" pitchFamily="18" charset="0"/>
              </a:rPr>
              <a:t>It is known and well discussed that young people are more comfortable using and exploiting the available technology compared to the traditional methods. </a:t>
            </a:r>
          </a:p>
          <a:p>
            <a:pPr>
              <a:buFont typeface="Wingdings" pitchFamily="2" charset="2"/>
              <a:buChar char="q"/>
            </a:pPr>
            <a:endParaRPr lang="en-US" sz="2000" dirty="0" smtClean="0"/>
          </a:p>
          <a:p>
            <a:pPr>
              <a:buFont typeface="Wingdings" pitchFamily="2" charset="2"/>
              <a:buChar char="q"/>
            </a:pPr>
            <a:endParaRPr lang="en-US" sz="2000" dirty="0" smtClean="0"/>
          </a:p>
          <a:p>
            <a:pPr>
              <a:buFont typeface="Wingdings" pitchFamily="2" charset="2"/>
              <a:buChar char="q"/>
            </a:pPr>
            <a:endParaRPr lang="en-US" sz="2000" dirty="0" smtClean="0">
              <a:latin typeface="Times New Roman" pitchFamily="18" charset="0"/>
              <a:cs typeface="Times New Roman" pitchFamily="18" charset="0"/>
            </a:endParaRPr>
          </a:p>
        </p:txBody>
      </p:sp>
      <p:pic>
        <p:nvPicPr>
          <p:cNvPr id="8" name="Content Placeholder 3" descr="graduation.jpg"/>
          <p:cNvPicPr>
            <a:picLocks noChangeAspect="1"/>
          </p:cNvPicPr>
          <p:nvPr/>
        </p:nvPicPr>
        <p:blipFill>
          <a:blip r:embed="rId3"/>
          <a:stretch>
            <a:fillRect/>
          </a:stretch>
        </p:blipFill>
        <p:spPr>
          <a:xfrm>
            <a:off x="4876800" y="1828800"/>
            <a:ext cx="3779982" cy="2900916"/>
          </a:xfrm>
          <a:prstGeom prst="rect">
            <a:avLst/>
          </a:prstGeom>
          <a:effectLst>
            <a:innerShdw blurRad="63500" dist="50800" dir="10800000">
              <a:prstClr val="black">
                <a:alpha val="50000"/>
              </a:prstClr>
            </a:innerShdw>
            <a:reflection blurRad="6350" stA="50000" endA="300" endPos="38500" dist="50800" dir="5400000" sy="-100000" algn="bl" rotWithShape="0"/>
            <a:softEdge rad="127000"/>
          </a:effectLst>
          <a:scene3d>
            <a:camera prst="perspectiveHeroicExtremeLeftFacing"/>
            <a:lightRig rig="threePt" dir="t"/>
          </a:scene3d>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Technical Specification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762000" y="1524000"/>
            <a:ext cx="7924800" cy="4602163"/>
          </a:xfrm>
        </p:spPr>
        <p:txBody>
          <a:bodyPr>
            <a:normAutofit/>
          </a:bodyPr>
          <a:lstStyle/>
          <a:p>
            <a:pPr>
              <a:buFont typeface="Wingdings" pitchFamily="2" charset="2"/>
              <a:buChar char="q"/>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HTML</a:t>
            </a:r>
          </a:p>
          <a:p>
            <a:pPr>
              <a:buFont typeface="Wingdings" pitchFamily="2" charset="2"/>
              <a:buChar char="q"/>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CSS</a:t>
            </a:r>
          </a:p>
          <a:p>
            <a:pPr>
              <a:buFont typeface="Wingdings" pitchFamily="2" charset="2"/>
              <a:buChar char="q"/>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Java Script</a:t>
            </a:r>
          </a:p>
          <a:p>
            <a:pPr>
              <a:buFont typeface="Wingdings" pitchFamily="2" charset="2"/>
              <a:buChar char="q"/>
            </a:pPr>
            <a:r>
              <a:rPr lang="en-US" sz="2800" dirty="0" smtClean="0">
                <a:latin typeface="Times New Roman" pitchFamily="18" charset="0"/>
                <a:cs typeface="Times New Roman" pitchFamily="18" charset="0"/>
              </a:rPr>
              <a:t> Core Java</a:t>
            </a:r>
          </a:p>
          <a:p>
            <a:pPr>
              <a:buNone/>
            </a:pP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IDE</a:t>
            </a:r>
          </a:p>
          <a:p>
            <a:pPr>
              <a:buFont typeface="Wingdings" pitchFamily="2" charset="2"/>
              <a:buChar char="q"/>
            </a:pPr>
            <a:r>
              <a:rPr lang="en-US" sz="2800" dirty="0" smtClean="0">
                <a:latin typeface="Times New Roman" pitchFamily="18" charset="0"/>
                <a:cs typeface="Times New Roman" pitchFamily="18" charset="0"/>
              </a:rPr>
              <a:t>Eclipse</a:t>
            </a:r>
            <a:endParaRPr lang="en-US" sz="2800" dirty="0">
              <a:latin typeface="Times New Roman" pitchFamily="18" charset="0"/>
              <a:cs typeface="Times New Roman" pitchFamily="18" charset="0"/>
            </a:endParaRPr>
          </a:p>
        </p:txBody>
      </p:sp>
      <p:pic>
        <p:nvPicPr>
          <p:cNvPr id="4" name="Picture 3" descr="web-development-code.jpg"/>
          <p:cNvPicPr>
            <a:picLocks noChangeAspect="1"/>
          </p:cNvPicPr>
          <p:nvPr/>
        </p:nvPicPr>
        <p:blipFill>
          <a:blip r:embed="rId2"/>
          <a:stretch>
            <a:fillRect/>
          </a:stretch>
        </p:blipFill>
        <p:spPr>
          <a:xfrm rot="549353">
            <a:off x="3658192" y="1701807"/>
            <a:ext cx="4409313" cy="3233785"/>
          </a:xfrm>
          <a:prstGeom prst="rect">
            <a:avLst/>
          </a:prstGeom>
          <a:effectLst>
            <a:reflection blurRad="6350" stA="52000" endA="300" endPos="35000" dir="5400000" sy="-100000" algn="bl" rotWithShape="0"/>
            <a:softEdge rad="127000"/>
          </a:effectLst>
          <a:scene3d>
            <a:camera prst="perspectiveHeroicExtremeLeftFacing"/>
            <a:lightRig rig="threePt" dir="t"/>
          </a:scene3d>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b="1" dirty="0" smtClean="0">
                <a:latin typeface="Times New Roman" pitchFamily="18" charset="0"/>
                <a:cs typeface="Times New Roman" pitchFamily="18" charset="0"/>
              </a:rPr>
              <a:t>Home Page</a:t>
            </a:r>
            <a:endParaRPr lang="en-US" b="1" dirty="0">
              <a:latin typeface="Times New Roman" pitchFamily="18" charset="0"/>
              <a:cs typeface="Times New Roman" pitchFamily="18" charset="0"/>
            </a:endParaRPr>
          </a:p>
        </p:txBody>
      </p:sp>
      <p:pic>
        <p:nvPicPr>
          <p:cNvPr id="7" name="Content Placeholder 6" descr="WhatsApp Image 2021-10-15 at 1.08.28 AM.jpeg"/>
          <p:cNvPicPr>
            <a:picLocks noGrp="1" noChangeAspect="1"/>
          </p:cNvPicPr>
          <p:nvPr>
            <p:ph idx="1"/>
          </p:nvPr>
        </p:nvPicPr>
        <p:blipFill>
          <a:blip r:embed="rId3"/>
          <a:stretch>
            <a:fillRect/>
          </a:stretch>
        </p:blipFill>
        <p:spPr>
          <a:xfrm>
            <a:off x="457200" y="1219200"/>
            <a:ext cx="8229600" cy="46482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Autofit/>
          </a:bodyPr>
          <a:lstStyle/>
          <a:p>
            <a:pPr algn="l"/>
            <a:r>
              <a:rPr lang="en-US" sz="4800" dirty="0" smtClean="0"/>
              <a:t>     </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Login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3581400" y="1600200"/>
            <a:ext cx="5105400" cy="4525963"/>
          </a:xfrm>
        </p:spPr>
        <p:txBody>
          <a:bodyPr>
            <a:normAutofit fontScale="77500" lnSpcReduction="20000"/>
          </a:bodyPr>
          <a:lstStyle/>
          <a:p>
            <a:pPr algn="just">
              <a:buFont typeface="Wingdings" pitchFamily="2" charset="2"/>
              <a:buChar char="q"/>
            </a:pPr>
            <a:r>
              <a:rPr lang="en-US" dirty="0" smtClean="0">
                <a:latin typeface="Times New Roman" pitchFamily="18" charset="0"/>
                <a:cs typeface="Times New Roman" pitchFamily="18" charset="0"/>
              </a:rPr>
              <a:t>A login page is a web page to a website that requires </a:t>
            </a:r>
            <a:r>
              <a:rPr lang="en-US" b="1" dirty="0" smtClean="0">
                <a:latin typeface="Times New Roman" pitchFamily="18" charset="0"/>
                <a:cs typeface="Times New Roman" pitchFamily="18" charset="0"/>
              </a:rPr>
              <a:t>User identification and authentication</a:t>
            </a:r>
            <a:r>
              <a:rPr lang="en-US" dirty="0" smtClean="0">
                <a:latin typeface="Times New Roman" pitchFamily="18" charset="0"/>
                <a:cs typeface="Times New Roman" pitchFamily="18" charset="0"/>
              </a:rPr>
              <a:t>, regularly performed by entering a </a:t>
            </a:r>
            <a:r>
              <a:rPr lang="en-US" b="1" i="1" dirty="0" smtClean="0">
                <a:latin typeface="Times New Roman" pitchFamily="18" charset="0"/>
                <a:cs typeface="Times New Roman" pitchFamily="18" charset="0"/>
              </a:rPr>
              <a:t>username and password </a:t>
            </a:r>
            <a:r>
              <a:rPr lang="en-US" dirty="0" smtClean="0">
                <a:latin typeface="Times New Roman" pitchFamily="18" charset="0"/>
                <a:cs typeface="Times New Roman" pitchFamily="18" charset="0"/>
              </a:rPr>
              <a:t>combination.</a:t>
            </a:r>
          </a:p>
          <a:p>
            <a:pPr algn="just">
              <a:buFont typeface="Wingdings" pitchFamily="2" charset="2"/>
              <a:buChar char="q"/>
            </a:pPr>
            <a:r>
              <a:rPr lang="en-US" dirty="0" smtClean="0">
                <a:latin typeface="Times New Roman" pitchFamily="18" charset="0"/>
                <a:cs typeface="Times New Roman" pitchFamily="18" charset="0"/>
              </a:rPr>
              <a:t>When users come to a web page, and already have an account it should be immediately clear where they go to login. Rather than providing a ‘Login’ link it’s better to show the input fields, so that users can </a:t>
            </a:r>
            <a:r>
              <a:rPr lang="en-US" sz="2400" dirty="0" smtClean="0">
                <a:latin typeface="Times New Roman" pitchFamily="18" charset="0"/>
                <a:cs typeface="Times New Roman" pitchFamily="18" charset="0"/>
              </a:rPr>
              <a:t>login</a:t>
            </a:r>
            <a:r>
              <a:rPr lang="en-US" dirty="0" smtClean="0">
                <a:latin typeface="Times New Roman" pitchFamily="18" charset="0"/>
                <a:cs typeface="Times New Roman" pitchFamily="18" charset="0"/>
              </a:rPr>
              <a:t> directly from a page.</a:t>
            </a:r>
          </a:p>
          <a:p>
            <a:endParaRPr lang="en-US" dirty="0" smtClean="0"/>
          </a:p>
          <a:p>
            <a:pPr>
              <a:buFont typeface="Wingdings" pitchFamily="2" charset="2"/>
              <a:buChar char="q"/>
            </a:pPr>
            <a:endParaRPr lang="en-US" dirty="0"/>
          </a:p>
        </p:txBody>
      </p:sp>
      <p:pic>
        <p:nvPicPr>
          <p:cNvPr id="4" name="Picture 3" descr="f95419762d72fa3d67e98a3ad30fab99.jpg"/>
          <p:cNvPicPr>
            <a:picLocks noChangeAspect="1"/>
          </p:cNvPicPr>
          <p:nvPr/>
        </p:nvPicPr>
        <p:blipFill>
          <a:blip r:embed="rId3"/>
          <a:stretch>
            <a:fillRect/>
          </a:stretch>
        </p:blipFill>
        <p:spPr>
          <a:xfrm>
            <a:off x="304800" y="1371600"/>
            <a:ext cx="3810000" cy="4114800"/>
          </a:xfrm>
          <a:prstGeom prst="rect">
            <a:avLst/>
          </a:prstGeom>
          <a:ln>
            <a:noFill/>
          </a:ln>
          <a:effectLst>
            <a:outerShdw blurRad="292100" dist="139700" dir="2700000" algn="tl" rotWithShape="0">
              <a:srgbClr val="333333">
                <a:alpha val="65000"/>
              </a:srgbClr>
            </a:outerShdw>
            <a:softEdge rad="635000"/>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b="1" dirty="0" smtClean="0">
                <a:latin typeface="Times New Roman" pitchFamily="18" charset="0"/>
                <a:cs typeface="Times New Roman" pitchFamily="18" charset="0"/>
              </a:rPr>
              <a:t>Admin Login</a:t>
            </a:r>
            <a:endParaRPr lang="en-US" b="1" dirty="0">
              <a:latin typeface="Times New Roman" pitchFamily="18" charset="0"/>
              <a:cs typeface="Times New Roman" pitchFamily="18" charset="0"/>
            </a:endParaRPr>
          </a:p>
        </p:txBody>
      </p:sp>
      <p:pic>
        <p:nvPicPr>
          <p:cNvPr id="4" name="Content Placeholder 3" descr="WhatsApp Image 2021-10-15 at 1.11.03 AM.jpeg"/>
          <p:cNvPicPr>
            <a:picLocks noGrp="1" noChangeAspect="1"/>
          </p:cNvPicPr>
          <p:nvPr>
            <p:ph idx="1"/>
          </p:nvPr>
        </p:nvPicPr>
        <p:blipFill>
          <a:blip r:embed="rId2"/>
          <a:stretch>
            <a:fillRect/>
          </a:stretch>
        </p:blipFill>
        <p:spPr>
          <a:xfrm>
            <a:off x="609600" y="1219200"/>
            <a:ext cx="8077200" cy="4648199"/>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r>
              <a:rPr lang="en-US" b="1" dirty="0" smtClean="0">
                <a:latin typeface="Times New Roman" pitchFamily="18" charset="0"/>
                <a:cs typeface="Times New Roman" pitchFamily="18" charset="0"/>
              </a:rPr>
              <a:t>Student Login</a:t>
            </a:r>
            <a:endParaRPr lang="en-US" b="1" dirty="0">
              <a:latin typeface="Times New Roman" pitchFamily="18" charset="0"/>
              <a:cs typeface="Times New Roman" pitchFamily="18" charset="0"/>
            </a:endParaRPr>
          </a:p>
        </p:txBody>
      </p:sp>
      <p:pic>
        <p:nvPicPr>
          <p:cNvPr id="4" name="Content Placeholder 3" descr="WhatsApp Image 2021-10-15 at 1.09.39 AM.jpeg"/>
          <p:cNvPicPr>
            <a:picLocks noGrp="1" noChangeAspect="1"/>
          </p:cNvPicPr>
          <p:nvPr>
            <p:ph idx="1"/>
          </p:nvPr>
        </p:nvPicPr>
        <p:blipFill>
          <a:blip r:embed="rId2"/>
          <a:stretch>
            <a:fillRect/>
          </a:stretch>
        </p:blipFill>
        <p:spPr>
          <a:xfrm>
            <a:off x="609600" y="1295400"/>
            <a:ext cx="8077200" cy="44958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TotalTime>
  <Words>219</Words>
  <Application>Microsoft Office PowerPoint</Application>
  <PresentationFormat>On-screen Show (4:3)</PresentationFormat>
  <Paragraphs>50</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WELCOME</vt:lpstr>
      <vt:lpstr>Campus Recruitment System </vt:lpstr>
      <vt:lpstr>Content </vt:lpstr>
      <vt:lpstr>Introduction</vt:lpstr>
      <vt:lpstr> Technical Specification</vt:lpstr>
      <vt:lpstr>Home Page</vt:lpstr>
      <vt:lpstr>      Login</vt:lpstr>
      <vt:lpstr>Admin Login</vt:lpstr>
      <vt:lpstr>Student Login</vt:lpstr>
      <vt:lpstr>   Register</vt:lpstr>
      <vt:lpstr>Student Register</vt:lpstr>
      <vt:lpstr>Placement Details </vt:lpstr>
      <vt:lpstr>  Hire</vt:lpstr>
      <vt:lpstr>Company To Hire</vt:lpstr>
      <vt:lpstr>Conclusion</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Recruitment System </dc:title>
  <dc:creator>Windows User</dc:creator>
  <cp:lastModifiedBy>Windows User</cp:lastModifiedBy>
  <cp:revision>28</cp:revision>
  <dcterms:created xsi:type="dcterms:W3CDTF">2021-10-14T19:44:55Z</dcterms:created>
  <dcterms:modified xsi:type="dcterms:W3CDTF">2021-10-23T06:22:17Z</dcterms:modified>
</cp:coreProperties>
</file>