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9144000" cy="5143500" type="screen16x9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slide" Target="slides/slide3.xml"/>
  <Relationship Id="rId6" Type="http://schemas.openxmlformats.org/officeDocument/2006/relationships/slide" Target="slides/slide4.xml"/>
  <Relationship Id="rId7" Type="http://schemas.openxmlformats.org/officeDocument/2006/relationships/slide" Target="slides/slide5.xml"/>
  <Relationship Id="rId8" Type="http://schemas.openxmlformats.org/officeDocument/2006/relationships/slide" Target="slides/slide6.xml"/>
  <Relationship Id="rId9" Type="http://schemas.openxmlformats.org/officeDocument/2006/relationships/slide" Target="slides/slide7.xml"/>
  <Relationship Id="rId10" Type="http://schemas.openxmlformats.org/officeDocument/2006/relationships/slide" Target="slides/slide8.xml"/>
  <Relationship Id="rId11" Type="http://schemas.openxmlformats.org/officeDocument/2006/relationships/slide" Target="slides/slide9.xml"/>
  <Relationship Id="rId12" Type="http://schemas.openxmlformats.org/officeDocument/2006/relationships/slide" Target="slides/slide10.xml"/>
  <Relationship Id="rId13" Type="http://schemas.openxmlformats.org/officeDocument/2006/relationships/slide" Target="slides/slide11.xml"/>
  <Relationship Id="rId14" Type="http://schemas.openxmlformats.org/officeDocument/2006/relationships/slide" Target="slides/slide12.xml"/>
  <Relationship Id="rId15" Type="http://schemas.openxmlformats.org/officeDocument/2006/relationships/presProps" Target="presProps.xml"/>
  <Relationship Id="rId16" Type="http://schemas.openxmlformats.org/officeDocument/2006/relationships/viewProps" Target="viewProps.xml"/>
  <Relationship Id="rId1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1.PhpPresentationReaderPpt2007BkgHMKGGP"/>
</Relationships>

</file>

<file path=ppt/slideLayouts/_rels/slideLayout10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10.PhpPresentationReaderPpt2007BkgfPCGmP"/>
</Relationships>

</file>

<file path=ppt/slideLayouts/_rels/slideLayout1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11.PhpPresentationReaderPpt2007BkgAikOoP"/>
</Relationships>

</file>

<file path=ppt/slideLayouts/_rels/slideLayout1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12.PhpPresentationReaderPpt2007BkgFeKbAa"/>
</Relationships>

</file>

<file path=ppt/slideLayouts/_rels/slideLayout2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2.PhpPresentationReaderPpt2007BkgBPKnKP"/>
</Relationships>

</file>

<file path=ppt/slideLayouts/_rels/slideLayout3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3.PhpPresentationReaderPpt2007BkgCJPDNP"/>
</Relationships>

</file>

<file path=ppt/slideLayouts/_rels/slideLayout4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4.PhpPresentationReaderPpt2007BkgHighOP"/>
</Relationships>

</file>

<file path=ppt/slideLayouts/_rels/slideLayout5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5.PhpPresentationReaderPpt2007BkgMbNAbP"/>
</Relationships>

</file>

<file path=ppt/slideLayouts/_rels/slideLayout6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6.PhpPresentationReaderPpt2007BkgDFlNdP"/>
</Relationships>

</file>

<file path=ppt/slideLayouts/_rels/slideLayout7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7.PhpPresentationReaderPpt2007BkgcLDjfP"/>
</Relationships>

</file>

<file path=ppt/slideLayouts/_rels/slideLayout8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8.PhpPresentationReaderPpt2007BkgdPnchP"/>
</Relationships>

</file>

<file path=ppt/slideLayouts/_rels/slideLayout9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  <Relationship Id="rId2" Type="http://schemas.openxmlformats.org/officeDocument/2006/relationships/image" Target="../media/background_9.PhpPresentationReaderPpt2007BkgklnojP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_1_1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3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_2_1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AND_BODY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3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_3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1_1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_TITLE_AND_DESCRIPTION_1_1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PTION_ONLY_1">
    <p:bg>
      <p:bgPr>
        <a:blipFill>
          <a:blip r:embed="rId2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slideLayout" Target="../slideLayouts/slideLayout12.xml"/>
  <Relationship Id="rId13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163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421741820" r:id="rId1"/>
    <p:sldLayoutId id="2421741821" r:id="rId2"/>
    <p:sldLayoutId id="2421741822" r:id="rId3"/>
    <p:sldLayoutId id="2421741823" r:id="rId4"/>
    <p:sldLayoutId id="2421741824" r:id="rId5"/>
    <p:sldLayoutId id="2421741825" r:id="rId6"/>
    <p:sldLayoutId id="2421741826" r:id="rId7"/>
    <p:sldLayoutId id="2421741827" r:id="rId8"/>
    <p:sldLayoutId id="2421741828" r:id="rId9"/>
    <p:sldLayoutId id="2421741829" r:id="rId10"/>
    <p:sldLayoutId id="2421741830" r:id="rId11"/>
    <p:sldLayoutId id="2421741831" r:id="rId12"/>
  </p:sldLayoutIdLst>
  <p:txStyles>
    <p:title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titleStyle>
    <p:body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bodyStyle>
    <p:otherStyle>
      <a:defPPr algn="l">
        <a:defRPr kern="1200"/>
      </a:defPPr>
      <a:lvl1pPr algn="l">
        <a:defRPr sz="1400" kern="1200"/>
      </a:lvl1pPr>
      <a:lvl2pPr algn="l">
        <a:defRPr sz="1400" kern="1200"/>
      </a:lvl2pPr>
      <a:lvl3pPr algn="l">
        <a:defRPr sz="1400" kern="1200"/>
      </a:lvl3pPr>
      <a:lvl4pPr algn="l">
        <a:defRPr sz="1400" kern="1200"/>
      </a:lvl4pPr>
      <a:lvl5pPr algn="l">
        <a:defRPr sz="1400" kern="1200"/>
      </a:lvl5pPr>
      <a:lvl6pPr algn="l">
        <a:defRPr sz="1400" kern="1200"/>
      </a:lvl6pPr>
      <a:lvl7pPr algn="l">
        <a:defRPr sz="1400" kern="1200"/>
      </a:lvl7pPr>
      <a:lvl8pPr algn="l">
        <a:defRPr sz="1400" kern="1200"/>
      </a:lvl8pPr>
      <a:lvl9pPr algn="l">
        <a:defRPr sz="1400" kern="1200"/>
      </a:lvl9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1.xml"/>
</Relationships>

</file>

<file path=ppt/slides/_rels/slide1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1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3.xml"/>
</Relationships>

</file>

<file path=ppt/slides/_rels/slide4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9.xml"/>
</Relationships>

</file>

<file path=ppt/slides/_rels/slide5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8.xml"/>
</Relationships>

</file>

<file path=ppt/slides/_rels/slide6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7.xml"/>
</Relationships>

</file>

<file path=ppt/slides/_rels/slide7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5.xml"/>
</Relationships>

</file>

<file path=ppt/slides/_rels/slide8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0.xml"/>
</Relationships>

</file>

<file path=ppt/slides/_rels/slide9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6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3257550"/>
          <a:chOff x="914400" y="1543050"/>
          <a:chExt cx="8229600" cy="3257550"/>
        </a:xfrm>
      </p:grpSpPr>
      <p:sp>
        <p:nvSpPr>
          <p:cNvPr id="2" name=""/>
          <p:cNvSpPr txBox="1"/>
          <p:nvPr/>
        </p:nvSpPr>
        <p:spPr>
          <a:xfrm>
            <a:off x="1828800" y="1543050"/>
            <a:ext cx="5486400" cy="17145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Database Management System for AI E-commerce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2571750"/>
            <a:ext cx="7315200" cy="2857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0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409825"/>
          <a:chOff x="914400" y="1028700"/>
          <a:chExt cx="8229600" cy="24098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Q&A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6096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Questions: Open the floor for any questions from the audience]]>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276475"/>
          <a:chOff x="914400" y="1028700"/>
          <a:chExt cx="8229600" cy="2276475"/>
        </a:xfrm>
      </p:grpSpPr>
      <p:sp>
        <p:nvSpPr>
          <p:cNvPr id="2" name="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Conclus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4762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/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"/>
          <p:cNvSpPr txBox="1"/>
          <p:nvPr/>
        </p:nvSpPr>
        <p:spPr>
          <a:xfrm>
            <a:off x="1828800" y="1028700"/>
            <a:ext cx="5486400" cy="8572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Thank you!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828800" y="2057400"/>
            <a:ext cx="5486400" cy="15240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0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Do you have any questions?]]></a:t>
            </a:r>
          </a:p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youremail@email.com
+91 620 421 838
www.yourwebsite.com
@yourusername]]>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52725"/>
          <a:chOff x="914400" y="1028700"/>
          <a:chExt cx="8229600" cy="2752725"/>
        </a:xfrm>
      </p:grpSpPr>
      <p:sp>
        <p:nvSpPr>
          <p:cNvPr id="2" name=""/>
          <p:cNvSpPr txBox="1"/>
          <p:nvPr/>
        </p:nvSpPr>
        <p:spPr>
          <a:xfrm>
            <a:off x="1828800" y="1028700"/>
            <a:ext cx="5486400" cy="5715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Introduc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95250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ctr" rtl="0" fontAlgn="t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Importance of DBMS in AI e-commerce and objectives of the presentation.]]>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095750"/>
          <a:chOff x="914400" y="1028700"/>
          <a:chExt cx="8229600" cy="4095750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Table of content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543050"/>
            <a:ext cx="7315200" cy="25527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 Database Structure]]></a:t>
            </a:r>
          </a:p>
          <a:p>
            <a:pPr algn="l" rtl="0" fontAlgn="base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 Product Details]]></a:t>
            </a:r>
          </a:p>
          <a:p>
            <a:pPr algn="l" rtl="0" fontAlgn="base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 Customer Details]]></a:t>
            </a:r>
          </a:p>
          <a:p>
            <a:pPr algn="l" rtl="0" fontAlgn="base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 Transaction Details]]></a:t>
            </a:r>
          </a:p>
          <a:p>
            <a:pPr algn="l" rtl="0" fontAlgn="base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 Data Visualization]]></a:t>
            </a:r>
          </a:p>
          <a:p>
            <a:pPr algn="l" rtl="0" fontAlgn="base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 Conclusion]]></a:t>
            </a:r>
          </a:p>
          <a:p>
            <a:pPr algn="l" rtl="0" fontAlgn="base" marL="0" marR="0" indent="0" lv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>
                  <a:alpha val="100000"/>
                </a:srgbClr>
              </a:buClr>
              <a:buFont typeface="Calibri"/>
              <a:buChar char="-"/>
            </a:pPr>
            <a:r>
              <a:rPr lang="en-US" b="1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 Q&A]]>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409825"/>
          <a:chOff x="914400" y="1028700"/>
          <a:chExt cx="8229600" cy="24098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Database Structure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6096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Entities: Products, Customers, Transactions
Relationships: How entities are interconnected]]>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Product Detail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5240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Attributes: Product ID, Product Name, Description, Price, Category
SQL Table: CREATE TABLE Product_Details (ProductID INT PRIMARY KEY, ProductName VARCHAR(255), Description TEXT, Price DECIMAL(10, 2), Category VARCHAR(255));]]>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Customer Detail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15240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Attributes: Customer ID, Name, Email, Address, Phone Number
SQL Table: CREATE TABLE Customer_Details (CustomerID INT PRIMARY KEY, Name VARCHAR(255), Email VARCHAR(255), Address TEXT, PhoneNumber VARCHAR(20));]]>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238625"/>
          <a:chOff x="914400" y="1028700"/>
          <a:chExt cx="8229600" cy="42386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Transaction Details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24384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Attributes: Transaction ID, Customer ID, Product ID, Transaction Date, Amount
SQL Table: CREATE TABLE Transaction_History (TransactionID INT PRIMARY KEY, CustomerID INT, ProductID INT, TransactionDate DATE, Amount DECIMAL(10, 2), FOREIGN KEY (CustomerID) REFERENCES Customer_Details(CustomerID), FOREIGN KEY (ProductID) REFERENCES Product_Details(ProductID));]]>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Data Visualiz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9144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Tools: Power BI (datavisual1.pbix)
Visualizations: Sales trends, Customer demographics, Product performance]]>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>
        <p:nvSpPr>
          <p:cNvPr id="2" name=""/>
          <p:cNvSpPr txBox="1"/>
          <p:nvPr/>
        </p:nvSpPr>
        <p:spPr>
          <a:xfrm>
            <a:off x="914400" y="1028700"/>
            <a:ext cx="7315200" cy="400050"/>
          </a:xfrm>
          <a:prstGeom prst="rect">
            <a:avLst/>
          </a:prstGeom>
          <a:noFill/>
        </p:spPr>
        <p:txBody>
          <a:bodyPr anchor="t" anchorCtr="0" rtlCol="0" vert="horz" bIns="45720" lIns="91440" rIns="91440" tIns="45720">
            <a:spAutoFit/>
          </a:bodyPr>
          <a:lstStyle/>
          <a:p>
            <a:pPr algn="l" rtl="0" fontAlgn="t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2800" spc="0" u="none" cap="none">
                <a:solidFill>
                  <a:srgbClr val="ffab40">
                    <a:alpha val="100000"/>
                  </a:srgbClr>
                </a:solidFill>
                <a:latin typeface="Calibri"/>
              </a:rPr>
              <a:t><![CDATA[Conclus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14400" y="1800225"/>
            <a:ext cx="7315200" cy="914400"/>
          </a:xfrm>
          <a:prstGeom prst="rect">
            <a:avLst/>
          </a:prstGeom>
          <a:noFill/>
        </p:spPr>
        <p:txBody>
          <a:bodyPr anchorCtr="0" rtlCol="0" vert="horz" bIns="45720" lIns="91440" rIns="91440" tIns="45720">
            <a:spAutoFit/>
          </a:bodyPr>
          <a:lstStyle/>
          <a:p>
            <a:pPr algn="l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FFFFFF">
                    <a:alpha val="100000"/>
                  </a:srgbClr>
                </a:solidFill>
                <a:latin typeface="Calibri"/>
              </a:rPr>
              <a:t><![CDATA[Summary: Recap of the importance of DBMS in AI e-commerce
Key takeaways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73">
  <a:themeElements>
    <a:clrScheme name="Theme73">
      <a:dk1>
        <a:sysClr val="windowText" lastClr="001633"/>
      </a:dk1>
      <a:lt1>
        <a:sysClr val="window" lastClr="FFFFFF"/>
      </a:lt1>
      <a:dk2>
        <a:srgbClr val="85D5E6"/>
      </a:dk2>
      <a:lt2>
        <a:srgbClr val="FFAB40"/>
      </a:lt2>
      <a:accent1>
        <a:srgbClr val="FFAB40"/>
      </a:accent1>
      <a:accent2>
        <a:srgbClr val="85D5E6"/>
      </a:accent2>
      <a:accent3>
        <a:srgbClr val="78909C"/>
      </a:accent3>
      <a:accent4>
        <a:srgbClr val="FFAB40"/>
      </a:accent4>
      <a:accent5>
        <a:srgbClr val="0097A7"/>
      </a:accent5>
      <a:accent6>
        <a:srgbClr val="001633"/>
      </a:accent6>
      <a:hlink>
        <a:srgbClr val="FFFFFF"/>
      </a:hlink>
      <a:folHlink>
        <a:srgbClr val="0097A7"/>
      </a:folHlink>
    </a:clrScheme>
    <a:fontScheme name="Theme73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3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2024-11-27T16:39:07Z</dcterms:created>
  <dcterms:modified xsi:type="dcterms:W3CDTF">2024-11-27T16:39:07Z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