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ing" id="{45E20598-1C0E-43EA-AF24-63B5E6504705}">
          <p14:sldIdLst>
            <p14:sldId id="256"/>
          </p14:sldIdLst>
        </p14:section>
        <p14:section name="Introduction" id="{5A6A773A-92D0-4F5A-A0F7-1CE110E41C7F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Untitled Section" id="{EDE91402-778D-4D53-A1F9-4523A21C18E7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4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8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75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56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81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34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89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35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6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30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8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72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6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9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84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5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F6F4-7153-4A0E-B463-8073C2F848D8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F3D7-9249-4610-BAE6-D549DADBF2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459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D3D203B-5AC6-37E1-6B7C-7DD748674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3"/>
            <a:ext cx="12192000" cy="6857997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3466163-9A6F-F981-82A3-AA3D3A1CF83A}"/>
              </a:ext>
            </a:extLst>
          </p:cNvPr>
          <p:cNvSpPr/>
          <p:nvPr/>
        </p:nvSpPr>
        <p:spPr>
          <a:xfrm>
            <a:off x="5" y="3"/>
            <a:ext cx="12191995" cy="6857997"/>
          </a:xfrm>
          <a:custGeom>
            <a:avLst/>
            <a:gdLst>
              <a:gd name="connsiteX0" fmla="*/ 11096307 w 12191995"/>
              <a:gd name="connsiteY0" fmla="*/ 4093136 h 6857997"/>
              <a:gd name="connsiteX1" fmla="*/ 10382433 w 12191995"/>
              <a:gd name="connsiteY1" fmla="*/ 4450073 h 6857997"/>
              <a:gd name="connsiteX2" fmla="*/ 10382433 w 12191995"/>
              <a:gd name="connsiteY2" fmla="*/ 5478377 h 6857997"/>
              <a:gd name="connsiteX3" fmla="*/ 11096307 w 12191995"/>
              <a:gd name="connsiteY3" fmla="*/ 5835313 h 6857997"/>
              <a:gd name="connsiteX4" fmla="*/ 11810179 w 12191995"/>
              <a:gd name="connsiteY4" fmla="*/ 5478377 h 6857997"/>
              <a:gd name="connsiteX5" fmla="*/ 11810179 w 12191995"/>
              <a:gd name="connsiteY5" fmla="*/ 4450073 h 6857997"/>
              <a:gd name="connsiteX6" fmla="*/ 9450383 w 12191995"/>
              <a:gd name="connsiteY6" fmla="*/ 4093135 h 6857997"/>
              <a:gd name="connsiteX7" fmla="*/ 8736511 w 12191995"/>
              <a:gd name="connsiteY7" fmla="*/ 4450072 h 6857997"/>
              <a:gd name="connsiteX8" fmla="*/ 8736511 w 12191995"/>
              <a:gd name="connsiteY8" fmla="*/ 5478376 h 6857997"/>
              <a:gd name="connsiteX9" fmla="*/ 9450383 w 12191995"/>
              <a:gd name="connsiteY9" fmla="*/ 5835312 h 6857997"/>
              <a:gd name="connsiteX10" fmla="*/ 10164257 w 12191995"/>
              <a:gd name="connsiteY10" fmla="*/ 5478376 h 6857997"/>
              <a:gd name="connsiteX11" fmla="*/ 10164257 w 12191995"/>
              <a:gd name="connsiteY11" fmla="*/ 4450072 h 6857997"/>
              <a:gd name="connsiteX12" fmla="*/ 7804462 w 12191995"/>
              <a:gd name="connsiteY12" fmla="*/ 4093134 h 6857997"/>
              <a:gd name="connsiteX13" fmla="*/ 7090589 w 12191995"/>
              <a:gd name="connsiteY13" fmla="*/ 4450071 h 6857997"/>
              <a:gd name="connsiteX14" fmla="*/ 7090589 w 12191995"/>
              <a:gd name="connsiteY14" fmla="*/ 5478375 h 6857997"/>
              <a:gd name="connsiteX15" fmla="*/ 7804462 w 12191995"/>
              <a:gd name="connsiteY15" fmla="*/ 5835311 h 6857997"/>
              <a:gd name="connsiteX16" fmla="*/ 8518335 w 12191995"/>
              <a:gd name="connsiteY16" fmla="*/ 5478375 h 6857997"/>
              <a:gd name="connsiteX17" fmla="*/ 8518335 w 12191995"/>
              <a:gd name="connsiteY17" fmla="*/ 4450071 h 6857997"/>
              <a:gd name="connsiteX18" fmla="*/ 6158540 w 12191995"/>
              <a:gd name="connsiteY18" fmla="*/ 4093133 h 6857997"/>
              <a:gd name="connsiteX19" fmla="*/ 5444668 w 12191995"/>
              <a:gd name="connsiteY19" fmla="*/ 4450070 h 6857997"/>
              <a:gd name="connsiteX20" fmla="*/ 5444668 w 12191995"/>
              <a:gd name="connsiteY20" fmla="*/ 5478374 h 6857997"/>
              <a:gd name="connsiteX21" fmla="*/ 6158540 w 12191995"/>
              <a:gd name="connsiteY21" fmla="*/ 5835310 h 6857997"/>
              <a:gd name="connsiteX22" fmla="*/ 6872413 w 12191995"/>
              <a:gd name="connsiteY22" fmla="*/ 5478374 h 6857997"/>
              <a:gd name="connsiteX23" fmla="*/ 6872413 w 12191995"/>
              <a:gd name="connsiteY23" fmla="*/ 4450070 h 6857997"/>
              <a:gd name="connsiteX24" fmla="*/ 10380833 w 12191995"/>
              <a:gd name="connsiteY24" fmla="*/ 2476094 h 6857997"/>
              <a:gd name="connsiteX25" fmla="*/ 9666961 w 12191995"/>
              <a:gd name="connsiteY25" fmla="*/ 2833031 h 6857997"/>
              <a:gd name="connsiteX26" fmla="*/ 9666961 w 12191995"/>
              <a:gd name="connsiteY26" fmla="*/ 3861335 h 6857997"/>
              <a:gd name="connsiteX27" fmla="*/ 10380833 w 12191995"/>
              <a:gd name="connsiteY27" fmla="*/ 4218271 h 6857997"/>
              <a:gd name="connsiteX28" fmla="*/ 11094707 w 12191995"/>
              <a:gd name="connsiteY28" fmla="*/ 3861335 h 6857997"/>
              <a:gd name="connsiteX29" fmla="*/ 11094707 w 12191995"/>
              <a:gd name="connsiteY29" fmla="*/ 2833031 h 6857997"/>
              <a:gd name="connsiteX30" fmla="*/ 8734911 w 12191995"/>
              <a:gd name="connsiteY30" fmla="*/ 2476094 h 6857997"/>
              <a:gd name="connsiteX31" fmla="*/ 8021038 w 12191995"/>
              <a:gd name="connsiteY31" fmla="*/ 2833031 h 6857997"/>
              <a:gd name="connsiteX32" fmla="*/ 8021038 w 12191995"/>
              <a:gd name="connsiteY32" fmla="*/ 3861334 h 6857997"/>
              <a:gd name="connsiteX33" fmla="*/ 8734911 w 12191995"/>
              <a:gd name="connsiteY33" fmla="*/ 4218270 h 6857997"/>
              <a:gd name="connsiteX34" fmla="*/ 9448783 w 12191995"/>
              <a:gd name="connsiteY34" fmla="*/ 3861334 h 6857997"/>
              <a:gd name="connsiteX35" fmla="*/ 9448783 w 12191995"/>
              <a:gd name="connsiteY35" fmla="*/ 2833031 h 6857997"/>
              <a:gd name="connsiteX36" fmla="*/ 7088989 w 12191995"/>
              <a:gd name="connsiteY36" fmla="*/ 2476094 h 6857997"/>
              <a:gd name="connsiteX37" fmla="*/ 6375116 w 12191995"/>
              <a:gd name="connsiteY37" fmla="*/ 2833030 h 6857997"/>
              <a:gd name="connsiteX38" fmla="*/ 6375116 w 12191995"/>
              <a:gd name="connsiteY38" fmla="*/ 3861333 h 6857997"/>
              <a:gd name="connsiteX39" fmla="*/ 7088989 w 12191995"/>
              <a:gd name="connsiteY39" fmla="*/ 4218269 h 6857997"/>
              <a:gd name="connsiteX40" fmla="*/ 7802862 w 12191995"/>
              <a:gd name="connsiteY40" fmla="*/ 3861333 h 6857997"/>
              <a:gd name="connsiteX41" fmla="*/ 7802862 w 12191995"/>
              <a:gd name="connsiteY41" fmla="*/ 2833030 h 6857997"/>
              <a:gd name="connsiteX42" fmla="*/ 5443068 w 12191995"/>
              <a:gd name="connsiteY42" fmla="*/ 2476092 h 6857997"/>
              <a:gd name="connsiteX43" fmla="*/ 4729194 w 12191995"/>
              <a:gd name="connsiteY43" fmla="*/ 2833029 h 6857997"/>
              <a:gd name="connsiteX44" fmla="*/ 4729194 w 12191995"/>
              <a:gd name="connsiteY44" fmla="*/ 3861332 h 6857997"/>
              <a:gd name="connsiteX45" fmla="*/ 5443068 w 12191995"/>
              <a:gd name="connsiteY45" fmla="*/ 4218268 h 6857997"/>
              <a:gd name="connsiteX46" fmla="*/ 6156940 w 12191995"/>
              <a:gd name="connsiteY46" fmla="*/ 3861332 h 6857997"/>
              <a:gd name="connsiteX47" fmla="*/ 6156940 w 12191995"/>
              <a:gd name="connsiteY47" fmla="*/ 2833029 h 6857997"/>
              <a:gd name="connsiteX48" fmla="*/ 11312883 w 12191995"/>
              <a:gd name="connsiteY48" fmla="*/ 878299 h 6857997"/>
              <a:gd name="connsiteX49" fmla="*/ 10599009 w 12191995"/>
              <a:gd name="connsiteY49" fmla="*/ 1235236 h 6857997"/>
              <a:gd name="connsiteX50" fmla="*/ 10599009 w 12191995"/>
              <a:gd name="connsiteY50" fmla="*/ 2263540 h 6857997"/>
              <a:gd name="connsiteX51" fmla="*/ 11312883 w 12191995"/>
              <a:gd name="connsiteY51" fmla="*/ 2620475 h 6857997"/>
              <a:gd name="connsiteX52" fmla="*/ 12026755 w 12191995"/>
              <a:gd name="connsiteY52" fmla="*/ 2263540 h 6857997"/>
              <a:gd name="connsiteX53" fmla="*/ 12026755 w 12191995"/>
              <a:gd name="connsiteY53" fmla="*/ 1235236 h 6857997"/>
              <a:gd name="connsiteX54" fmla="*/ 9666959 w 12191995"/>
              <a:gd name="connsiteY54" fmla="*/ 878298 h 6857997"/>
              <a:gd name="connsiteX55" fmla="*/ 8953087 w 12191995"/>
              <a:gd name="connsiteY55" fmla="*/ 1235235 h 6857997"/>
              <a:gd name="connsiteX56" fmla="*/ 8953087 w 12191995"/>
              <a:gd name="connsiteY56" fmla="*/ 2263538 h 6857997"/>
              <a:gd name="connsiteX57" fmla="*/ 9666959 w 12191995"/>
              <a:gd name="connsiteY57" fmla="*/ 2620474 h 6857997"/>
              <a:gd name="connsiteX58" fmla="*/ 10380833 w 12191995"/>
              <a:gd name="connsiteY58" fmla="*/ 2263538 h 6857997"/>
              <a:gd name="connsiteX59" fmla="*/ 10380833 w 12191995"/>
              <a:gd name="connsiteY59" fmla="*/ 1235235 h 6857997"/>
              <a:gd name="connsiteX60" fmla="*/ 8021038 w 12191995"/>
              <a:gd name="connsiteY60" fmla="*/ 878297 h 6857997"/>
              <a:gd name="connsiteX61" fmla="*/ 7307165 w 12191995"/>
              <a:gd name="connsiteY61" fmla="*/ 1235234 h 6857997"/>
              <a:gd name="connsiteX62" fmla="*/ 7307165 w 12191995"/>
              <a:gd name="connsiteY62" fmla="*/ 2263537 h 6857997"/>
              <a:gd name="connsiteX63" fmla="*/ 8021038 w 12191995"/>
              <a:gd name="connsiteY63" fmla="*/ 2620473 h 6857997"/>
              <a:gd name="connsiteX64" fmla="*/ 8734911 w 12191995"/>
              <a:gd name="connsiteY64" fmla="*/ 2263537 h 6857997"/>
              <a:gd name="connsiteX65" fmla="*/ 8734911 w 12191995"/>
              <a:gd name="connsiteY65" fmla="*/ 1235234 h 6857997"/>
              <a:gd name="connsiteX66" fmla="*/ 6375116 w 12191995"/>
              <a:gd name="connsiteY66" fmla="*/ 878296 h 6857997"/>
              <a:gd name="connsiteX67" fmla="*/ 5661245 w 12191995"/>
              <a:gd name="connsiteY67" fmla="*/ 1235234 h 6857997"/>
              <a:gd name="connsiteX68" fmla="*/ 5661245 w 12191995"/>
              <a:gd name="connsiteY68" fmla="*/ 2263537 h 6857997"/>
              <a:gd name="connsiteX69" fmla="*/ 6375116 w 12191995"/>
              <a:gd name="connsiteY69" fmla="*/ 2620473 h 6857997"/>
              <a:gd name="connsiteX70" fmla="*/ 7088989 w 12191995"/>
              <a:gd name="connsiteY70" fmla="*/ 2263537 h 6857997"/>
              <a:gd name="connsiteX71" fmla="*/ 7088989 w 12191995"/>
              <a:gd name="connsiteY71" fmla="*/ 1235234 h 6857997"/>
              <a:gd name="connsiteX72" fmla="*/ 0 w 12191995"/>
              <a:gd name="connsiteY72" fmla="*/ 0 h 6857997"/>
              <a:gd name="connsiteX73" fmla="*/ 4729196 w 12191995"/>
              <a:gd name="connsiteY73" fmla="*/ 0 h 6857997"/>
              <a:gd name="connsiteX74" fmla="*/ 4729196 w 12191995"/>
              <a:gd name="connsiteY74" fmla="*/ 665741 h 6857997"/>
              <a:gd name="connsiteX75" fmla="*/ 5443068 w 12191995"/>
              <a:gd name="connsiteY75" fmla="*/ 1022676 h 6857997"/>
              <a:gd name="connsiteX76" fmla="*/ 6156941 w 12191995"/>
              <a:gd name="connsiteY76" fmla="*/ 665741 h 6857997"/>
              <a:gd name="connsiteX77" fmla="*/ 6156941 w 12191995"/>
              <a:gd name="connsiteY77" fmla="*/ 0 h 6857997"/>
              <a:gd name="connsiteX78" fmla="*/ 6375117 w 12191995"/>
              <a:gd name="connsiteY78" fmla="*/ 0 h 6857997"/>
              <a:gd name="connsiteX79" fmla="*/ 6375117 w 12191995"/>
              <a:gd name="connsiteY79" fmla="*/ 665741 h 6857997"/>
              <a:gd name="connsiteX80" fmla="*/ 7088990 w 12191995"/>
              <a:gd name="connsiteY80" fmla="*/ 1022677 h 6857997"/>
              <a:gd name="connsiteX81" fmla="*/ 7802863 w 12191995"/>
              <a:gd name="connsiteY81" fmla="*/ 665741 h 6857997"/>
              <a:gd name="connsiteX82" fmla="*/ 7802863 w 12191995"/>
              <a:gd name="connsiteY82" fmla="*/ 0 h 6857997"/>
              <a:gd name="connsiteX83" fmla="*/ 8021039 w 12191995"/>
              <a:gd name="connsiteY83" fmla="*/ 0 h 6857997"/>
              <a:gd name="connsiteX84" fmla="*/ 8021039 w 12191995"/>
              <a:gd name="connsiteY84" fmla="*/ 665742 h 6857997"/>
              <a:gd name="connsiteX85" fmla="*/ 8734911 w 12191995"/>
              <a:gd name="connsiteY85" fmla="*/ 1022678 h 6857997"/>
              <a:gd name="connsiteX86" fmla="*/ 9448785 w 12191995"/>
              <a:gd name="connsiteY86" fmla="*/ 665742 h 6857997"/>
              <a:gd name="connsiteX87" fmla="*/ 9448785 w 12191995"/>
              <a:gd name="connsiteY87" fmla="*/ 0 h 6857997"/>
              <a:gd name="connsiteX88" fmla="*/ 9666961 w 12191995"/>
              <a:gd name="connsiteY88" fmla="*/ 0 h 6857997"/>
              <a:gd name="connsiteX89" fmla="*/ 9666961 w 12191995"/>
              <a:gd name="connsiteY89" fmla="*/ 665743 h 6857997"/>
              <a:gd name="connsiteX90" fmla="*/ 10380835 w 12191995"/>
              <a:gd name="connsiteY90" fmla="*/ 1022679 h 6857997"/>
              <a:gd name="connsiteX91" fmla="*/ 11094707 w 12191995"/>
              <a:gd name="connsiteY91" fmla="*/ 665743 h 6857997"/>
              <a:gd name="connsiteX92" fmla="*/ 11094707 w 12191995"/>
              <a:gd name="connsiteY92" fmla="*/ 0 h 6857997"/>
              <a:gd name="connsiteX93" fmla="*/ 11312883 w 12191995"/>
              <a:gd name="connsiteY93" fmla="*/ 0 h 6857997"/>
              <a:gd name="connsiteX94" fmla="*/ 11312883 w 12191995"/>
              <a:gd name="connsiteY94" fmla="*/ 665744 h 6857997"/>
              <a:gd name="connsiteX95" fmla="*/ 12026755 w 12191995"/>
              <a:gd name="connsiteY95" fmla="*/ 1022680 h 6857997"/>
              <a:gd name="connsiteX96" fmla="*/ 12191995 w 12191995"/>
              <a:gd name="connsiteY96" fmla="*/ 940060 h 6857997"/>
              <a:gd name="connsiteX97" fmla="*/ 12191995 w 12191995"/>
              <a:gd name="connsiteY97" fmla="*/ 2558715 h 6857997"/>
              <a:gd name="connsiteX98" fmla="*/ 12026755 w 12191995"/>
              <a:gd name="connsiteY98" fmla="*/ 2476096 h 6857997"/>
              <a:gd name="connsiteX99" fmla="*/ 11312881 w 12191995"/>
              <a:gd name="connsiteY99" fmla="*/ 2833032 h 6857997"/>
              <a:gd name="connsiteX100" fmla="*/ 11312881 w 12191995"/>
              <a:gd name="connsiteY100" fmla="*/ 3861336 h 6857997"/>
              <a:gd name="connsiteX101" fmla="*/ 12026755 w 12191995"/>
              <a:gd name="connsiteY101" fmla="*/ 4218272 h 6857997"/>
              <a:gd name="connsiteX102" fmla="*/ 12191995 w 12191995"/>
              <a:gd name="connsiteY102" fmla="*/ 4135652 h 6857997"/>
              <a:gd name="connsiteX103" fmla="*/ 12191995 w 12191995"/>
              <a:gd name="connsiteY103" fmla="*/ 4368254 h 6857997"/>
              <a:gd name="connsiteX104" fmla="*/ 12028355 w 12191995"/>
              <a:gd name="connsiteY104" fmla="*/ 4450074 h 6857997"/>
              <a:gd name="connsiteX105" fmla="*/ 12028355 w 12191995"/>
              <a:gd name="connsiteY105" fmla="*/ 5478378 h 6857997"/>
              <a:gd name="connsiteX106" fmla="*/ 12191995 w 12191995"/>
              <a:gd name="connsiteY106" fmla="*/ 5560198 h 6857997"/>
              <a:gd name="connsiteX107" fmla="*/ 12191995 w 12191995"/>
              <a:gd name="connsiteY107" fmla="*/ 5772754 h 6857997"/>
              <a:gd name="connsiteX108" fmla="*/ 12028353 w 12191995"/>
              <a:gd name="connsiteY108" fmla="*/ 5690933 h 6857997"/>
              <a:gd name="connsiteX109" fmla="*/ 11314481 w 12191995"/>
              <a:gd name="connsiteY109" fmla="*/ 6047870 h 6857997"/>
              <a:gd name="connsiteX110" fmla="*/ 11314481 w 12191995"/>
              <a:gd name="connsiteY110" fmla="*/ 6857997 h 6857997"/>
              <a:gd name="connsiteX111" fmla="*/ 11096305 w 12191995"/>
              <a:gd name="connsiteY111" fmla="*/ 6857997 h 6857997"/>
              <a:gd name="connsiteX112" fmla="*/ 11096305 w 12191995"/>
              <a:gd name="connsiteY112" fmla="*/ 6047869 h 6857997"/>
              <a:gd name="connsiteX113" fmla="*/ 10382433 w 12191995"/>
              <a:gd name="connsiteY113" fmla="*/ 5690932 h 6857997"/>
              <a:gd name="connsiteX114" fmla="*/ 9668559 w 12191995"/>
              <a:gd name="connsiteY114" fmla="*/ 6047869 h 6857997"/>
              <a:gd name="connsiteX115" fmla="*/ 9668559 w 12191995"/>
              <a:gd name="connsiteY115" fmla="*/ 6857997 h 6857997"/>
              <a:gd name="connsiteX116" fmla="*/ 9450383 w 12191995"/>
              <a:gd name="connsiteY116" fmla="*/ 6857997 h 6857997"/>
              <a:gd name="connsiteX117" fmla="*/ 9450383 w 12191995"/>
              <a:gd name="connsiteY117" fmla="*/ 6047868 h 6857997"/>
              <a:gd name="connsiteX118" fmla="*/ 8736509 w 12191995"/>
              <a:gd name="connsiteY118" fmla="*/ 5690931 h 6857997"/>
              <a:gd name="connsiteX119" fmla="*/ 8022637 w 12191995"/>
              <a:gd name="connsiteY119" fmla="*/ 6047868 h 6857997"/>
              <a:gd name="connsiteX120" fmla="*/ 8022637 w 12191995"/>
              <a:gd name="connsiteY120" fmla="*/ 6857997 h 6857997"/>
              <a:gd name="connsiteX121" fmla="*/ 7804461 w 12191995"/>
              <a:gd name="connsiteY121" fmla="*/ 6857997 h 6857997"/>
              <a:gd name="connsiteX122" fmla="*/ 7804461 w 12191995"/>
              <a:gd name="connsiteY122" fmla="*/ 6047867 h 6857997"/>
              <a:gd name="connsiteX123" fmla="*/ 7090588 w 12191995"/>
              <a:gd name="connsiteY123" fmla="*/ 5690930 h 6857997"/>
              <a:gd name="connsiteX124" fmla="*/ 6376715 w 12191995"/>
              <a:gd name="connsiteY124" fmla="*/ 6047867 h 6857997"/>
              <a:gd name="connsiteX125" fmla="*/ 6376715 w 12191995"/>
              <a:gd name="connsiteY125" fmla="*/ 6857997 h 6857997"/>
              <a:gd name="connsiteX126" fmla="*/ 6158539 w 12191995"/>
              <a:gd name="connsiteY126" fmla="*/ 6857997 h 6857997"/>
              <a:gd name="connsiteX127" fmla="*/ 6158539 w 12191995"/>
              <a:gd name="connsiteY127" fmla="*/ 6047866 h 6857997"/>
              <a:gd name="connsiteX128" fmla="*/ 5444666 w 12191995"/>
              <a:gd name="connsiteY128" fmla="*/ 5690929 h 6857997"/>
              <a:gd name="connsiteX129" fmla="*/ 4730793 w 12191995"/>
              <a:gd name="connsiteY129" fmla="*/ 6047866 h 6857997"/>
              <a:gd name="connsiteX130" fmla="*/ 4730793 w 12191995"/>
              <a:gd name="connsiteY130" fmla="*/ 6857997 h 6857997"/>
              <a:gd name="connsiteX131" fmla="*/ 0 w 12191995"/>
              <a:gd name="connsiteY131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191995" h="6857997">
                <a:moveTo>
                  <a:pt x="11096307" y="4093136"/>
                </a:moveTo>
                <a:lnTo>
                  <a:pt x="10382433" y="4450073"/>
                </a:lnTo>
                <a:lnTo>
                  <a:pt x="10382433" y="5478377"/>
                </a:lnTo>
                <a:lnTo>
                  <a:pt x="11096307" y="5835313"/>
                </a:lnTo>
                <a:lnTo>
                  <a:pt x="11810179" y="5478377"/>
                </a:lnTo>
                <a:lnTo>
                  <a:pt x="11810179" y="4450073"/>
                </a:lnTo>
                <a:close/>
                <a:moveTo>
                  <a:pt x="9450383" y="4093135"/>
                </a:moveTo>
                <a:lnTo>
                  <a:pt x="8736511" y="4450072"/>
                </a:lnTo>
                <a:lnTo>
                  <a:pt x="8736511" y="5478376"/>
                </a:lnTo>
                <a:lnTo>
                  <a:pt x="9450383" y="5835312"/>
                </a:lnTo>
                <a:lnTo>
                  <a:pt x="10164257" y="5478376"/>
                </a:lnTo>
                <a:lnTo>
                  <a:pt x="10164257" y="4450072"/>
                </a:lnTo>
                <a:close/>
                <a:moveTo>
                  <a:pt x="7804462" y="4093134"/>
                </a:moveTo>
                <a:lnTo>
                  <a:pt x="7090589" y="4450071"/>
                </a:lnTo>
                <a:lnTo>
                  <a:pt x="7090589" y="5478375"/>
                </a:lnTo>
                <a:lnTo>
                  <a:pt x="7804462" y="5835311"/>
                </a:lnTo>
                <a:lnTo>
                  <a:pt x="8518335" y="5478375"/>
                </a:lnTo>
                <a:lnTo>
                  <a:pt x="8518335" y="4450071"/>
                </a:lnTo>
                <a:close/>
                <a:moveTo>
                  <a:pt x="6158540" y="4093133"/>
                </a:moveTo>
                <a:lnTo>
                  <a:pt x="5444668" y="4450070"/>
                </a:lnTo>
                <a:lnTo>
                  <a:pt x="5444668" y="5478374"/>
                </a:lnTo>
                <a:lnTo>
                  <a:pt x="6158540" y="5835310"/>
                </a:lnTo>
                <a:lnTo>
                  <a:pt x="6872413" y="5478374"/>
                </a:lnTo>
                <a:lnTo>
                  <a:pt x="6872413" y="4450070"/>
                </a:lnTo>
                <a:close/>
                <a:moveTo>
                  <a:pt x="10380833" y="2476094"/>
                </a:moveTo>
                <a:lnTo>
                  <a:pt x="9666961" y="2833031"/>
                </a:lnTo>
                <a:lnTo>
                  <a:pt x="9666961" y="3861335"/>
                </a:lnTo>
                <a:lnTo>
                  <a:pt x="10380833" y="4218271"/>
                </a:lnTo>
                <a:lnTo>
                  <a:pt x="11094707" y="3861335"/>
                </a:lnTo>
                <a:lnTo>
                  <a:pt x="11094707" y="2833031"/>
                </a:lnTo>
                <a:close/>
                <a:moveTo>
                  <a:pt x="8734911" y="2476094"/>
                </a:moveTo>
                <a:lnTo>
                  <a:pt x="8021038" y="2833031"/>
                </a:lnTo>
                <a:lnTo>
                  <a:pt x="8021038" y="3861334"/>
                </a:lnTo>
                <a:lnTo>
                  <a:pt x="8734911" y="4218270"/>
                </a:lnTo>
                <a:lnTo>
                  <a:pt x="9448783" y="3861334"/>
                </a:lnTo>
                <a:lnTo>
                  <a:pt x="9448783" y="2833031"/>
                </a:lnTo>
                <a:close/>
                <a:moveTo>
                  <a:pt x="7088989" y="2476094"/>
                </a:moveTo>
                <a:lnTo>
                  <a:pt x="6375116" y="2833030"/>
                </a:lnTo>
                <a:lnTo>
                  <a:pt x="6375116" y="3861333"/>
                </a:lnTo>
                <a:lnTo>
                  <a:pt x="7088989" y="4218269"/>
                </a:lnTo>
                <a:lnTo>
                  <a:pt x="7802862" y="3861333"/>
                </a:lnTo>
                <a:lnTo>
                  <a:pt x="7802862" y="2833030"/>
                </a:lnTo>
                <a:close/>
                <a:moveTo>
                  <a:pt x="5443068" y="2476092"/>
                </a:moveTo>
                <a:lnTo>
                  <a:pt x="4729194" y="2833029"/>
                </a:lnTo>
                <a:lnTo>
                  <a:pt x="4729194" y="3861332"/>
                </a:lnTo>
                <a:lnTo>
                  <a:pt x="5443068" y="4218268"/>
                </a:lnTo>
                <a:lnTo>
                  <a:pt x="6156940" y="3861332"/>
                </a:lnTo>
                <a:lnTo>
                  <a:pt x="6156940" y="2833029"/>
                </a:lnTo>
                <a:close/>
                <a:moveTo>
                  <a:pt x="11312883" y="878299"/>
                </a:moveTo>
                <a:lnTo>
                  <a:pt x="10599009" y="1235236"/>
                </a:lnTo>
                <a:lnTo>
                  <a:pt x="10599009" y="2263540"/>
                </a:lnTo>
                <a:lnTo>
                  <a:pt x="11312883" y="2620475"/>
                </a:lnTo>
                <a:lnTo>
                  <a:pt x="12026755" y="2263540"/>
                </a:lnTo>
                <a:lnTo>
                  <a:pt x="12026755" y="1235236"/>
                </a:lnTo>
                <a:close/>
                <a:moveTo>
                  <a:pt x="9666959" y="878298"/>
                </a:moveTo>
                <a:lnTo>
                  <a:pt x="8953087" y="1235235"/>
                </a:lnTo>
                <a:lnTo>
                  <a:pt x="8953087" y="2263538"/>
                </a:lnTo>
                <a:lnTo>
                  <a:pt x="9666959" y="2620474"/>
                </a:lnTo>
                <a:lnTo>
                  <a:pt x="10380833" y="2263538"/>
                </a:lnTo>
                <a:lnTo>
                  <a:pt x="10380833" y="1235235"/>
                </a:lnTo>
                <a:close/>
                <a:moveTo>
                  <a:pt x="8021038" y="878297"/>
                </a:moveTo>
                <a:lnTo>
                  <a:pt x="7307165" y="1235234"/>
                </a:lnTo>
                <a:lnTo>
                  <a:pt x="7307165" y="2263537"/>
                </a:lnTo>
                <a:lnTo>
                  <a:pt x="8021038" y="2620473"/>
                </a:lnTo>
                <a:lnTo>
                  <a:pt x="8734911" y="2263537"/>
                </a:lnTo>
                <a:lnTo>
                  <a:pt x="8734911" y="1235234"/>
                </a:lnTo>
                <a:close/>
                <a:moveTo>
                  <a:pt x="6375116" y="878296"/>
                </a:moveTo>
                <a:lnTo>
                  <a:pt x="5661245" y="1235234"/>
                </a:lnTo>
                <a:lnTo>
                  <a:pt x="5661245" y="2263537"/>
                </a:lnTo>
                <a:lnTo>
                  <a:pt x="6375116" y="2620473"/>
                </a:lnTo>
                <a:lnTo>
                  <a:pt x="7088989" y="2263537"/>
                </a:lnTo>
                <a:lnTo>
                  <a:pt x="7088989" y="1235234"/>
                </a:lnTo>
                <a:close/>
                <a:moveTo>
                  <a:pt x="0" y="0"/>
                </a:moveTo>
                <a:lnTo>
                  <a:pt x="4729196" y="0"/>
                </a:lnTo>
                <a:lnTo>
                  <a:pt x="4729196" y="665741"/>
                </a:lnTo>
                <a:lnTo>
                  <a:pt x="5443068" y="1022676"/>
                </a:lnTo>
                <a:lnTo>
                  <a:pt x="6156941" y="665741"/>
                </a:lnTo>
                <a:lnTo>
                  <a:pt x="6156941" y="0"/>
                </a:lnTo>
                <a:lnTo>
                  <a:pt x="6375117" y="0"/>
                </a:lnTo>
                <a:lnTo>
                  <a:pt x="6375117" y="665741"/>
                </a:lnTo>
                <a:lnTo>
                  <a:pt x="7088990" y="1022677"/>
                </a:lnTo>
                <a:lnTo>
                  <a:pt x="7802863" y="665741"/>
                </a:lnTo>
                <a:lnTo>
                  <a:pt x="7802863" y="0"/>
                </a:lnTo>
                <a:lnTo>
                  <a:pt x="8021039" y="0"/>
                </a:lnTo>
                <a:lnTo>
                  <a:pt x="8021039" y="665742"/>
                </a:lnTo>
                <a:lnTo>
                  <a:pt x="8734911" y="1022678"/>
                </a:lnTo>
                <a:lnTo>
                  <a:pt x="9448785" y="665742"/>
                </a:lnTo>
                <a:lnTo>
                  <a:pt x="9448785" y="0"/>
                </a:lnTo>
                <a:lnTo>
                  <a:pt x="9666961" y="0"/>
                </a:lnTo>
                <a:lnTo>
                  <a:pt x="9666961" y="665743"/>
                </a:lnTo>
                <a:lnTo>
                  <a:pt x="10380835" y="1022679"/>
                </a:lnTo>
                <a:lnTo>
                  <a:pt x="11094707" y="665743"/>
                </a:lnTo>
                <a:lnTo>
                  <a:pt x="11094707" y="0"/>
                </a:lnTo>
                <a:lnTo>
                  <a:pt x="11312883" y="0"/>
                </a:lnTo>
                <a:lnTo>
                  <a:pt x="11312883" y="665744"/>
                </a:lnTo>
                <a:lnTo>
                  <a:pt x="12026755" y="1022680"/>
                </a:lnTo>
                <a:lnTo>
                  <a:pt x="12191995" y="940060"/>
                </a:lnTo>
                <a:lnTo>
                  <a:pt x="12191995" y="2558715"/>
                </a:lnTo>
                <a:lnTo>
                  <a:pt x="12026755" y="2476096"/>
                </a:lnTo>
                <a:lnTo>
                  <a:pt x="11312881" y="2833032"/>
                </a:lnTo>
                <a:lnTo>
                  <a:pt x="11312881" y="3861336"/>
                </a:lnTo>
                <a:lnTo>
                  <a:pt x="12026755" y="4218272"/>
                </a:lnTo>
                <a:lnTo>
                  <a:pt x="12191995" y="4135652"/>
                </a:lnTo>
                <a:lnTo>
                  <a:pt x="12191995" y="4368254"/>
                </a:lnTo>
                <a:lnTo>
                  <a:pt x="12028355" y="4450074"/>
                </a:lnTo>
                <a:lnTo>
                  <a:pt x="12028355" y="5478378"/>
                </a:lnTo>
                <a:lnTo>
                  <a:pt x="12191995" y="5560198"/>
                </a:lnTo>
                <a:lnTo>
                  <a:pt x="12191995" y="5772754"/>
                </a:lnTo>
                <a:lnTo>
                  <a:pt x="12028353" y="5690933"/>
                </a:lnTo>
                <a:lnTo>
                  <a:pt x="11314481" y="6047870"/>
                </a:lnTo>
                <a:lnTo>
                  <a:pt x="11314481" y="6857997"/>
                </a:lnTo>
                <a:lnTo>
                  <a:pt x="11096305" y="6857997"/>
                </a:lnTo>
                <a:lnTo>
                  <a:pt x="11096305" y="6047869"/>
                </a:lnTo>
                <a:lnTo>
                  <a:pt x="10382433" y="5690932"/>
                </a:lnTo>
                <a:lnTo>
                  <a:pt x="9668559" y="6047869"/>
                </a:lnTo>
                <a:lnTo>
                  <a:pt x="9668559" y="6857997"/>
                </a:lnTo>
                <a:lnTo>
                  <a:pt x="9450383" y="6857997"/>
                </a:lnTo>
                <a:lnTo>
                  <a:pt x="9450383" y="6047868"/>
                </a:lnTo>
                <a:lnTo>
                  <a:pt x="8736509" y="5690931"/>
                </a:lnTo>
                <a:lnTo>
                  <a:pt x="8022637" y="6047868"/>
                </a:lnTo>
                <a:lnTo>
                  <a:pt x="8022637" y="6857997"/>
                </a:lnTo>
                <a:lnTo>
                  <a:pt x="7804461" y="6857997"/>
                </a:lnTo>
                <a:lnTo>
                  <a:pt x="7804461" y="6047867"/>
                </a:lnTo>
                <a:lnTo>
                  <a:pt x="7090588" y="5690930"/>
                </a:lnTo>
                <a:lnTo>
                  <a:pt x="6376715" y="6047867"/>
                </a:lnTo>
                <a:lnTo>
                  <a:pt x="6376715" y="6857997"/>
                </a:lnTo>
                <a:lnTo>
                  <a:pt x="6158539" y="6857997"/>
                </a:lnTo>
                <a:lnTo>
                  <a:pt x="6158539" y="6047866"/>
                </a:lnTo>
                <a:lnTo>
                  <a:pt x="5444666" y="5690929"/>
                </a:lnTo>
                <a:lnTo>
                  <a:pt x="4730793" y="6047866"/>
                </a:lnTo>
                <a:lnTo>
                  <a:pt x="4730793" y="6857997"/>
                </a:lnTo>
                <a:lnTo>
                  <a:pt x="0" y="6857997"/>
                </a:ln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1" name="Title 70">
            <a:extLst>
              <a:ext uri="{FF2B5EF4-FFF2-40B4-BE49-F238E27FC236}">
                <a16:creationId xmlns:a16="http://schemas.microsoft.com/office/drawing/2014/main" id="{157C3CDB-18C5-8955-6BD8-DF1EABFF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30" y="108857"/>
            <a:ext cx="4441370" cy="6574972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Predicting Loan Repayment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Data Science Approach</a:t>
            </a:r>
            <a:br>
              <a:rPr lang="en-US" b="1" dirty="0">
                <a:highlight>
                  <a:srgbClr val="008000"/>
                </a:highlight>
              </a:rPr>
            </a:br>
            <a:br>
              <a:rPr lang="en-US" b="1" dirty="0">
                <a:highlight>
                  <a:srgbClr val="008000"/>
                </a:highlight>
              </a:rPr>
            </a:br>
            <a:br>
              <a:rPr lang="en-US" b="1" dirty="0">
                <a:highlight>
                  <a:srgbClr val="008000"/>
                </a:highlight>
              </a:rPr>
            </a:br>
            <a:endParaRPr lang="en-IN" b="1" dirty="0">
              <a:highlight>
                <a:srgbClr val="008000"/>
              </a:highligh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579779-2A84-F0D6-B675-F6E861834A51}"/>
              </a:ext>
            </a:extLst>
          </p:cNvPr>
          <p:cNvSpPr txBox="1"/>
          <p:nvPr/>
        </p:nvSpPr>
        <p:spPr>
          <a:xfrm>
            <a:off x="7199615" y="6160609"/>
            <a:ext cx="6495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Muthukumaran A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5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D189-8B16-DD3D-41C1-E7FCFA8C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B1F7-2CA6-9477-C9CE-B83DD540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654906" cy="4592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Classifier: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Chosen for its ability to handle complex datasets and provide insights into feature importance.</a:t>
            </a:r>
          </a:p>
          <a:p>
            <a:pPr marL="457200" lvl="1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Set: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the dataset into training and test sets (80/20 split) to train and evaluate the model.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Cross-Validation: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Employed cross-validation with 5 folds to assess the model's performance and ensure its generalizability.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3B81-638D-E7C3-E783-C22A7B28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FF40-75C8-5803-7EB5-8D02C5BD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3"/>
            <a:ext cx="10593262" cy="4479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the accuracy of the model to determine the percentage of correct predictions.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and Recall: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Computed precision and recall to assess the model's ability to correctly identify positive cases (loan repayment) and avoid false positives.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the F1-score, which is the harmonic mean of precision and recall, to provide a balanced measure of the model's performance.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6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1139-702A-843E-9A2A-C2479742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CB38-724A-A528-0220-1EEAFB8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428875" cy="4761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Metrics: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 Comparison: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F1-score of 0.888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F1-score of 0.889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Interpretation: Both models perform similarly in terms of F1-score, indicating a balance between precision and recall.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CV Accuracy Comparison: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Mean CV accuracy of 0.800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Mean CV accuracy of 0.800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Interpretation: Both models have comparable mean CV accuracy, suggesting consistent performance across different cross-validation folds.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1242-C9D6-8F53-9AC6-C6F4A1FC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63A5-6BCC-BFB8-BB27-824815AF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the similar performance of both models, either Random Forest or Logistic Regression can be chosen for predicting loan repayment.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Considering the specific requirements of the financial institution, such as interpretability and computational efficiency, wil be the key factor in  selecting the final model.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Evaluation: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Conducting additional testing and validation to assess the models' performance on unseen data to ensure their robustness.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8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1E1D-FB32-85EA-5F29-96F4ABDC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1D46-32FF-3AA0-9F76-9D1AFE99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IN" sz="2000" b="1" dirty="0"/>
              <a:t>Regards,</a:t>
            </a:r>
          </a:p>
          <a:p>
            <a:r>
              <a:rPr lang="en-IN" sz="2000" b="1" dirty="0"/>
              <a:t>Muthukumaran A</a:t>
            </a:r>
          </a:p>
        </p:txBody>
      </p:sp>
    </p:spTree>
    <p:extLst>
      <p:ext uri="{BB962C8B-B14F-4D97-AF65-F5344CB8AC3E}">
        <p14:creationId xmlns:p14="http://schemas.microsoft.com/office/powerpoint/2010/main" val="199688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6E66-EC15-A9FC-F096-D2E926C6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C0F7-92C5-2672-1AB1-84F8A002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whether a loan applicant will repay or default on a loan is crucial for financial institutions to manage risk.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consists of 80,000 records and 28 features, including employment length, credit score, loan amount, and loan status.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develop machine learning models that can accurately predict loan repayment based on applicant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67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4F25-FE88-9951-57AC-704EB53E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929C-F72E-D90A-A316-A188A122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3"/>
            <a:ext cx="10572714" cy="4479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Summary: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records: 80,000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features: 28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addr_state: State provided by the borrower in the loan application.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annual_inc: Self-reported annual income provided by the borrower.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earliest_cr_line: Month the borrower's earliest reported credit line was opened.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emp_length: Employment length in years.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emp_title: Job title supplied by the borrower when applying for the loan.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fico_range_high: Upper boundary range of the borrower's FICO score at loan origination.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1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28236E22-8502-B431-6303-901B186C7D14}"/>
              </a:ext>
            </a:extLst>
          </p:cNvPr>
          <p:cNvSpPr>
            <a:spLocks noGrp="1" noChangeArrowheads="1"/>
          </p:cNvSpPr>
          <p:nvPr>
            <p:ph type="body" sz="half" idx="16"/>
          </p:nvPr>
        </p:nvSpPr>
        <p:spPr bwMode="auto">
          <a:xfrm>
            <a:off x="619874" y="1194911"/>
            <a:ext cx="10952252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fico_range_low: Lower boundary range of the borrower's FICO score at loan origination.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grade: Loan grade assigned by the lending club.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home_ownership: Home ownership status provided by the borrower.</a:t>
            </a:r>
          </a:p>
          <a:p>
            <a:pPr marL="457200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application_type: Indicates whether the loan is an individual or joint application.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initial_list_status: Initial listing status of the loan.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int_rate: Interest rate on the loan.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loan_amnt: Listed amount of the loan applied for by the borrower.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num_actv_bc_tl: Number of currently active bankcard accounts.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mort_acc: Number of mortgage accounts.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tot_cur_bal: Total current balance of all accounts.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open_acc: Number of open credit lines in the borrower's credit file.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pub_rec: Number of derogatory public records.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pub_rec_bankruptcies: Number of public record bankruptcies.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lang="en-US" alt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provided by the borrower for the loan request.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0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28236E22-8502-B431-6303-901B186C7D14}"/>
              </a:ext>
            </a:extLst>
          </p:cNvPr>
          <p:cNvSpPr>
            <a:spLocks noGrp="1" noChangeArrowheads="1"/>
          </p:cNvSpPr>
          <p:nvPr>
            <p:ph type="body" sz="half" idx="16"/>
          </p:nvPr>
        </p:nvSpPr>
        <p:spPr bwMode="auto">
          <a:xfrm>
            <a:off x="462337" y="3085674"/>
            <a:ext cx="109522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0788C6-FF15-579F-49C1-1314C515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60" y="649230"/>
            <a:ext cx="10613205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1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revol_bal: Total credit revolving balance.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1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revol_util: Revolving line utilization rate.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1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sub_grade: Loan subgrade assigned by the lending club.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1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term: Number of payments on the loan.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1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title: Loan title provided by the borrower.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1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total_acc: Total number of credit lines in the borrower's credit file.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1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verification_status: Indicates if income was verified by the lending club.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1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loan_status: Status of the loan (target variable).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Types: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features are float64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features are int64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 features are object (categorical)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1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26AB-BFB5-3247-8106-9823E192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8281-877E-F227-621D-952056DF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654906" cy="4479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Steps: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and filled missing values in numerical columns with the mean.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Dealt with missing values in categorical columns appropriately.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Consistency: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employment length values (e.g., '&lt; 1 year' to '0 years', '10+ years' to '10 years').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Extracted credit length from the 'earliest_cr_line' column.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Dropped unnecessary columns ('emp_title', 'title').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9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26AB-BFB5-3247-8106-9823E192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8281-877E-F227-621D-952056DF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3"/>
            <a:ext cx="10870663" cy="462323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Scaling: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 numerical features to a common scale using Min-Max scaling.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Ensured that all numerical features have a similar range of values to prevent bias in model training.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Categorical Variables: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Encoded categorical variables using one-hot encoding to convert them into a numerical format suitable for machine learning models.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Date Features: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'earliest_cr_line' to datetime format.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Extracted credit length from the 'earliest_cr_line' column to capture the length of the borrower's credit history.</a:t>
            </a:r>
          </a:p>
        </p:txBody>
      </p:sp>
    </p:spTree>
    <p:extLst>
      <p:ext uri="{BB962C8B-B14F-4D97-AF65-F5344CB8AC3E}">
        <p14:creationId xmlns:p14="http://schemas.microsoft.com/office/powerpoint/2010/main" val="415216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EC56-CE22-69B5-4BA8-A7B73DEB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4F24-5201-D4AC-5FB3-132F8214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2024009"/>
            <a:ext cx="10767316" cy="470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Findings: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Status Distribution: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Visualized the distribution of loan status (paid vs. defaulted) to understand the balance of the target variable.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Relationships: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Explored the relationships between numerical features (e.g., income, credit score) and the target variable to identify potential predictors of loan repayment.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Investigated the impact of categorical features (e.g., employment length, loan purpose) on loan status to uncover patterns.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Analysis: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the correlation between features and the target variable to determine feature importance.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highly correlated features that may be redundant or collinear.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7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0DFB-994C-78D8-2C65-74205A7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D756-C227-AADA-556D-C45DB637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500794" cy="4356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Techniques: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Features: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SelectKBest with f_classif to select the top k numerical features that are most relevant to predicting loan repayment.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Features: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Employed SelectKBest with chi2 to select the top k categorical features that have the strongest relationship with loan status.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 Features: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Merged the selected numerical and categorical features to create a final feature set for model training.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96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1064</TotalTime>
  <Words>1144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Times New Roman</vt:lpstr>
      <vt:lpstr>Damask</vt:lpstr>
      <vt:lpstr>Predicting Loan Repayment   A Data Science Approach   </vt:lpstr>
      <vt:lpstr>Introduction</vt:lpstr>
      <vt:lpstr>Understanding the Dataset</vt:lpstr>
      <vt:lpstr>PowerPoint Presentation</vt:lpstr>
      <vt:lpstr>PowerPoint Presentation</vt:lpstr>
      <vt:lpstr>Data Cleaning and Preprocessing</vt:lpstr>
      <vt:lpstr>Data Cleaning and Preprocessing</vt:lpstr>
      <vt:lpstr>Exploratory Data Analysis (EDA)</vt:lpstr>
      <vt:lpstr>Feature Selection</vt:lpstr>
      <vt:lpstr>Model Building</vt:lpstr>
      <vt:lpstr>Model Evaluation</vt:lpstr>
      <vt:lpstr>Model Performance</vt:lpstr>
      <vt:lpstr>Recommendations: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Insights for page Optimization &amp; User  Engagement   XYZ Inc.</dc:title>
  <dc:creator>Arjun A</dc:creator>
  <cp:lastModifiedBy>Arjun A</cp:lastModifiedBy>
  <cp:revision>14</cp:revision>
  <dcterms:created xsi:type="dcterms:W3CDTF">2024-02-28T05:52:19Z</dcterms:created>
  <dcterms:modified xsi:type="dcterms:W3CDTF">2024-03-17T15:45:44Z</dcterms:modified>
</cp:coreProperties>
</file>