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1" r:id="rId6"/>
    <p:sldId id="262" r:id="rId7"/>
    <p:sldId id="263" r:id="rId8"/>
    <p:sldId id="265" r:id="rId9"/>
    <p:sldId id="272" r:id="rId10"/>
    <p:sldId id="266" r:id="rId11"/>
    <p:sldId id="273" r:id="rId12"/>
    <p:sldId id="267" r:id="rId13"/>
    <p:sldId id="274" r:id="rId14"/>
    <p:sldId id="268" r:id="rId15"/>
    <p:sldId id="275" r:id="rId16"/>
    <p:sldId id="269" r:id="rId17"/>
    <p:sldId id="276" r:id="rId18"/>
    <p:sldId id="270" r:id="rId19"/>
    <p:sldId id="277" r:id="rId20"/>
    <p:sldId id="271" r:id="rId21"/>
    <p:sldId id="278" r:id="rId22"/>
    <p:sldId id="279" r:id="rId23"/>
    <p:sldId id="282" r:id="rId24"/>
    <p:sldId id="291" r:id="rId25"/>
    <p:sldId id="280" r:id="rId26"/>
    <p:sldId id="281" r:id="rId27"/>
    <p:sldId id="283" r:id="rId28"/>
    <p:sldId id="284" r:id="rId29"/>
    <p:sldId id="285" r:id="rId30"/>
    <p:sldId id="286" r:id="rId31"/>
    <p:sldId id="287" r:id="rId32"/>
    <p:sldId id="289" r:id="rId33"/>
    <p:sldId id="292" r:id="rId34"/>
    <p:sldId id="293" r:id="rId35"/>
    <p:sldId id="290"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5E20598-1C0E-43EA-AF24-63B5E6504705}">
          <p14:sldIdLst>
            <p14:sldId id="256"/>
            <p14:sldId id="260"/>
            <p14:sldId id="257"/>
            <p14:sldId id="259"/>
            <p14:sldId id="261"/>
            <p14:sldId id="262"/>
            <p14:sldId id="263"/>
            <p14:sldId id="265"/>
            <p14:sldId id="272"/>
            <p14:sldId id="266"/>
            <p14:sldId id="273"/>
            <p14:sldId id="267"/>
            <p14:sldId id="274"/>
            <p14:sldId id="268"/>
            <p14:sldId id="275"/>
            <p14:sldId id="269"/>
            <p14:sldId id="276"/>
            <p14:sldId id="270"/>
            <p14:sldId id="277"/>
            <p14:sldId id="271"/>
            <p14:sldId id="278"/>
            <p14:sldId id="279"/>
            <p14:sldId id="282"/>
            <p14:sldId id="291"/>
            <p14:sldId id="280"/>
            <p14:sldId id="281"/>
            <p14:sldId id="283"/>
            <p14:sldId id="284"/>
            <p14:sldId id="285"/>
            <p14:sldId id="286"/>
            <p14:sldId id="287"/>
            <p14:sldId id="289"/>
            <p14:sldId id="292"/>
            <p14:sldId id="293"/>
            <p14:sldId id="290"/>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2" d="100"/>
          <a:sy n="62" d="100"/>
        </p:scale>
        <p:origin x="828"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5614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81587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4775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7564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06581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9BF6F4-7153-4A0E-B463-8073C2F848D8}"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10034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9BF6F4-7153-4A0E-B463-8073C2F848D8}"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27689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29261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42035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BF6F4-7153-4A0E-B463-8073C2F848D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17860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BF6F4-7153-4A0E-B463-8073C2F848D8}"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131930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9BF6F4-7153-4A0E-B463-8073C2F848D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410588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BF6F4-7153-4A0E-B463-8073C2F848D8}"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52372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BF6F4-7153-4A0E-B463-8073C2F848D8}"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3167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BF6F4-7153-4A0E-B463-8073C2F848D8}"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48797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15484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BF6F4-7153-4A0E-B463-8073C2F848D8}"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04F3D7-9249-4610-BAE6-D549DADBF2EA}" type="slidenum">
              <a:rPr lang="en-IN" smtClean="0"/>
              <a:t>‹#›</a:t>
            </a:fld>
            <a:endParaRPr lang="en-IN"/>
          </a:p>
        </p:txBody>
      </p:sp>
    </p:spTree>
    <p:extLst>
      <p:ext uri="{BB962C8B-B14F-4D97-AF65-F5344CB8AC3E}">
        <p14:creationId xmlns:p14="http://schemas.microsoft.com/office/powerpoint/2010/main" val="396857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9BF6F4-7153-4A0E-B463-8073C2F848D8}" type="datetimeFigureOut">
              <a:rPr lang="en-IN" smtClean="0"/>
              <a:t>01-03-2024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04F3D7-9249-4610-BAE6-D549DADBF2EA}" type="slidenum">
              <a:rPr lang="en-IN" smtClean="0"/>
              <a:t>‹#›</a:t>
            </a:fld>
            <a:endParaRPr lang="en-IN"/>
          </a:p>
        </p:txBody>
      </p:sp>
    </p:spTree>
    <p:extLst>
      <p:ext uri="{BB962C8B-B14F-4D97-AF65-F5344CB8AC3E}">
        <p14:creationId xmlns:p14="http://schemas.microsoft.com/office/powerpoint/2010/main" val="1648459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2D3D203B-5AC6-37E1-6B7C-7DD74867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 y="3"/>
            <a:ext cx="12192000" cy="6857997"/>
          </a:xfrm>
          <a:prstGeom prst="rect">
            <a:avLst/>
          </a:prstGeom>
        </p:spPr>
      </p:pic>
      <p:sp>
        <p:nvSpPr>
          <p:cNvPr id="64" name="Freeform: Shape 63">
            <a:extLst>
              <a:ext uri="{FF2B5EF4-FFF2-40B4-BE49-F238E27FC236}">
                <a16:creationId xmlns:a16="http://schemas.microsoft.com/office/drawing/2014/main" id="{B3466163-9A6F-F981-82A3-AA3D3A1CF83A}"/>
              </a:ext>
            </a:extLst>
          </p:cNvPr>
          <p:cNvSpPr/>
          <p:nvPr/>
        </p:nvSpPr>
        <p:spPr>
          <a:xfrm>
            <a:off x="5" y="3"/>
            <a:ext cx="12191995" cy="6857997"/>
          </a:xfrm>
          <a:custGeom>
            <a:avLst/>
            <a:gdLst>
              <a:gd name="connsiteX0" fmla="*/ 11096307 w 12191995"/>
              <a:gd name="connsiteY0" fmla="*/ 4093136 h 6857997"/>
              <a:gd name="connsiteX1" fmla="*/ 10382433 w 12191995"/>
              <a:gd name="connsiteY1" fmla="*/ 4450073 h 6857997"/>
              <a:gd name="connsiteX2" fmla="*/ 10382433 w 12191995"/>
              <a:gd name="connsiteY2" fmla="*/ 5478377 h 6857997"/>
              <a:gd name="connsiteX3" fmla="*/ 11096307 w 12191995"/>
              <a:gd name="connsiteY3" fmla="*/ 5835313 h 6857997"/>
              <a:gd name="connsiteX4" fmla="*/ 11810179 w 12191995"/>
              <a:gd name="connsiteY4" fmla="*/ 5478377 h 6857997"/>
              <a:gd name="connsiteX5" fmla="*/ 11810179 w 12191995"/>
              <a:gd name="connsiteY5" fmla="*/ 4450073 h 6857997"/>
              <a:gd name="connsiteX6" fmla="*/ 9450383 w 12191995"/>
              <a:gd name="connsiteY6" fmla="*/ 4093135 h 6857997"/>
              <a:gd name="connsiteX7" fmla="*/ 8736511 w 12191995"/>
              <a:gd name="connsiteY7" fmla="*/ 4450072 h 6857997"/>
              <a:gd name="connsiteX8" fmla="*/ 8736511 w 12191995"/>
              <a:gd name="connsiteY8" fmla="*/ 5478376 h 6857997"/>
              <a:gd name="connsiteX9" fmla="*/ 9450383 w 12191995"/>
              <a:gd name="connsiteY9" fmla="*/ 5835312 h 6857997"/>
              <a:gd name="connsiteX10" fmla="*/ 10164257 w 12191995"/>
              <a:gd name="connsiteY10" fmla="*/ 5478376 h 6857997"/>
              <a:gd name="connsiteX11" fmla="*/ 10164257 w 12191995"/>
              <a:gd name="connsiteY11" fmla="*/ 4450072 h 6857997"/>
              <a:gd name="connsiteX12" fmla="*/ 7804462 w 12191995"/>
              <a:gd name="connsiteY12" fmla="*/ 4093134 h 6857997"/>
              <a:gd name="connsiteX13" fmla="*/ 7090589 w 12191995"/>
              <a:gd name="connsiteY13" fmla="*/ 4450071 h 6857997"/>
              <a:gd name="connsiteX14" fmla="*/ 7090589 w 12191995"/>
              <a:gd name="connsiteY14" fmla="*/ 5478375 h 6857997"/>
              <a:gd name="connsiteX15" fmla="*/ 7804462 w 12191995"/>
              <a:gd name="connsiteY15" fmla="*/ 5835311 h 6857997"/>
              <a:gd name="connsiteX16" fmla="*/ 8518335 w 12191995"/>
              <a:gd name="connsiteY16" fmla="*/ 5478375 h 6857997"/>
              <a:gd name="connsiteX17" fmla="*/ 8518335 w 12191995"/>
              <a:gd name="connsiteY17" fmla="*/ 4450071 h 6857997"/>
              <a:gd name="connsiteX18" fmla="*/ 6158540 w 12191995"/>
              <a:gd name="connsiteY18" fmla="*/ 4093133 h 6857997"/>
              <a:gd name="connsiteX19" fmla="*/ 5444668 w 12191995"/>
              <a:gd name="connsiteY19" fmla="*/ 4450070 h 6857997"/>
              <a:gd name="connsiteX20" fmla="*/ 5444668 w 12191995"/>
              <a:gd name="connsiteY20" fmla="*/ 5478374 h 6857997"/>
              <a:gd name="connsiteX21" fmla="*/ 6158540 w 12191995"/>
              <a:gd name="connsiteY21" fmla="*/ 5835310 h 6857997"/>
              <a:gd name="connsiteX22" fmla="*/ 6872413 w 12191995"/>
              <a:gd name="connsiteY22" fmla="*/ 5478374 h 6857997"/>
              <a:gd name="connsiteX23" fmla="*/ 6872413 w 12191995"/>
              <a:gd name="connsiteY23" fmla="*/ 4450070 h 6857997"/>
              <a:gd name="connsiteX24" fmla="*/ 10380833 w 12191995"/>
              <a:gd name="connsiteY24" fmla="*/ 2476094 h 6857997"/>
              <a:gd name="connsiteX25" fmla="*/ 9666961 w 12191995"/>
              <a:gd name="connsiteY25" fmla="*/ 2833031 h 6857997"/>
              <a:gd name="connsiteX26" fmla="*/ 9666961 w 12191995"/>
              <a:gd name="connsiteY26" fmla="*/ 3861335 h 6857997"/>
              <a:gd name="connsiteX27" fmla="*/ 10380833 w 12191995"/>
              <a:gd name="connsiteY27" fmla="*/ 4218271 h 6857997"/>
              <a:gd name="connsiteX28" fmla="*/ 11094707 w 12191995"/>
              <a:gd name="connsiteY28" fmla="*/ 3861335 h 6857997"/>
              <a:gd name="connsiteX29" fmla="*/ 11094707 w 12191995"/>
              <a:gd name="connsiteY29" fmla="*/ 2833031 h 6857997"/>
              <a:gd name="connsiteX30" fmla="*/ 8734911 w 12191995"/>
              <a:gd name="connsiteY30" fmla="*/ 2476094 h 6857997"/>
              <a:gd name="connsiteX31" fmla="*/ 8021038 w 12191995"/>
              <a:gd name="connsiteY31" fmla="*/ 2833031 h 6857997"/>
              <a:gd name="connsiteX32" fmla="*/ 8021038 w 12191995"/>
              <a:gd name="connsiteY32" fmla="*/ 3861334 h 6857997"/>
              <a:gd name="connsiteX33" fmla="*/ 8734911 w 12191995"/>
              <a:gd name="connsiteY33" fmla="*/ 4218270 h 6857997"/>
              <a:gd name="connsiteX34" fmla="*/ 9448783 w 12191995"/>
              <a:gd name="connsiteY34" fmla="*/ 3861334 h 6857997"/>
              <a:gd name="connsiteX35" fmla="*/ 9448783 w 12191995"/>
              <a:gd name="connsiteY35" fmla="*/ 2833031 h 6857997"/>
              <a:gd name="connsiteX36" fmla="*/ 7088989 w 12191995"/>
              <a:gd name="connsiteY36" fmla="*/ 2476094 h 6857997"/>
              <a:gd name="connsiteX37" fmla="*/ 6375116 w 12191995"/>
              <a:gd name="connsiteY37" fmla="*/ 2833030 h 6857997"/>
              <a:gd name="connsiteX38" fmla="*/ 6375116 w 12191995"/>
              <a:gd name="connsiteY38" fmla="*/ 3861333 h 6857997"/>
              <a:gd name="connsiteX39" fmla="*/ 7088989 w 12191995"/>
              <a:gd name="connsiteY39" fmla="*/ 4218269 h 6857997"/>
              <a:gd name="connsiteX40" fmla="*/ 7802862 w 12191995"/>
              <a:gd name="connsiteY40" fmla="*/ 3861333 h 6857997"/>
              <a:gd name="connsiteX41" fmla="*/ 7802862 w 12191995"/>
              <a:gd name="connsiteY41" fmla="*/ 2833030 h 6857997"/>
              <a:gd name="connsiteX42" fmla="*/ 5443068 w 12191995"/>
              <a:gd name="connsiteY42" fmla="*/ 2476092 h 6857997"/>
              <a:gd name="connsiteX43" fmla="*/ 4729194 w 12191995"/>
              <a:gd name="connsiteY43" fmla="*/ 2833029 h 6857997"/>
              <a:gd name="connsiteX44" fmla="*/ 4729194 w 12191995"/>
              <a:gd name="connsiteY44" fmla="*/ 3861332 h 6857997"/>
              <a:gd name="connsiteX45" fmla="*/ 5443068 w 12191995"/>
              <a:gd name="connsiteY45" fmla="*/ 4218268 h 6857997"/>
              <a:gd name="connsiteX46" fmla="*/ 6156940 w 12191995"/>
              <a:gd name="connsiteY46" fmla="*/ 3861332 h 6857997"/>
              <a:gd name="connsiteX47" fmla="*/ 6156940 w 12191995"/>
              <a:gd name="connsiteY47" fmla="*/ 2833029 h 6857997"/>
              <a:gd name="connsiteX48" fmla="*/ 11312883 w 12191995"/>
              <a:gd name="connsiteY48" fmla="*/ 878299 h 6857997"/>
              <a:gd name="connsiteX49" fmla="*/ 10599009 w 12191995"/>
              <a:gd name="connsiteY49" fmla="*/ 1235236 h 6857997"/>
              <a:gd name="connsiteX50" fmla="*/ 10599009 w 12191995"/>
              <a:gd name="connsiteY50" fmla="*/ 2263540 h 6857997"/>
              <a:gd name="connsiteX51" fmla="*/ 11312883 w 12191995"/>
              <a:gd name="connsiteY51" fmla="*/ 2620475 h 6857997"/>
              <a:gd name="connsiteX52" fmla="*/ 12026755 w 12191995"/>
              <a:gd name="connsiteY52" fmla="*/ 2263540 h 6857997"/>
              <a:gd name="connsiteX53" fmla="*/ 12026755 w 12191995"/>
              <a:gd name="connsiteY53" fmla="*/ 1235236 h 6857997"/>
              <a:gd name="connsiteX54" fmla="*/ 9666959 w 12191995"/>
              <a:gd name="connsiteY54" fmla="*/ 878298 h 6857997"/>
              <a:gd name="connsiteX55" fmla="*/ 8953087 w 12191995"/>
              <a:gd name="connsiteY55" fmla="*/ 1235235 h 6857997"/>
              <a:gd name="connsiteX56" fmla="*/ 8953087 w 12191995"/>
              <a:gd name="connsiteY56" fmla="*/ 2263538 h 6857997"/>
              <a:gd name="connsiteX57" fmla="*/ 9666959 w 12191995"/>
              <a:gd name="connsiteY57" fmla="*/ 2620474 h 6857997"/>
              <a:gd name="connsiteX58" fmla="*/ 10380833 w 12191995"/>
              <a:gd name="connsiteY58" fmla="*/ 2263538 h 6857997"/>
              <a:gd name="connsiteX59" fmla="*/ 10380833 w 12191995"/>
              <a:gd name="connsiteY59" fmla="*/ 1235235 h 6857997"/>
              <a:gd name="connsiteX60" fmla="*/ 8021038 w 12191995"/>
              <a:gd name="connsiteY60" fmla="*/ 878297 h 6857997"/>
              <a:gd name="connsiteX61" fmla="*/ 7307165 w 12191995"/>
              <a:gd name="connsiteY61" fmla="*/ 1235234 h 6857997"/>
              <a:gd name="connsiteX62" fmla="*/ 7307165 w 12191995"/>
              <a:gd name="connsiteY62" fmla="*/ 2263537 h 6857997"/>
              <a:gd name="connsiteX63" fmla="*/ 8021038 w 12191995"/>
              <a:gd name="connsiteY63" fmla="*/ 2620473 h 6857997"/>
              <a:gd name="connsiteX64" fmla="*/ 8734911 w 12191995"/>
              <a:gd name="connsiteY64" fmla="*/ 2263537 h 6857997"/>
              <a:gd name="connsiteX65" fmla="*/ 8734911 w 12191995"/>
              <a:gd name="connsiteY65" fmla="*/ 1235234 h 6857997"/>
              <a:gd name="connsiteX66" fmla="*/ 6375116 w 12191995"/>
              <a:gd name="connsiteY66" fmla="*/ 878296 h 6857997"/>
              <a:gd name="connsiteX67" fmla="*/ 5661245 w 12191995"/>
              <a:gd name="connsiteY67" fmla="*/ 1235234 h 6857997"/>
              <a:gd name="connsiteX68" fmla="*/ 5661245 w 12191995"/>
              <a:gd name="connsiteY68" fmla="*/ 2263537 h 6857997"/>
              <a:gd name="connsiteX69" fmla="*/ 6375116 w 12191995"/>
              <a:gd name="connsiteY69" fmla="*/ 2620473 h 6857997"/>
              <a:gd name="connsiteX70" fmla="*/ 7088989 w 12191995"/>
              <a:gd name="connsiteY70" fmla="*/ 2263537 h 6857997"/>
              <a:gd name="connsiteX71" fmla="*/ 7088989 w 12191995"/>
              <a:gd name="connsiteY71" fmla="*/ 1235234 h 6857997"/>
              <a:gd name="connsiteX72" fmla="*/ 0 w 12191995"/>
              <a:gd name="connsiteY72" fmla="*/ 0 h 6857997"/>
              <a:gd name="connsiteX73" fmla="*/ 4729196 w 12191995"/>
              <a:gd name="connsiteY73" fmla="*/ 0 h 6857997"/>
              <a:gd name="connsiteX74" fmla="*/ 4729196 w 12191995"/>
              <a:gd name="connsiteY74" fmla="*/ 665741 h 6857997"/>
              <a:gd name="connsiteX75" fmla="*/ 5443068 w 12191995"/>
              <a:gd name="connsiteY75" fmla="*/ 1022676 h 6857997"/>
              <a:gd name="connsiteX76" fmla="*/ 6156941 w 12191995"/>
              <a:gd name="connsiteY76" fmla="*/ 665741 h 6857997"/>
              <a:gd name="connsiteX77" fmla="*/ 6156941 w 12191995"/>
              <a:gd name="connsiteY77" fmla="*/ 0 h 6857997"/>
              <a:gd name="connsiteX78" fmla="*/ 6375117 w 12191995"/>
              <a:gd name="connsiteY78" fmla="*/ 0 h 6857997"/>
              <a:gd name="connsiteX79" fmla="*/ 6375117 w 12191995"/>
              <a:gd name="connsiteY79" fmla="*/ 665741 h 6857997"/>
              <a:gd name="connsiteX80" fmla="*/ 7088990 w 12191995"/>
              <a:gd name="connsiteY80" fmla="*/ 1022677 h 6857997"/>
              <a:gd name="connsiteX81" fmla="*/ 7802863 w 12191995"/>
              <a:gd name="connsiteY81" fmla="*/ 665741 h 6857997"/>
              <a:gd name="connsiteX82" fmla="*/ 7802863 w 12191995"/>
              <a:gd name="connsiteY82" fmla="*/ 0 h 6857997"/>
              <a:gd name="connsiteX83" fmla="*/ 8021039 w 12191995"/>
              <a:gd name="connsiteY83" fmla="*/ 0 h 6857997"/>
              <a:gd name="connsiteX84" fmla="*/ 8021039 w 12191995"/>
              <a:gd name="connsiteY84" fmla="*/ 665742 h 6857997"/>
              <a:gd name="connsiteX85" fmla="*/ 8734911 w 12191995"/>
              <a:gd name="connsiteY85" fmla="*/ 1022678 h 6857997"/>
              <a:gd name="connsiteX86" fmla="*/ 9448785 w 12191995"/>
              <a:gd name="connsiteY86" fmla="*/ 665742 h 6857997"/>
              <a:gd name="connsiteX87" fmla="*/ 9448785 w 12191995"/>
              <a:gd name="connsiteY87" fmla="*/ 0 h 6857997"/>
              <a:gd name="connsiteX88" fmla="*/ 9666961 w 12191995"/>
              <a:gd name="connsiteY88" fmla="*/ 0 h 6857997"/>
              <a:gd name="connsiteX89" fmla="*/ 9666961 w 12191995"/>
              <a:gd name="connsiteY89" fmla="*/ 665743 h 6857997"/>
              <a:gd name="connsiteX90" fmla="*/ 10380835 w 12191995"/>
              <a:gd name="connsiteY90" fmla="*/ 1022679 h 6857997"/>
              <a:gd name="connsiteX91" fmla="*/ 11094707 w 12191995"/>
              <a:gd name="connsiteY91" fmla="*/ 665743 h 6857997"/>
              <a:gd name="connsiteX92" fmla="*/ 11094707 w 12191995"/>
              <a:gd name="connsiteY92" fmla="*/ 0 h 6857997"/>
              <a:gd name="connsiteX93" fmla="*/ 11312883 w 12191995"/>
              <a:gd name="connsiteY93" fmla="*/ 0 h 6857997"/>
              <a:gd name="connsiteX94" fmla="*/ 11312883 w 12191995"/>
              <a:gd name="connsiteY94" fmla="*/ 665744 h 6857997"/>
              <a:gd name="connsiteX95" fmla="*/ 12026755 w 12191995"/>
              <a:gd name="connsiteY95" fmla="*/ 1022680 h 6857997"/>
              <a:gd name="connsiteX96" fmla="*/ 12191995 w 12191995"/>
              <a:gd name="connsiteY96" fmla="*/ 940060 h 6857997"/>
              <a:gd name="connsiteX97" fmla="*/ 12191995 w 12191995"/>
              <a:gd name="connsiteY97" fmla="*/ 2558715 h 6857997"/>
              <a:gd name="connsiteX98" fmla="*/ 12026755 w 12191995"/>
              <a:gd name="connsiteY98" fmla="*/ 2476096 h 6857997"/>
              <a:gd name="connsiteX99" fmla="*/ 11312881 w 12191995"/>
              <a:gd name="connsiteY99" fmla="*/ 2833032 h 6857997"/>
              <a:gd name="connsiteX100" fmla="*/ 11312881 w 12191995"/>
              <a:gd name="connsiteY100" fmla="*/ 3861336 h 6857997"/>
              <a:gd name="connsiteX101" fmla="*/ 12026755 w 12191995"/>
              <a:gd name="connsiteY101" fmla="*/ 4218272 h 6857997"/>
              <a:gd name="connsiteX102" fmla="*/ 12191995 w 12191995"/>
              <a:gd name="connsiteY102" fmla="*/ 4135652 h 6857997"/>
              <a:gd name="connsiteX103" fmla="*/ 12191995 w 12191995"/>
              <a:gd name="connsiteY103" fmla="*/ 4368254 h 6857997"/>
              <a:gd name="connsiteX104" fmla="*/ 12028355 w 12191995"/>
              <a:gd name="connsiteY104" fmla="*/ 4450074 h 6857997"/>
              <a:gd name="connsiteX105" fmla="*/ 12028355 w 12191995"/>
              <a:gd name="connsiteY105" fmla="*/ 5478378 h 6857997"/>
              <a:gd name="connsiteX106" fmla="*/ 12191995 w 12191995"/>
              <a:gd name="connsiteY106" fmla="*/ 5560198 h 6857997"/>
              <a:gd name="connsiteX107" fmla="*/ 12191995 w 12191995"/>
              <a:gd name="connsiteY107" fmla="*/ 5772754 h 6857997"/>
              <a:gd name="connsiteX108" fmla="*/ 12028353 w 12191995"/>
              <a:gd name="connsiteY108" fmla="*/ 5690933 h 6857997"/>
              <a:gd name="connsiteX109" fmla="*/ 11314481 w 12191995"/>
              <a:gd name="connsiteY109" fmla="*/ 6047870 h 6857997"/>
              <a:gd name="connsiteX110" fmla="*/ 11314481 w 12191995"/>
              <a:gd name="connsiteY110" fmla="*/ 6857997 h 6857997"/>
              <a:gd name="connsiteX111" fmla="*/ 11096305 w 12191995"/>
              <a:gd name="connsiteY111" fmla="*/ 6857997 h 6857997"/>
              <a:gd name="connsiteX112" fmla="*/ 11096305 w 12191995"/>
              <a:gd name="connsiteY112" fmla="*/ 6047869 h 6857997"/>
              <a:gd name="connsiteX113" fmla="*/ 10382433 w 12191995"/>
              <a:gd name="connsiteY113" fmla="*/ 5690932 h 6857997"/>
              <a:gd name="connsiteX114" fmla="*/ 9668559 w 12191995"/>
              <a:gd name="connsiteY114" fmla="*/ 6047869 h 6857997"/>
              <a:gd name="connsiteX115" fmla="*/ 9668559 w 12191995"/>
              <a:gd name="connsiteY115" fmla="*/ 6857997 h 6857997"/>
              <a:gd name="connsiteX116" fmla="*/ 9450383 w 12191995"/>
              <a:gd name="connsiteY116" fmla="*/ 6857997 h 6857997"/>
              <a:gd name="connsiteX117" fmla="*/ 9450383 w 12191995"/>
              <a:gd name="connsiteY117" fmla="*/ 6047868 h 6857997"/>
              <a:gd name="connsiteX118" fmla="*/ 8736509 w 12191995"/>
              <a:gd name="connsiteY118" fmla="*/ 5690931 h 6857997"/>
              <a:gd name="connsiteX119" fmla="*/ 8022637 w 12191995"/>
              <a:gd name="connsiteY119" fmla="*/ 6047868 h 6857997"/>
              <a:gd name="connsiteX120" fmla="*/ 8022637 w 12191995"/>
              <a:gd name="connsiteY120" fmla="*/ 6857997 h 6857997"/>
              <a:gd name="connsiteX121" fmla="*/ 7804461 w 12191995"/>
              <a:gd name="connsiteY121" fmla="*/ 6857997 h 6857997"/>
              <a:gd name="connsiteX122" fmla="*/ 7804461 w 12191995"/>
              <a:gd name="connsiteY122" fmla="*/ 6047867 h 6857997"/>
              <a:gd name="connsiteX123" fmla="*/ 7090588 w 12191995"/>
              <a:gd name="connsiteY123" fmla="*/ 5690930 h 6857997"/>
              <a:gd name="connsiteX124" fmla="*/ 6376715 w 12191995"/>
              <a:gd name="connsiteY124" fmla="*/ 6047867 h 6857997"/>
              <a:gd name="connsiteX125" fmla="*/ 6376715 w 12191995"/>
              <a:gd name="connsiteY125" fmla="*/ 6857997 h 6857997"/>
              <a:gd name="connsiteX126" fmla="*/ 6158539 w 12191995"/>
              <a:gd name="connsiteY126" fmla="*/ 6857997 h 6857997"/>
              <a:gd name="connsiteX127" fmla="*/ 6158539 w 12191995"/>
              <a:gd name="connsiteY127" fmla="*/ 6047866 h 6857997"/>
              <a:gd name="connsiteX128" fmla="*/ 5444666 w 12191995"/>
              <a:gd name="connsiteY128" fmla="*/ 5690929 h 6857997"/>
              <a:gd name="connsiteX129" fmla="*/ 4730793 w 12191995"/>
              <a:gd name="connsiteY129" fmla="*/ 6047866 h 6857997"/>
              <a:gd name="connsiteX130" fmla="*/ 4730793 w 12191995"/>
              <a:gd name="connsiteY130" fmla="*/ 6857997 h 6857997"/>
              <a:gd name="connsiteX131" fmla="*/ 0 w 12191995"/>
              <a:gd name="connsiteY131"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2191995" h="6857997">
                <a:moveTo>
                  <a:pt x="11096307" y="4093136"/>
                </a:moveTo>
                <a:lnTo>
                  <a:pt x="10382433" y="4450073"/>
                </a:lnTo>
                <a:lnTo>
                  <a:pt x="10382433" y="5478377"/>
                </a:lnTo>
                <a:lnTo>
                  <a:pt x="11096307" y="5835313"/>
                </a:lnTo>
                <a:lnTo>
                  <a:pt x="11810179" y="5478377"/>
                </a:lnTo>
                <a:lnTo>
                  <a:pt x="11810179" y="4450073"/>
                </a:lnTo>
                <a:close/>
                <a:moveTo>
                  <a:pt x="9450383" y="4093135"/>
                </a:moveTo>
                <a:lnTo>
                  <a:pt x="8736511" y="4450072"/>
                </a:lnTo>
                <a:lnTo>
                  <a:pt x="8736511" y="5478376"/>
                </a:lnTo>
                <a:lnTo>
                  <a:pt x="9450383" y="5835312"/>
                </a:lnTo>
                <a:lnTo>
                  <a:pt x="10164257" y="5478376"/>
                </a:lnTo>
                <a:lnTo>
                  <a:pt x="10164257" y="4450072"/>
                </a:lnTo>
                <a:close/>
                <a:moveTo>
                  <a:pt x="7804462" y="4093134"/>
                </a:moveTo>
                <a:lnTo>
                  <a:pt x="7090589" y="4450071"/>
                </a:lnTo>
                <a:lnTo>
                  <a:pt x="7090589" y="5478375"/>
                </a:lnTo>
                <a:lnTo>
                  <a:pt x="7804462" y="5835311"/>
                </a:lnTo>
                <a:lnTo>
                  <a:pt x="8518335" y="5478375"/>
                </a:lnTo>
                <a:lnTo>
                  <a:pt x="8518335" y="4450071"/>
                </a:lnTo>
                <a:close/>
                <a:moveTo>
                  <a:pt x="6158540" y="4093133"/>
                </a:moveTo>
                <a:lnTo>
                  <a:pt x="5444668" y="4450070"/>
                </a:lnTo>
                <a:lnTo>
                  <a:pt x="5444668" y="5478374"/>
                </a:lnTo>
                <a:lnTo>
                  <a:pt x="6158540" y="5835310"/>
                </a:lnTo>
                <a:lnTo>
                  <a:pt x="6872413" y="5478374"/>
                </a:lnTo>
                <a:lnTo>
                  <a:pt x="6872413" y="4450070"/>
                </a:lnTo>
                <a:close/>
                <a:moveTo>
                  <a:pt x="10380833" y="2476094"/>
                </a:moveTo>
                <a:lnTo>
                  <a:pt x="9666961" y="2833031"/>
                </a:lnTo>
                <a:lnTo>
                  <a:pt x="9666961" y="3861335"/>
                </a:lnTo>
                <a:lnTo>
                  <a:pt x="10380833" y="4218271"/>
                </a:lnTo>
                <a:lnTo>
                  <a:pt x="11094707" y="3861335"/>
                </a:lnTo>
                <a:lnTo>
                  <a:pt x="11094707" y="2833031"/>
                </a:lnTo>
                <a:close/>
                <a:moveTo>
                  <a:pt x="8734911" y="2476094"/>
                </a:moveTo>
                <a:lnTo>
                  <a:pt x="8021038" y="2833031"/>
                </a:lnTo>
                <a:lnTo>
                  <a:pt x="8021038" y="3861334"/>
                </a:lnTo>
                <a:lnTo>
                  <a:pt x="8734911" y="4218270"/>
                </a:lnTo>
                <a:lnTo>
                  <a:pt x="9448783" y="3861334"/>
                </a:lnTo>
                <a:lnTo>
                  <a:pt x="9448783" y="2833031"/>
                </a:lnTo>
                <a:close/>
                <a:moveTo>
                  <a:pt x="7088989" y="2476094"/>
                </a:moveTo>
                <a:lnTo>
                  <a:pt x="6375116" y="2833030"/>
                </a:lnTo>
                <a:lnTo>
                  <a:pt x="6375116" y="3861333"/>
                </a:lnTo>
                <a:lnTo>
                  <a:pt x="7088989" y="4218269"/>
                </a:lnTo>
                <a:lnTo>
                  <a:pt x="7802862" y="3861333"/>
                </a:lnTo>
                <a:lnTo>
                  <a:pt x="7802862" y="2833030"/>
                </a:lnTo>
                <a:close/>
                <a:moveTo>
                  <a:pt x="5443068" y="2476092"/>
                </a:moveTo>
                <a:lnTo>
                  <a:pt x="4729194" y="2833029"/>
                </a:lnTo>
                <a:lnTo>
                  <a:pt x="4729194" y="3861332"/>
                </a:lnTo>
                <a:lnTo>
                  <a:pt x="5443068" y="4218268"/>
                </a:lnTo>
                <a:lnTo>
                  <a:pt x="6156940" y="3861332"/>
                </a:lnTo>
                <a:lnTo>
                  <a:pt x="6156940" y="2833029"/>
                </a:lnTo>
                <a:close/>
                <a:moveTo>
                  <a:pt x="11312883" y="878299"/>
                </a:moveTo>
                <a:lnTo>
                  <a:pt x="10599009" y="1235236"/>
                </a:lnTo>
                <a:lnTo>
                  <a:pt x="10599009" y="2263540"/>
                </a:lnTo>
                <a:lnTo>
                  <a:pt x="11312883" y="2620475"/>
                </a:lnTo>
                <a:lnTo>
                  <a:pt x="12026755" y="2263540"/>
                </a:lnTo>
                <a:lnTo>
                  <a:pt x="12026755" y="1235236"/>
                </a:lnTo>
                <a:close/>
                <a:moveTo>
                  <a:pt x="9666959" y="878298"/>
                </a:moveTo>
                <a:lnTo>
                  <a:pt x="8953087" y="1235235"/>
                </a:lnTo>
                <a:lnTo>
                  <a:pt x="8953087" y="2263538"/>
                </a:lnTo>
                <a:lnTo>
                  <a:pt x="9666959" y="2620474"/>
                </a:lnTo>
                <a:lnTo>
                  <a:pt x="10380833" y="2263538"/>
                </a:lnTo>
                <a:lnTo>
                  <a:pt x="10380833" y="1235235"/>
                </a:lnTo>
                <a:close/>
                <a:moveTo>
                  <a:pt x="8021038" y="878297"/>
                </a:moveTo>
                <a:lnTo>
                  <a:pt x="7307165" y="1235234"/>
                </a:lnTo>
                <a:lnTo>
                  <a:pt x="7307165" y="2263537"/>
                </a:lnTo>
                <a:lnTo>
                  <a:pt x="8021038" y="2620473"/>
                </a:lnTo>
                <a:lnTo>
                  <a:pt x="8734911" y="2263537"/>
                </a:lnTo>
                <a:lnTo>
                  <a:pt x="8734911" y="1235234"/>
                </a:lnTo>
                <a:close/>
                <a:moveTo>
                  <a:pt x="6375116" y="878296"/>
                </a:moveTo>
                <a:lnTo>
                  <a:pt x="5661245" y="1235234"/>
                </a:lnTo>
                <a:lnTo>
                  <a:pt x="5661245" y="2263537"/>
                </a:lnTo>
                <a:lnTo>
                  <a:pt x="6375116" y="2620473"/>
                </a:lnTo>
                <a:lnTo>
                  <a:pt x="7088989" y="2263537"/>
                </a:lnTo>
                <a:lnTo>
                  <a:pt x="7088989" y="1235234"/>
                </a:lnTo>
                <a:close/>
                <a:moveTo>
                  <a:pt x="0" y="0"/>
                </a:moveTo>
                <a:lnTo>
                  <a:pt x="4729196" y="0"/>
                </a:lnTo>
                <a:lnTo>
                  <a:pt x="4729196" y="665741"/>
                </a:lnTo>
                <a:lnTo>
                  <a:pt x="5443068" y="1022676"/>
                </a:lnTo>
                <a:lnTo>
                  <a:pt x="6156941" y="665741"/>
                </a:lnTo>
                <a:lnTo>
                  <a:pt x="6156941" y="0"/>
                </a:lnTo>
                <a:lnTo>
                  <a:pt x="6375117" y="0"/>
                </a:lnTo>
                <a:lnTo>
                  <a:pt x="6375117" y="665741"/>
                </a:lnTo>
                <a:lnTo>
                  <a:pt x="7088990" y="1022677"/>
                </a:lnTo>
                <a:lnTo>
                  <a:pt x="7802863" y="665741"/>
                </a:lnTo>
                <a:lnTo>
                  <a:pt x="7802863" y="0"/>
                </a:lnTo>
                <a:lnTo>
                  <a:pt x="8021039" y="0"/>
                </a:lnTo>
                <a:lnTo>
                  <a:pt x="8021039" y="665742"/>
                </a:lnTo>
                <a:lnTo>
                  <a:pt x="8734911" y="1022678"/>
                </a:lnTo>
                <a:lnTo>
                  <a:pt x="9448785" y="665742"/>
                </a:lnTo>
                <a:lnTo>
                  <a:pt x="9448785" y="0"/>
                </a:lnTo>
                <a:lnTo>
                  <a:pt x="9666961" y="0"/>
                </a:lnTo>
                <a:lnTo>
                  <a:pt x="9666961" y="665743"/>
                </a:lnTo>
                <a:lnTo>
                  <a:pt x="10380835" y="1022679"/>
                </a:lnTo>
                <a:lnTo>
                  <a:pt x="11094707" y="665743"/>
                </a:lnTo>
                <a:lnTo>
                  <a:pt x="11094707" y="0"/>
                </a:lnTo>
                <a:lnTo>
                  <a:pt x="11312883" y="0"/>
                </a:lnTo>
                <a:lnTo>
                  <a:pt x="11312883" y="665744"/>
                </a:lnTo>
                <a:lnTo>
                  <a:pt x="12026755" y="1022680"/>
                </a:lnTo>
                <a:lnTo>
                  <a:pt x="12191995" y="940060"/>
                </a:lnTo>
                <a:lnTo>
                  <a:pt x="12191995" y="2558715"/>
                </a:lnTo>
                <a:lnTo>
                  <a:pt x="12026755" y="2476096"/>
                </a:lnTo>
                <a:lnTo>
                  <a:pt x="11312881" y="2833032"/>
                </a:lnTo>
                <a:lnTo>
                  <a:pt x="11312881" y="3861336"/>
                </a:lnTo>
                <a:lnTo>
                  <a:pt x="12026755" y="4218272"/>
                </a:lnTo>
                <a:lnTo>
                  <a:pt x="12191995" y="4135652"/>
                </a:lnTo>
                <a:lnTo>
                  <a:pt x="12191995" y="4368254"/>
                </a:lnTo>
                <a:lnTo>
                  <a:pt x="12028355" y="4450074"/>
                </a:lnTo>
                <a:lnTo>
                  <a:pt x="12028355" y="5478378"/>
                </a:lnTo>
                <a:lnTo>
                  <a:pt x="12191995" y="5560198"/>
                </a:lnTo>
                <a:lnTo>
                  <a:pt x="12191995" y="5772754"/>
                </a:lnTo>
                <a:lnTo>
                  <a:pt x="12028353" y="5690933"/>
                </a:lnTo>
                <a:lnTo>
                  <a:pt x="11314481" y="6047870"/>
                </a:lnTo>
                <a:lnTo>
                  <a:pt x="11314481" y="6857997"/>
                </a:lnTo>
                <a:lnTo>
                  <a:pt x="11096305" y="6857997"/>
                </a:lnTo>
                <a:lnTo>
                  <a:pt x="11096305" y="6047869"/>
                </a:lnTo>
                <a:lnTo>
                  <a:pt x="10382433" y="5690932"/>
                </a:lnTo>
                <a:lnTo>
                  <a:pt x="9668559" y="6047869"/>
                </a:lnTo>
                <a:lnTo>
                  <a:pt x="9668559" y="6857997"/>
                </a:lnTo>
                <a:lnTo>
                  <a:pt x="9450383" y="6857997"/>
                </a:lnTo>
                <a:lnTo>
                  <a:pt x="9450383" y="6047868"/>
                </a:lnTo>
                <a:lnTo>
                  <a:pt x="8736509" y="5690931"/>
                </a:lnTo>
                <a:lnTo>
                  <a:pt x="8022637" y="6047868"/>
                </a:lnTo>
                <a:lnTo>
                  <a:pt x="8022637" y="6857997"/>
                </a:lnTo>
                <a:lnTo>
                  <a:pt x="7804461" y="6857997"/>
                </a:lnTo>
                <a:lnTo>
                  <a:pt x="7804461" y="6047867"/>
                </a:lnTo>
                <a:lnTo>
                  <a:pt x="7090588" y="5690930"/>
                </a:lnTo>
                <a:lnTo>
                  <a:pt x="6376715" y="6047867"/>
                </a:lnTo>
                <a:lnTo>
                  <a:pt x="6376715" y="6857997"/>
                </a:lnTo>
                <a:lnTo>
                  <a:pt x="6158539" y="6857997"/>
                </a:lnTo>
                <a:lnTo>
                  <a:pt x="6158539" y="6047866"/>
                </a:lnTo>
                <a:lnTo>
                  <a:pt x="5444666" y="5690929"/>
                </a:lnTo>
                <a:lnTo>
                  <a:pt x="4730793" y="6047866"/>
                </a:lnTo>
                <a:lnTo>
                  <a:pt x="4730793" y="6857997"/>
                </a:lnTo>
                <a:lnTo>
                  <a:pt x="0" y="6857997"/>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IN" dirty="0"/>
          </a:p>
        </p:txBody>
      </p:sp>
      <p:sp>
        <p:nvSpPr>
          <p:cNvPr id="71" name="Title 70">
            <a:extLst>
              <a:ext uri="{FF2B5EF4-FFF2-40B4-BE49-F238E27FC236}">
                <a16:creationId xmlns:a16="http://schemas.microsoft.com/office/drawing/2014/main" id="{157C3CDB-18C5-8955-6BD8-DF1EABFF3C78}"/>
              </a:ext>
            </a:extLst>
          </p:cNvPr>
          <p:cNvSpPr>
            <a:spLocks noGrp="1"/>
          </p:cNvSpPr>
          <p:nvPr>
            <p:ph type="title"/>
          </p:nvPr>
        </p:nvSpPr>
        <p:spPr>
          <a:xfrm>
            <a:off x="206830" y="108857"/>
            <a:ext cx="4441370" cy="6574972"/>
          </a:xfrm>
        </p:spPr>
        <p:txBody>
          <a:bodyPr anchor="ctr">
            <a:normAutofit/>
          </a:bodyPr>
          <a:lstStyle/>
          <a:p>
            <a:pPr algn="l">
              <a:lnSpc>
                <a:spcPct val="100000"/>
              </a:lnSpc>
            </a:pPr>
            <a:r>
              <a:rPr lang="en-US" b="1" dirty="0">
                <a:highlight>
                  <a:srgbClr val="008000"/>
                </a:highlight>
              </a:rPr>
              <a:t>Data Analysis and </a:t>
            </a:r>
            <a:br>
              <a:rPr lang="en-US" b="1" dirty="0">
                <a:highlight>
                  <a:srgbClr val="008000"/>
                </a:highlight>
              </a:rPr>
            </a:br>
            <a:r>
              <a:rPr lang="en-US" b="1" dirty="0">
                <a:highlight>
                  <a:srgbClr val="008000"/>
                </a:highlight>
              </a:rPr>
              <a:t>Insights for </a:t>
            </a:r>
            <a:br>
              <a:rPr lang="en-US" b="1" dirty="0">
                <a:highlight>
                  <a:srgbClr val="008000"/>
                </a:highlight>
              </a:rPr>
            </a:br>
            <a:r>
              <a:rPr lang="en-US" b="1" dirty="0">
                <a:highlight>
                  <a:srgbClr val="008000"/>
                </a:highlight>
              </a:rPr>
              <a:t>page Optimization &amp; User  Engagement</a:t>
            </a:r>
            <a:br>
              <a:rPr lang="en-US" b="1" dirty="0">
                <a:highlight>
                  <a:srgbClr val="008000"/>
                </a:highlight>
              </a:rPr>
            </a:br>
            <a:br>
              <a:rPr lang="en-US" b="1" dirty="0">
                <a:highlight>
                  <a:srgbClr val="008000"/>
                </a:highlight>
              </a:rPr>
            </a:br>
            <a:r>
              <a:rPr lang="en-US" b="1" dirty="0">
                <a:highlight>
                  <a:srgbClr val="008000"/>
                </a:highlight>
              </a:rPr>
              <a:t>XYZ Inc.</a:t>
            </a:r>
            <a:br>
              <a:rPr lang="en-US" b="1" dirty="0">
                <a:highlight>
                  <a:srgbClr val="008000"/>
                </a:highlight>
              </a:rPr>
            </a:br>
            <a:br>
              <a:rPr lang="en-US" b="1" dirty="0">
                <a:highlight>
                  <a:srgbClr val="008000"/>
                </a:highlight>
              </a:rPr>
            </a:br>
            <a:endParaRPr lang="en-IN" b="1" dirty="0">
              <a:highlight>
                <a:srgbClr val="008000"/>
              </a:highlight>
            </a:endParaRPr>
          </a:p>
        </p:txBody>
      </p:sp>
      <p:sp>
        <p:nvSpPr>
          <p:cNvPr id="73" name="TextBox 72">
            <a:extLst>
              <a:ext uri="{FF2B5EF4-FFF2-40B4-BE49-F238E27FC236}">
                <a16:creationId xmlns:a16="http://schemas.microsoft.com/office/drawing/2014/main" id="{AB579779-2A84-F0D6-B675-F6E861834A51}"/>
              </a:ext>
            </a:extLst>
          </p:cNvPr>
          <p:cNvSpPr txBox="1"/>
          <p:nvPr/>
        </p:nvSpPr>
        <p:spPr>
          <a:xfrm>
            <a:off x="7199615" y="6160609"/>
            <a:ext cx="6495836" cy="523220"/>
          </a:xfrm>
          <a:prstGeom prst="rect">
            <a:avLst/>
          </a:prstGeom>
          <a:noFill/>
        </p:spPr>
        <p:txBody>
          <a:bodyPr wrap="square">
            <a:spAutoFit/>
          </a:bodyPr>
          <a:lstStyle/>
          <a:p>
            <a:pPr algn="ctr"/>
            <a:r>
              <a:rPr lang="en-US" sz="2800" b="1" dirty="0">
                <a:highlight>
                  <a:srgbClr val="008000"/>
                </a:highlight>
                <a:latin typeface="Calibri" panose="020F0502020204030204" pitchFamily="34" charset="0"/>
                <a:ea typeface="Calibri" panose="020F0502020204030204" pitchFamily="34" charset="0"/>
                <a:cs typeface="Calibri" panose="020F0502020204030204" pitchFamily="34" charset="0"/>
              </a:rPr>
              <a:t>Muthukumaran A</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656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A3284-95BA-A500-B5AF-61FFADCDF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9D356-A523-F5C0-EC4A-98449EE981BE}"/>
              </a:ext>
            </a:extLst>
          </p:cNvPr>
          <p:cNvSpPr>
            <a:spLocks noGrp="1"/>
          </p:cNvSpPr>
          <p:nvPr>
            <p:ph type="title"/>
          </p:nvPr>
        </p:nvSpPr>
        <p:spPr>
          <a:xfrm>
            <a:off x="369869" y="344185"/>
            <a:ext cx="6113123" cy="929811"/>
          </a:xfrm>
        </p:spPr>
        <p:txBody>
          <a:bodyPr/>
          <a:lstStyle/>
          <a:p>
            <a:r>
              <a:rPr lang="en-IN" dirty="0"/>
              <a:t>Event Report analysis</a:t>
            </a:r>
          </a:p>
        </p:txBody>
      </p:sp>
      <p:pic>
        <p:nvPicPr>
          <p:cNvPr id="6" name="Content Placeholder 5">
            <a:extLst>
              <a:ext uri="{FF2B5EF4-FFF2-40B4-BE49-F238E27FC236}">
                <a16:creationId xmlns:a16="http://schemas.microsoft.com/office/drawing/2014/main" id="{A30FF5B1-8BCD-DD72-5B63-14AB44370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847" y="989745"/>
            <a:ext cx="5322013" cy="5335712"/>
          </a:xfrm>
        </p:spPr>
      </p:pic>
      <p:sp>
        <p:nvSpPr>
          <p:cNvPr id="4" name="Text Placeholder 3">
            <a:extLst>
              <a:ext uri="{FF2B5EF4-FFF2-40B4-BE49-F238E27FC236}">
                <a16:creationId xmlns:a16="http://schemas.microsoft.com/office/drawing/2014/main" id="{24E3FA8D-4236-C2FC-02D6-3A78F0B08CB8}"/>
              </a:ext>
            </a:extLst>
          </p:cNvPr>
          <p:cNvSpPr>
            <a:spLocks noGrp="1"/>
          </p:cNvSpPr>
          <p:nvPr>
            <p:ph type="body" sz="half" idx="2"/>
          </p:nvPr>
        </p:nvSpPr>
        <p:spPr>
          <a:xfrm>
            <a:off x="369870" y="1458930"/>
            <a:ext cx="6113123" cy="5054885"/>
          </a:xfrm>
        </p:spPr>
        <p:txBody>
          <a:bodyPr>
            <a:normAutofit/>
          </a:bodyPr>
          <a:lstStyle/>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Users spend the most time on the Notification Receive and Notification Dismiss events. </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Screen View counts as the third most frequent event. </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Other significant events include the Rewards Screen, which appears frequently.</a:t>
            </a:r>
          </a:p>
          <a:p>
            <a:pPr marL="285750" indent="-285750" algn="l">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Dashboard, Discovery Screen, and Resume Builder, where users also spend considerable time.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64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81D9-AD8B-74C8-1456-B8AC37BBBA59}"/>
              </a:ext>
            </a:extLst>
          </p:cNvPr>
          <p:cNvSpPr>
            <a:spLocks noGrp="1"/>
          </p:cNvSpPr>
          <p:nvPr>
            <p:ph type="title"/>
          </p:nvPr>
        </p:nvSpPr>
        <p:spPr>
          <a:xfrm>
            <a:off x="328773" y="291101"/>
            <a:ext cx="11106364" cy="73631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B04AB817-0A2D-B63B-29AB-E0980AEA1F4A}"/>
              </a:ext>
            </a:extLst>
          </p:cNvPr>
          <p:cNvSpPr>
            <a:spLocks noGrp="1"/>
          </p:cNvSpPr>
          <p:nvPr>
            <p:ph idx="1"/>
          </p:nvPr>
        </p:nvSpPr>
        <p:spPr>
          <a:xfrm>
            <a:off x="328773" y="1027416"/>
            <a:ext cx="11424863" cy="5712431"/>
          </a:xfrm>
        </p:spPr>
        <p:txBody>
          <a:bodyPr>
            <a:no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Focus on Notification Events</a:t>
            </a:r>
            <a:r>
              <a:rPr lang="en-US" dirty="0">
                <a:latin typeface="Calibri" panose="020F0502020204030204" pitchFamily="34" charset="0"/>
                <a:ea typeface="Calibri" panose="020F0502020204030204" pitchFamily="34" charset="0"/>
                <a:cs typeface="Calibri" panose="020F0502020204030204" pitchFamily="34" charset="0"/>
              </a:rPr>
              <a:t>: Since "Notification receive" and "Notification dismiss" are the events users spend the most time on, consider optimizing these notifications. Ensure they are relevant, timely, and valuable to the users.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Enhance Screen Views</a:t>
            </a:r>
            <a:r>
              <a:rPr lang="en-US" dirty="0">
                <a:latin typeface="Calibri" panose="020F0502020204030204" pitchFamily="34" charset="0"/>
                <a:ea typeface="Calibri" panose="020F0502020204030204" pitchFamily="34" charset="0"/>
                <a:cs typeface="Calibri" panose="020F0502020204030204" pitchFamily="34" charset="0"/>
              </a:rPr>
              <a:t>: Given that screen views are the third highest event, improving the user interface and experience of screens could further engage users. </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Rewards Screen Optimization</a:t>
            </a:r>
            <a:r>
              <a:rPr lang="en-US" dirty="0">
                <a:latin typeface="Calibri" panose="020F0502020204030204" pitchFamily="34" charset="0"/>
                <a:ea typeface="Calibri" panose="020F0502020204030204" pitchFamily="34" charset="0"/>
                <a:cs typeface="Calibri" panose="020F0502020204030204" pitchFamily="34" charset="0"/>
              </a:rPr>
              <a:t>: The rewards screen appears often, indicating its importance. Ensure that the rewards offered are compelling and motivate users to engage more with the application.</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Enhance Dashboard, Discovery Screen, and Resume Builder</a:t>
            </a:r>
            <a:r>
              <a:rPr lang="en-US" dirty="0">
                <a:latin typeface="Calibri" panose="020F0502020204030204" pitchFamily="34" charset="0"/>
                <a:ea typeface="Calibri" panose="020F0502020204030204" pitchFamily="34" charset="0"/>
                <a:cs typeface="Calibri" panose="020F0502020204030204" pitchFamily="34" charset="0"/>
              </a:rPr>
              <a:t>: Since users spend significant time on these screens, enhancing their functionality, usability, and content could lead to higher user engagement. Consider adding new features, updating content, or improving navigation to make these screens more appealing.</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Personalization and Targeting</a:t>
            </a:r>
            <a:r>
              <a:rPr lang="en-US" dirty="0">
                <a:latin typeface="Calibri" panose="020F0502020204030204" pitchFamily="34" charset="0"/>
                <a:ea typeface="Calibri" panose="020F0502020204030204" pitchFamily="34" charset="0"/>
                <a:cs typeface="Calibri" panose="020F0502020204030204" pitchFamily="34" charset="0"/>
              </a:rPr>
              <a:t>: Use the data from these events to personalize the user experience. Tailoring notifications, rewards, and content based on user behavior can increase engagement and satisfaction.</a:t>
            </a:r>
          </a:p>
        </p:txBody>
      </p:sp>
    </p:spTree>
    <p:extLst>
      <p:ext uri="{BB962C8B-B14F-4D97-AF65-F5344CB8AC3E}">
        <p14:creationId xmlns:p14="http://schemas.microsoft.com/office/powerpoint/2010/main" val="315851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0BE0D-C4FF-74C0-7E26-5A3A877C4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EE250-9941-BF96-2585-8B9B80C5CB85}"/>
              </a:ext>
            </a:extLst>
          </p:cNvPr>
          <p:cNvSpPr>
            <a:spLocks noGrp="1"/>
          </p:cNvSpPr>
          <p:nvPr>
            <p:ph type="title"/>
          </p:nvPr>
        </p:nvSpPr>
        <p:spPr>
          <a:xfrm>
            <a:off x="364682" y="198635"/>
            <a:ext cx="6991615" cy="695217"/>
          </a:xfrm>
        </p:spPr>
        <p:txBody>
          <a:bodyPr/>
          <a:lstStyle/>
          <a:p>
            <a:r>
              <a:rPr lang="en-IN" dirty="0"/>
              <a:t>Conversion Report</a:t>
            </a:r>
          </a:p>
        </p:txBody>
      </p:sp>
      <p:pic>
        <p:nvPicPr>
          <p:cNvPr id="6" name="Content Placeholder 5">
            <a:extLst>
              <a:ext uri="{FF2B5EF4-FFF2-40B4-BE49-F238E27FC236}">
                <a16:creationId xmlns:a16="http://schemas.microsoft.com/office/drawing/2014/main" id="{C7F330A9-945D-93F4-74D2-B33F63F8F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4796" y="498572"/>
            <a:ext cx="4394663" cy="2778884"/>
          </a:xfrm>
        </p:spPr>
      </p:pic>
      <p:pic>
        <p:nvPicPr>
          <p:cNvPr id="8" name="Picture 7">
            <a:extLst>
              <a:ext uri="{FF2B5EF4-FFF2-40B4-BE49-F238E27FC236}">
                <a16:creationId xmlns:a16="http://schemas.microsoft.com/office/drawing/2014/main" id="{21DCF595-F109-3BF8-7A28-14F634BAB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796" y="3429000"/>
            <a:ext cx="4394664" cy="2930428"/>
          </a:xfrm>
          <a:prstGeom prst="rect">
            <a:avLst/>
          </a:prstGeom>
        </p:spPr>
      </p:pic>
      <p:sp>
        <p:nvSpPr>
          <p:cNvPr id="9" name="Rectangle 1">
            <a:extLst>
              <a:ext uri="{FF2B5EF4-FFF2-40B4-BE49-F238E27FC236}">
                <a16:creationId xmlns:a16="http://schemas.microsoft.com/office/drawing/2014/main" id="{1569E591-BCA5-6BB5-6ADD-62BFFEF2A21A}"/>
              </a:ext>
            </a:extLst>
          </p:cNvPr>
          <p:cNvSpPr>
            <a:spLocks noGrp="1" noChangeArrowheads="1"/>
          </p:cNvSpPr>
          <p:nvPr>
            <p:ph type="body" sz="half" idx="2"/>
          </p:nvPr>
        </p:nvSpPr>
        <p:spPr bwMode="auto">
          <a:xfrm>
            <a:off x="-82192" y="849200"/>
            <a:ext cx="7561780" cy="592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"Notification Receive" has the highest conversions but a low number of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"Session Start" and "First Open" have high total users but low conversions.</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Events like "Promilo111_OTP_Screen" and "Promilo111_Event_Enter_Feed_Page" have a moderate number of conversions and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Events like "Promilo106_Dashboard" and "Promilo106_My_Profile_Learners" have low conversions and total users.</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"App Remove" has a high number of users but no conversions, indicating a high churn rate. </a:t>
            </a:r>
          </a:p>
          <a:p>
            <a:pPr marL="800100" lvl="1"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"OS Update" has a moderate number of conversions, suggesting that users who update their OS are more likely to convert.</a:t>
            </a:r>
          </a:p>
        </p:txBody>
      </p:sp>
    </p:spTree>
    <p:extLst>
      <p:ext uri="{BB962C8B-B14F-4D97-AF65-F5344CB8AC3E}">
        <p14:creationId xmlns:p14="http://schemas.microsoft.com/office/powerpoint/2010/main" val="159683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77DD3-B49B-AC21-36BE-FB4D54C7EE35}"/>
              </a:ext>
            </a:extLst>
          </p:cNvPr>
          <p:cNvSpPr>
            <a:spLocks noGrp="1"/>
          </p:cNvSpPr>
          <p:nvPr>
            <p:ph type="title"/>
          </p:nvPr>
        </p:nvSpPr>
        <p:spPr>
          <a:xfrm>
            <a:off x="502827" y="159250"/>
            <a:ext cx="11004227" cy="88871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3F533BC7-F168-F47A-27D5-27316BF9C77B}"/>
              </a:ext>
            </a:extLst>
          </p:cNvPr>
          <p:cNvSpPr>
            <a:spLocks noGrp="1"/>
          </p:cNvSpPr>
          <p:nvPr>
            <p:ph idx="1"/>
          </p:nvPr>
        </p:nvSpPr>
        <p:spPr>
          <a:xfrm>
            <a:off x="502828" y="1047966"/>
            <a:ext cx="11261082" cy="5650784"/>
          </a:xfrm>
        </p:spPr>
        <p:txBody>
          <a:bodyPr>
            <a:no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Targeted Messaging</a:t>
            </a:r>
            <a:r>
              <a:rPr lang="en-US" dirty="0">
                <a:latin typeface="Calibri" panose="020F0502020204030204" pitchFamily="34" charset="0"/>
                <a:ea typeface="Calibri" panose="020F0502020204030204" pitchFamily="34" charset="0"/>
                <a:cs typeface="Calibri" panose="020F0502020204030204" pitchFamily="34" charset="0"/>
              </a:rPr>
              <a:t>: Analyze the characteristics of users who convert after receiving notifications. Tailor notifications to appeal to a broader audience while maintaining relevance to increase conversions among other user segments.</a:t>
            </a:r>
          </a:p>
          <a:p>
            <a:pPr marL="457200" indent="-45720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Onboarding</a:t>
            </a:r>
            <a:r>
              <a:rPr lang="en-US" dirty="0">
                <a:latin typeface="Calibri" panose="020F0502020204030204" pitchFamily="34" charset="0"/>
                <a:ea typeface="Calibri" panose="020F0502020204030204" pitchFamily="34" charset="0"/>
                <a:cs typeface="Calibri" panose="020F0502020204030204" pitchFamily="34" charset="0"/>
              </a:rPr>
              <a:t>: "Session Start" and "First Open“. Improve the onboarding process to guide users towards conversion actions early in their journey.</a:t>
            </a:r>
          </a:p>
          <a:p>
            <a:pPr marL="457200" indent="-45720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 In-App Messaging</a:t>
            </a:r>
            <a:r>
              <a:rPr lang="en-US" dirty="0">
                <a:latin typeface="Calibri" panose="020F0502020204030204" pitchFamily="34" charset="0"/>
                <a:ea typeface="Calibri" panose="020F0502020204030204" pitchFamily="34" charset="0"/>
                <a:cs typeface="Calibri" panose="020F0502020204030204" pitchFamily="34" charset="0"/>
              </a:rPr>
              <a:t>: Use in-app messaging to highlight key features or benefits to encourage users to convert after session start or first open.</a:t>
            </a:r>
          </a:p>
          <a:p>
            <a:pPr marL="457200" indent="-45720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Optimize User Flow</a:t>
            </a:r>
            <a:r>
              <a:rPr lang="en-US" dirty="0">
                <a:latin typeface="Calibri" panose="020F0502020204030204" pitchFamily="34" charset="0"/>
                <a:ea typeface="Calibri" panose="020F0502020204030204" pitchFamily="34" charset="0"/>
                <a:cs typeface="Calibri" panose="020F0502020204030204" pitchFamily="34" charset="0"/>
              </a:rPr>
              <a:t>: Analyze user interactions on these screens(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Promilo111_OTP_Screen" and "Promilo111_Event_Enter_Feed_Page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to optimize the user flow and reduce friction points that may prevent conversions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715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E545-B378-6809-40E5-CA76A272F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BFCF8-071E-F861-86D4-279F06C66006}"/>
              </a:ext>
            </a:extLst>
          </p:cNvPr>
          <p:cNvSpPr>
            <a:spLocks noGrp="1"/>
          </p:cNvSpPr>
          <p:nvPr>
            <p:ph type="title"/>
          </p:nvPr>
        </p:nvSpPr>
        <p:spPr>
          <a:xfrm>
            <a:off x="226141" y="301377"/>
            <a:ext cx="5496566" cy="921248"/>
          </a:xfrm>
        </p:spPr>
        <p:txBody>
          <a:bodyPr/>
          <a:lstStyle/>
          <a:p>
            <a:r>
              <a:rPr lang="en-IN" dirty="0"/>
              <a:t>Pages &amp; Screens Report</a:t>
            </a:r>
          </a:p>
        </p:txBody>
      </p:sp>
      <p:sp>
        <p:nvSpPr>
          <p:cNvPr id="4" name="Text Placeholder 3">
            <a:extLst>
              <a:ext uri="{FF2B5EF4-FFF2-40B4-BE49-F238E27FC236}">
                <a16:creationId xmlns:a16="http://schemas.microsoft.com/office/drawing/2014/main" id="{95A7E519-0ED8-C395-D4B0-0A23F0025614}"/>
              </a:ext>
            </a:extLst>
          </p:cNvPr>
          <p:cNvSpPr>
            <a:spLocks noGrp="1"/>
          </p:cNvSpPr>
          <p:nvPr>
            <p:ph type="body" sz="half" idx="2"/>
          </p:nvPr>
        </p:nvSpPr>
        <p:spPr>
          <a:xfrm>
            <a:off x="226140" y="1339420"/>
            <a:ext cx="5373275" cy="5143573"/>
          </a:xfrm>
        </p:spPr>
        <p:txBody>
          <a:bodyPr>
            <a:normAutofit fontScale="92500" lnSpcReduction="20000"/>
          </a:bodyPr>
          <a:lstStyle/>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Flutter</a:t>
            </a:r>
            <a:r>
              <a:rPr lang="en-US" sz="2000" dirty="0">
                <a:latin typeface="Calibri" panose="020F0502020204030204" pitchFamily="34" charset="0"/>
                <a:ea typeface="Calibri" panose="020F0502020204030204" pitchFamily="34" charset="0"/>
                <a:cs typeface="Calibri" panose="020F0502020204030204" pitchFamily="34" charset="0"/>
              </a:rPr>
              <a:t> has the highest number of views(</a:t>
            </a:r>
            <a:r>
              <a:rPr lang="en-IN" sz="2000" dirty="0">
                <a:latin typeface="Calibri" panose="020F0502020204030204" pitchFamily="34" charset="0"/>
                <a:ea typeface="Calibri" panose="020F0502020204030204" pitchFamily="34" charset="0"/>
                <a:cs typeface="Calibri" panose="020F0502020204030204" pitchFamily="34" charset="0"/>
              </a:rPr>
              <a:t>156708</a:t>
            </a:r>
            <a:r>
              <a:rPr lang="en-US" sz="2000" dirty="0">
                <a:latin typeface="Calibri" panose="020F0502020204030204" pitchFamily="34" charset="0"/>
                <a:ea typeface="Calibri" panose="020F0502020204030204" pitchFamily="34" charset="0"/>
                <a:cs typeface="Calibri" panose="020F0502020204030204" pitchFamily="34" charset="0"/>
              </a:rPr>
              <a:t>) and 18.0 views per user, accounting for 14%, indicating significant user engagement with this page path and screen class.</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Main activity</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feeds</a:t>
            </a:r>
            <a:r>
              <a:rPr lang="en-US" sz="2000" dirty="0">
                <a:latin typeface="Calibri" panose="020F0502020204030204" pitchFamily="34" charset="0"/>
                <a:ea typeface="Calibri" panose="020F0502020204030204" pitchFamily="34" charset="0"/>
                <a:cs typeface="Calibri" panose="020F0502020204030204" pitchFamily="34" charset="0"/>
              </a:rPr>
              <a:t> also have high views and users, suggesting these are important screens for users.</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Login</a:t>
            </a:r>
            <a:r>
              <a:rPr lang="en-US" sz="2000" dirty="0">
                <a:latin typeface="Calibri" panose="020F0502020204030204" pitchFamily="34" charset="0"/>
                <a:ea typeface="Calibri" panose="020F0502020204030204" pitchFamily="34" charset="0"/>
                <a:cs typeface="Calibri" panose="020F0502020204030204" pitchFamily="34" charset="0"/>
              </a:rPr>
              <a:t> has a high number of users but relatively low conversions, indicating a potential issue with user engagement or conversion flow on this screen.</a:t>
            </a:r>
          </a:p>
          <a:p>
            <a:pPr marL="285750" indent="-285750" algn="l">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My rewards screen</a:t>
            </a:r>
            <a:r>
              <a:rPr lang="en-US" sz="2000" dirty="0">
                <a:latin typeface="Calibri" panose="020F0502020204030204" pitchFamily="34" charset="0"/>
                <a:ea typeface="Calibri" panose="020F0502020204030204" pitchFamily="34" charset="0"/>
                <a:cs typeface="Calibri" panose="020F0502020204030204" pitchFamily="34" charset="0"/>
              </a:rPr>
              <a:t> has a high average engagement time, suggesting that users are spending a significant amount of time on this screen.</a:t>
            </a:r>
          </a:p>
          <a:p>
            <a:pPr algn="l"/>
            <a:endParaRPr lang="en-IN" dirty="0"/>
          </a:p>
        </p:txBody>
      </p:sp>
      <p:pic>
        <p:nvPicPr>
          <p:cNvPr id="7" name="Content Placeholder 5">
            <a:extLst>
              <a:ext uri="{FF2B5EF4-FFF2-40B4-BE49-F238E27FC236}">
                <a16:creationId xmlns:a16="http://schemas.microsoft.com/office/drawing/2014/main" id="{BBEBB6CB-F1F0-DFD3-3F3B-6756724DC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715" y="89396"/>
            <a:ext cx="6243968" cy="6679207"/>
          </a:xfrm>
          <a:prstGeom prst="rect">
            <a:avLst/>
          </a:prstGeom>
        </p:spPr>
      </p:pic>
    </p:spTree>
    <p:extLst>
      <p:ext uri="{BB962C8B-B14F-4D97-AF65-F5344CB8AC3E}">
        <p14:creationId xmlns:p14="http://schemas.microsoft.com/office/powerpoint/2010/main" val="33990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CDC1-56C5-88FA-6640-CBD9D07ABBC1}"/>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51D1A4E5-8E55-D611-DC9A-3B5A4D0AA286}"/>
              </a:ext>
            </a:extLst>
          </p:cNvPr>
          <p:cNvSpPr>
            <a:spLocks noGrp="1" noChangeArrowheads="1"/>
          </p:cNvSpPr>
          <p:nvPr>
            <p:ph idx="1"/>
          </p:nvPr>
        </p:nvSpPr>
        <p:spPr bwMode="auto">
          <a:xfrm>
            <a:off x="382167" y="1250590"/>
            <a:ext cx="11239219"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Flutter</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Continuously optimize this screen for performance and</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experience to capitalize on its popularity.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Main activity</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feeds</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Strategy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Ensure these screens provide valuable content or features to maintain user engagement.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200" b="1" dirty="0">
                <a:effectLst/>
                <a:latin typeface="Calibri" panose="020F0502020204030204" pitchFamily="34" charset="0"/>
                <a:ea typeface="Calibri" panose="020F0502020204030204" pitchFamily="34" charset="0"/>
                <a:cs typeface="Calibri" panose="020F0502020204030204" pitchFamily="34" charset="0"/>
              </a:rPr>
              <a:t>L</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ogin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Conversion Flow &amp; Incentives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Review and optimize the user journey on this screen to improve conversions. Offer incentives or rewards for users to complete the login process, </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such as exclusive content or discounts.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200" b="1" dirty="0">
                <a:effectLst/>
                <a:latin typeface="Calibri" panose="020F0502020204030204" pitchFamily="34" charset="0"/>
                <a:ea typeface="Calibri" panose="020F0502020204030204" pitchFamily="34" charset="0"/>
                <a:cs typeface="Calibri" panose="020F0502020204030204" pitchFamily="34" charset="0"/>
              </a:rPr>
              <a:t>M</a:t>
            </a: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 rewards screen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Monetization Strategy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a monetization strategy for this screen,</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such as offering premium rewards or partnering with advertisers.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849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09FAD-6F84-632E-CEC7-449971372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31270-B712-DBF7-9678-1588DF8A78E9}"/>
              </a:ext>
            </a:extLst>
          </p:cNvPr>
          <p:cNvSpPr>
            <a:spLocks noGrp="1"/>
          </p:cNvSpPr>
          <p:nvPr>
            <p:ph type="title"/>
          </p:nvPr>
        </p:nvSpPr>
        <p:spPr>
          <a:xfrm>
            <a:off x="215759" y="270555"/>
            <a:ext cx="6923368" cy="756862"/>
          </a:xfrm>
        </p:spPr>
        <p:txBody>
          <a:bodyPr>
            <a:normAutofit/>
          </a:bodyPr>
          <a:lstStyle/>
          <a:p>
            <a:r>
              <a:rPr lang="en-US" b="1" dirty="0"/>
              <a:t>Country Analysis</a:t>
            </a:r>
            <a:endParaRPr lang="en-IN" dirty="0"/>
          </a:p>
        </p:txBody>
      </p:sp>
      <p:sp>
        <p:nvSpPr>
          <p:cNvPr id="4" name="Text Placeholder 3">
            <a:extLst>
              <a:ext uri="{FF2B5EF4-FFF2-40B4-BE49-F238E27FC236}">
                <a16:creationId xmlns:a16="http://schemas.microsoft.com/office/drawing/2014/main" id="{AA9BCFE0-58D0-C394-C097-A171087AC7A6}"/>
              </a:ext>
            </a:extLst>
          </p:cNvPr>
          <p:cNvSpPr>
            <a:spLocks noGrp="1"/>
          </p:cNvSpPr>
          <p:nvPr>
            <p:ph type="body" sz="half" idx="2"/>
          </p:nvPr>
        </p:nvSpPr>
        <p:spPr>
          <a:xfrm>
            <a:off x="215758" y="1294543"/>
            <a:ext cx="7335748" cy="5563457"/>
          </a:xfrm>
        </p:spPr>
        <p:txBody>
          <a:bodyPr>
            <a:noAutofit/>
          </a:bodyPr>
          <a:lstStyle/>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India</a:t>
            </a:r>
            <a:r>
              <a:rPr lang="en-US" sz="2000" dirty="0">
                <a:latin typeface="Calibri" panose="020F0502020204030204" pitchFamily="34" charset="0"/>
                <a:ea typeface="Calibri" panose="020F0502020204030204" pitchFamily="34" charset="0"/>
                <a:cs typeface="Calibri" panose="020F0502020204030204" pitchFamily="34" charset="0"/>
              </a:rPr>
              <a:t> has the highest number of users, new users, engaged sessions, and event count, indicating a significant user base and high engagement with </a:t>
            </a:r>
            <a:r>
              <a:rPr lang="en-IN" sz="2000" dirty="0">
                <a:latin typeface="Calibri" panose="020F0502020204030204" pitchFamily="34" charset="0"/>
                <a:ea typeface="Calibri" panose="020F0502020204030204" pitchFamily="34" charset="0"/>
                <a:cs typeface="Calibri" panose="020F0502020204030204" pitchFamily="34" charset="0"/>
              </a:rPr>
              <a:t>approximately 192K, constituting 99% of the dataset</a:t>
            </a:r>
            <a:r>
              <a:rPr lang="en-US" sz="2000" dirty="0">
                <a:latin typeface="Calibri" panose="020F0502020204030204" pitchFamily="34" charset="0"/>
                <a:ea typeface="Calibri" panose="020F0502020204030204" pitchFamily="34" charset="0"/>
                <a:cs typeface="Calibri" panose="020F0502020204030204" pitchFamily="34" charset="0"/>
              </a:rPr>
              <a:t>.</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United States</a:t>
            </a:r>
            <a:r>
              <a:rPr lang="en-US" sz="2000" dirty="0">
                <a:latin typeface="Calibri" panose="020F0502020204030204" pitchFamily="34" charset="0"/>
                <a:ea typeface="Calibri" panose="020F0502020204030204" pitchFamily="34" charset="0"/>
                <a:cs typeface="Calibri" panose="020F0502020204030204" pitchFamily="34" charset="0"/>
              </a:rPr>
              <a:t> has a moderate number of users but a low engagement rate and average engagement time, suggesting potential issues with user retention or interaction.</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Canada</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United Kingdom</a:t>
            </a:r>
            <a:r>
              <a:rPr lang="en-US" sz="2000" dirty="0">
                <a:latin typeface="Calibri" panose="020F0502020204030204" pitchFamily="34" charset="0"/>
                <a:ea typeface="Calibri" panose="020F0502020204030204" pitchFamily="34" charset="0"/>
                <a:cs typeface="Calibri" panose="020F0502020204030204" pitchFamily="34" charset="0"/>
              </a:rPr>
              <a:t> have relatively low user numbers and engagement metrics, indicating a smaller user base or potentially less effective engagement strategies.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Singapore, Japan</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Australia</a:t>
            </a:r>
            <a:r>
              <a:rPr lang="en-US" sz="2000" dirty="0">
                <a:latin typeface="Calibri" panose="020F0502020204030204" pitchFamily="34" charset="0"/>
                <a:ea typeface="Calibri" panose="020F0502020204030204" pitchFamily="34" charset="0"/>
                <a:cs typeface="Calibri" panose="020F0502020204030204" pitchFamily="34" charset="0"/>
              </a:rPr>
              <a:t> also show moderate engagement metrics, indicating a decent level of user interaction despite lower user numbers.</a:t>
            </a:r>
          </a:p>
          <a:p>
            <a:pPr algn="l"/>
            <a:endParaRPr lang="en-IN" sz="2000"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825E3D45-0A68-5700-E3E6-22AF5BA48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8908" y="3215812"/>
            <a:ext cx="4147331" cy="3371634"/>
          </a:xfrm>
        </p:spPr>
      </p:pic>
      <p:pic>
        <p:nvPicPr>
          <p:cNvPr id="12" name="Picture 11">
            <a:extLst>
              <a:ext uri="{FF2B5EF4-FFF2-40B4-BE49-F238E27FC236}">
                <a16:creationId xmlns:a16="http://schemas.microsoft.com/office/drawing/2014/main" id="{B650A015-CF0B-FD41-6B34-946431EDC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8909" y="270555"/>
            <a:ext cx="4147332" cy="2729499"/>
          </a:xfrm>
          <a:prstGeom prst="rect">
            <a:avLst/>
          </a:prstGeom>
        </p:spPr>
      </p:pic>
    </p:spTree>
    <p:extLst>
      <p:ext uri="{BB962C8B-B14F-4D97-AF65-F5344CB8AC3E}">
        <p14:creationId xmlns:p14="http://schemas.microsoft.com/office/powerpoint/2010/main" val="149528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891D-5164-65AC-3718-882185057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FF7AFF-01E7-CB1E-63A3-F08FDC708BFA}"/>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10FCC74A-2C7D-CF7C-C9B4-EE1D954179C3}"/>
              </a:ext>
            </a:extLst>
          </p:cNvPr>
          <p:cNvSpPr>
            <a:spLocks noGrp="1" noChangeArrowheads="1"/>
          </p:cNvSpPr>
          <p:nvPr>
            <p:ph idx="1"/>
          </p:nvPr>
        </p:nvSpPr>
        <p:spPr bwMode="auto">
          <a:xfrm>
            <a:off x="382167" y="1602508"/>
            <a:ext cx="11392017" cy="450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India:</a:t>
            </a:r>
            <a:r>
              <a:rPr lang="en-US" dirty="0">
                <a:latin typeface="Calibri" panose="020F0502020204030204" pitchFamily="34" charset="0"/>
                <a:ea typeface="Calibri" panose="020F0502020204030204" pitchFamily="34" charset="0"/>
                <a:cs typeface="Calibri" panose="020F0502020204030204" pitchFamily="34" charset="0"/>
              </a:rPr>
              <a:t> Focus on maintaining high engagement levels and user growth.</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United States:</a:t>
            </a:r>
            <a:r>
              <a:rPr lang="en-US" dirty="0">
                <a:latin typeface="Calibri" panose="020F0502020204030204" pitchFamily="34" charset="0"/>
                <a:ea typeface="Calibri" panose="020F0502020204030204" pitchFamily="34" charset="0"/>
                <a:cs typeface="Calibri" panose="020F0502020204030204" pitchFamily="34" charset="0"/>
              </a:rPr>
              <a:t> Improve engagement strategies to increase interaction and retention.</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Canada</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United Kingdom:</a:t>
            </a:r>
            <a:r>
              <a:rPr lang="en-US" dirty="0">
                <a:latin typeface="Calibri" panose="020F0502020204030204" pitchFamily="34" charset="0"/>
                <a:ea typeface="Calibri" panose="020F0502020204030204" pitchFamily="34" charset="0"/>
                <a:cs typeface="Calibri" panose="020F0502020204030204" pitchFamily="34" charset="0"/>
              </a:rPr>
              <a:t> Explore ways to increase user base and engagement.</a:t>
            </a:r>
          </a:p>
          <a:p>
            <a:pPr marL="0" indent="0">
              <a:lnSpc>
                <a:spcPct val="15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Singapore</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Japan</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Australia:</a:t>
            </a:r>
            <a:r>
              <a:rPr lang="en-US" dirty="0">
                <a:latin typeface="Calibri" panose="020F0502020204030204" pitchFamily="34" charset="0"/>
                <a:ea typeface="Calibri" panose="020F0502020204030204" pitchFamily="34" charset="0"/>
                <a:cs typeface="Calibri" panose="020F0502020204030204" pitchFamily="34" charset="0"/>
              </a:rPr>
              <a:t> Continue engaging with the user base to maintain or improve current engagement levels.</a:t>
            </a:r>
          </a:p>
        </p:txBody>
      </p:sp>
    </p:spTree>
    <p:extLst>
      <p:ext uri="{BB962C8B-B14F-4D97-AF65-F5344CB8AC3E}">
        <p14:creationId xmlns:p14="http://schemas.microsoft.com/office/powerpoint/2010/main" val="213788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9B21C-495E-6295-9EDC-D94DC8FA3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D0B13-C0DE-38EC-89E3-1F270F210745}"/>
              </a:ext>
            </a:extLst>
          </p:cNvPr>
          <p:cNvSpPr>
            <a:spLocks noGrp="1"/>
          </p:cNvSpPr>
          <p:nvPr>
            <p:ph type="title"/>
          </p:nvPr>
        </p:nvSpPr>
        <p:spPr>
          <a:xfrm>
            <a:off x="341876" y="392131"/>
            <a:ext cx="6572633" cy="738026"/>
          </a:xfrm>
        </p:spPr>
        <p:txBody>
          <a:bodyPr/>
          <a:lstStyle/>
          <a:p>
            <a:r>
              <a:rPr lang="en-IN" b="1" dirty="0"/>
              <a:t>Town/City Analysis</a:t>
            </a:r>
            <a:endParaRPr lang="en-IN" dirty="0"/>
          </a:p>
        </p:txBody>
      </p:sp>
      <p:sp>
        <p:nvSpPr>
          <p:cNvPr id="4" name="Text Placeholder 3">
            <a:extLst>
              <a:ext uri="{FF2B5EF4-FFF2-40B4-BE49-F238E27FC236}">
                <a16:creationId xmlns:a16="http://schemas.microsoft.com/office/drawing/2014/main" id="{4692528F-0FA6-3018-A2A3-9AB57D3E556A}"/>
              </a:ext>
            </a:extLst>
          </p:cNvPr>
          <p:cNvSpPr>
            <a:spLocks noGrp="1"/>
          </p:cNvSpPr>
          <p:nvPr>
            <p:ph type="body" sz="half" idx="2"/>
          </p:nvPr>
        </p:nvSpPr>
        <p:spPr>
          <a:xfrm>
            <a:off x="105439" y="1191803"/>
            <a:ext cx="7384422" cy="5466707"/>
          </a:xfrm>
        </p:spPr>
        <p:txBody>
          <a:bodyPr>
            <a:noAutofit/>
          </a:bodyPr>
          <a:lstStyle/>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Bengaluru</a:t>
            </a:r>
            <a:r>
              <a:rPr lang="en-US" sz="1800" dirty="0">
                <a:latin typeface="Calibri" panose="020F0502020204030204" pitchFamily="34" charset="0"/>
                <a:ea typeface="Calibri" panose="020F0502020204030204" pitchFamily="34" charset="0"/>
                <a:cs typeface="Calibri" panose="020F0502020204030204" pitchFamily="34" charset="0"/>
              </a:rPr>
              <a:t> has the highest number of users, new users, engaged sessions, and event count</a:t>
            </a:r>
            <a:r>
              <a:rPr lang="en-US" sz="2000" dirty="0"/>
              <a:t> </a:t>
            </a:r>
            <a:r>
              <a:rPr lang="en-US" sz="1800" dirty="0">
                <a:latin typeface="Calibri" panose="020F0502020204030204" pitchFamily="34" charset="0"/>
                <a:ea typeface="Calibri" panose="020F0502020204030204" pitchFamily="34" charset="0"/>
                <a:cs typeface="Calibri" panose="020F0502020204030204" pitchFamily="34" charset="0"/>
              </a:rPr>
              <a:t>at 63K, indicating a strong user base and high engagement.</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Hyderabad</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Chennai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Patna</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Mysuru</a:t>
            </a:r>
            <a:r>
              <a:rPr lang="en-US" sz="1800" dirty="0">
                <a:latin typeface="Calibri" panose="020F0502020204030204" pitchFamily="34" charset="0"/>
                <a:ea typeface="Calibri" panose="020F0502020204030204" pitchFamily="34" charset="0"/>
                <a:cs typeface="Calibri" panose="020F0502020204030204" pitchFamily="34" charset="0"/>
              </a:rPr>
              <a:t> also show significant user numbers and engagement metrics, suggesting a strong user base and active user interaction.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Bhubaneswar</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Coimbatore</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Indore</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Lucknow</a:t>
            </a:r>
            <a:r>
              <a:rPr lang="en-US" sz="1800" dirty="0">
                <a:latin typeface="Calibri" panose="020F0502020204030204" pitchFamily="34" charset="0"/>
                <a:ea typeface="Calibri" panose="020F0502020204030204" pitchFamily="34" charset="0"/>
                <a:cs typeface="Calibri" panose="020F0502020204030204" pitchFamily="34" charset="0"/>
              </a:rPr>
              <a:t> have moderate user numbers and engagement metrics, indicating a decent level of user interaction.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Kochi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Ahmedabad</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Pune</a:t>
            </a:r>
            <a:r>
              <a:rPr lang="en-US" sz="1800" dirty="0">
                <a:latin typeface="Calibri" panose="020F0502020204030204" pitchFamily="34" charset="0"/>
                <a:ea typeface="Calibri" panose="020F0502020204030204" pitchFamily="34" charset="0"/>
                <a:cs typeface="Calibri" panose="020F0502020204030204" pitchFamily="34" charset="0"/>
              </a:rPr>
              <a:t> show moderate user numbers and engagement metrics, suggesting a decent level of user interaction despite lower user numbers.</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Guwahati</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Nagpur</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b="1" dirty="0">
                <a:latin typeface="Calibri" panose="020F0502020204030204" pitchFamily="34" charset="0"/>
                <a:ea typeface="Calibri" panose="020F0502020204030204" pitchFamily="34" charset="0"/>
                <a:cs typeface="Calibri" panose="020F0502020204030204" pitchFamily="34" charset="0"/>
              </a:rPr>
              <a:t>Agra</a:t>
            </a:r>
            <a:r>
              <a:rPr lang="en-US" sz="1800" dirty="0">
                <a:latin typeface="Calibri" panose="020F0502020204030204" pitchFamily="34" charset="0"/>
                <a:ea typeface="Calibri" panose="020F0502020204030204" pitchFamily="34" charset="0"/>
                <a:cs typeface="Calibri" panose="020F0502020204030204" pitchFamily="34" charset="0"/>
              </a:rPr>
              <a:t> have relatively low user numbers and engagement metrics, indicating a smaller user base or potentially less effective engagement strategies.</a:t>
            </a:r>
          </a:p>
        </p:txBody>
      </p:sp>
      <p:pic>
        <p:nvPicPr>
          <p:cNvPr id="6" name="Picture 5">
            <a:extLst>
              <a:ext uri="{FF2B5EF4-FFF2-40B4-BE49-F238E27FC236}">
                <a16:creationId xmlns:a16="http://schemas.microsoft.com/office/drawing/2014/main" id="{15BEA71C-34F1-ECBF-8C4E-B5B88826F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861" y="964914"/>
            <a:ext cx="4596700" cy="5466707"/>
          </a:xfrm>
          <a:prstGeom prst="rect">
            <a:avLst/>
          </a:prstGeom>
        </p:spPr>
      </p:pic>
    </p:spTree>
    <p:extLst>
      <p:ext uri="{BB962C8B-B14F-4D97-AF65-F5344CB8AC3E}">
        <p14:creationId xmlns:p14="http://schemas.microsoft.com/office/powerpoint/2010/main" val="238141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05731-5D6F-D6CE-A1C6-BB144BEBC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07474-9858-8749-792B-1C8B6FC34B46}"/>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A3B69D59-D809-7B01-F49C-F6D24C722321}"/>
              </a:ext>
            </a:extLst>
          </p:cNvPr>
          <p:cNvSpPr>
            <a:spLocks noGrp="1" noChangeArrowheads="1"/>
          </p:cNvSpPr>
          <p:nvPr>
            <p:ph idx="1"/>
          </p:nvPr>
        </p:nvSpPr>
        <p:spPr bwMode="auto">
          <a:xfrm>
            <a:off x="382167" y="1378313"/>
            <a:ext cx="11535855" cy="478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Bengaluru:</a:t>
            </a:r>
            <a:r>
              <a:rPr lang="en-IN" dirty="0">
                <a:latin typeface="Calibri" panose="020F0502020204030204" pitchFamily="34" charset="0"/>
                <a:ea typeface="Calibri" panose="020F0502020204030204" pitchFamily="34" charset="0"/>
                <a:cs typeface="Calibri" panose="020F0502020204030204" pitchFamily="34" charset="0"/>
              </a:rPr>
              <a:t> Continue focusing on maintaining high engagement levels and user growth.</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Hyderabad</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Chennai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Patna</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Mysuru:</a:t>
            </a:r>
            <a:r>
              <a:rPr lang="en-IN" dirty="0">
                <a:latin typeface="Calibri" panose="020F0502020204030204" pitchFamily="34" charset="0"/>
                <a:ea typeface="Calibri" panose="020F0502020204030204" pitchFamily="34" charset="0"/>
                <a:cs typeface="Calibri" panose="020F0502020204030204" pitchFamily="34" charset="0"/>
              </a:rPr>
              <a:t> Continue engaging with the user base to maintain or improve current engagement levels.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Bhubaneswar</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Coimbatore</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Indore</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Lucknow:</a:t>
            </a:r>
            <a:r>
              <a:rPr lang="en-IN" dirty="0">
                <a:latin typeface="Calibri" panose="020F0502020204030204" pitchFamily="34" charset="0"/>
                <a:ea typeface="Calibri" panose="020F0502020204030204" pitchFamily="34" charset="0"/>
                <a:cs typeface="Calibri" panose="020F0502020204030204" pitchFamily="34" charset="0"/>
              </a:rPr>
              <a:t> Explore ways to increase user base and engagement.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Kochi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Ahmedabad</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Pune:</a:t>
            </a:r>
            <a:r>
              <a:rPr lang="en-IN" dirty="0">
                <a:latin typeface="Calibri" panose="020F0502020204030204" pitchFamily="34" charset="0"/>
                <a:ea typeface="Calibri" panose="020F0502020204030204" pitchFamily="34" charset="0"/>
                <a:cs typeface="Calibri" panose="020F0502020204030204" pitchFamily="34" charset="0"/>
              </a:rPr>
              <a:t> Improve engagement strategies to increase interaction and retention.</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Guwahati</a:t>
            </a:r>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Nagpur</a:t>
            </a:r>
            <a:r>
              <a:rPr lang="en-IN" dirty="0">
                <a:latin typeface="Calibri" panose="020F0502020204030204" pitchFamily="34" charset="0"/>
                <a:ea typeface="Calibri" panose="020F0502020204030204" pitchFamily="34" charset="0"/>
                <a:cs typeface="Calibri" panose="020F0502020204030204" pitchFamily="34" charset="0"/>
              </a:rPr>
              <a:t>, and </a:t>
            </a:r>
            <a:r>
              <a:rPr lang="en-IN" b="1" dirty="0">
                <a:latin typeface="Calibri" panose="020F0502020204030204" pitchFamily="34" charset="0"/>
                <a:ea typeface="Calibri" panose="020F0502020204030204" pitchFamily="34" charset="0"/>
                <a:cs typeface="Calibri" panose="020F0502020204030204" pitchFamily="34" charset="0"/>
              </a:rPr>
              <a:t>Agra:</a:t>
            </a:r>
            <a:r>
              <a:rPr lang="en-IN" dirty="0">
                <a:latin typeface="Calibri" panose="020F0502020204030204" pitchFamily="34" charset="0"/>
                <a:ea typeface="Calibri" panose="020F0502020204030204" pitchFamily="34" charset="0"/>
                <a:cs typeface="Calibri" panose="020F0502020204030204" pitchFamily="34" charset="0"/>
              </a:rPr>
              <a:t> Focus on increasing user base and improving engagement strategies.</a:t>
            </a:r>
          </a:p>
        </p:txBody>
      </p:sp>
    </p:spTree>
    <p:extLst>
      <p:ext uri="{BB962C8B-B14F-4D97-AF65-F5344CB8AC3E}">
        <p14:creationId xmlns:p14="http://schemas.microsoft.com/office/powerpoint/2010/main" val="263938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E48BC05-8798-B98D-E26B-7912037CB1FF}"/>
              </a:ext>
            </a:extLst>
          </p:cNvPr>
          <p:cNvSpPr>
            <a:spLocks noGrp="1"/>
          </p:cNvSpPr>
          <p:nvPr>
            <p:ph type="body" idx="1"/>
          </p:nvPr>
        </p:nvSpPr>
        <p:spPr>
          <a:xfrm>
            <a:off x="839786" y="715909"/>
            <a:ext cx="5329240" cy="823912"/>
          </a:xfrm>
        </p:spPr>
        <p:txBody>
          <a:bodyPr>
            <a:normAutofit/>
          </a:bodyPr>
          <a:lstStyle/>
          <a:p>
            <a:r>
              <a:rPr lang="en-IN" sz="2800" b="1" dirty="0">
                <a:latin typeface="+mj-lt"/>
              </a:rPr>
              <a:t>Introduction to the Dataset</a:t>
            </a:r>
            <a:endParaRPr lang="en-IN" sz="2800" dirty="0">
              <a:latin typeface="+mj-lt"/>
            </a:endParaRPr>
          </a:p>
        </p:txBody>
      </p:sp>
      <p:sp>
        <p:nvSpPr>
          <p:cNvPr id="5" name="Content Placeholder 4">
            <a:extLst>
              <a:ext uri="{FF2B5EF4-FFF2-40B4-BE49-F238E27FC236}">
                <a16:creationId xmlns:a16="http://schemas.microsoft.com/office/drawing/2014/main" id="{9AA3CB68-AB80-AECA-08F2-98C9089E3BBC}"/>
              </a:ext>
            </a:extLst>
          </p:cNvPr>
          <p:cNvSpPr>
            <a:spLocks noGrp="1"/>
          </p:cNvSpPr>
          <p:nvPr>
            <p:ph sz="half" idx="2"/>
          </p:nvPr>
        </p:nvSpPr>
        <p:spPr>
          <a:xfrm>
            <a:off x="836612" y="1684963"/>
            <a:ext cx="5160963" cy="4315146"/>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dataset provided contains user data from various sources, including regions, customer demographics, product information, and marketing campaign details. </a:t>
            </a:r>
          </a:p>
          <a:p>
            <a:r>
              <a:rPr lang="en-US" sz="2400" dirty="0">
                <a:latin typeface="Calibri" panose="020F0502020204030204" pitchFamily="34" charset="0"/>
                <a:ea typeface="Calibri" panose="020F0502020204030204" pitchFamily="34" charset="0"/>
                <a:cs typeface="Calibri" panose="020F0502020204030204" pitchFamily="34" charset="0"/>
              </a:rPr>
              <a:t>The data includes information on user acquisition, traffic acquisition, user engagement, and conversion metrics for different channel groups.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a:extLst>
              <a:ext uri="{FF2B5EF4-FFF2-40B4-BE49-F238E27FC236}">
                <a16:creationId xmlns:a16="http://schemas.microsoft.com/office/drawing/2014/main" id="{D55ED267-45D8-417E-E06A-BFC9967A6D56}"/>
              </a:ext>
            </a:extLst>
          </p:cNvPr>
          <p:cNvSpPr>
            <a:spLocks noGrp="1"/>
          </p:cNvSpPr>
          <p:nvPr>
            <p:ph type="body" sz="quarter" idx="3"/>
          </p:nvPr>
        </p:nvSpPr>
        <p:spPr>
          <a:xfrm>
            <a:off x="6169026" y="715909"/>
            <a:ext cx="4865419" cy="823912"/>
          </a:xfrm>
        </p:spPr>
        <p:txBody>
          <a:bodyPr>
            <a:normAutofit/>
          </a:bodyPr>
          <a:lstStyle/>
          <a:p>
            <a:r>
              <a:rPr lang="en-IN" sz="2800" b="1" dirty="0">
                <a:latin typeface="+mj-lt"/>
              </a:rPr>
              <a:t>Objective</a:t>
            </a:r>
            <a:endParaRPr lang="en-IN" sz="2800" dirty="0">
              <a:latin typeface="+mj-lt"/>
            </a:endParaRPr>
          </a:p>
        </p:txBody>
      </p:sp>
      <p:sp>
        <p:nvSpPr>
          <p:cNvPr id="6" name="Content Placeholder 5">
            <a:extLst>
              <a:ext uri="{FF2B5EF4-FFF2-40B4-BE49-F238E27FC236}">
                <a16:creationId xmlns:a16="http://schemas.microsoft.com/office/drawing/2014/main" id="{D2D0D41A-3EDB-973C-CE7C-705B01583B64}"/>
              </a:ext>
            </a:extLst>
          </p:cNvPr>
          <p:cNvSpPr>
            <a:spLocks noGrp="1"/>
          </p:cNvSpPr>
          <p:nvPr>
            <p:ph sz="quarter" idx="4"/>
          </p:nvPr>
        </p:nvSpPr>
        <p:spPr>
          <a:xfrm>
            <a:off x="6169026" y="1684962"/>
            <a:ext cx="5186362" cy="4504701"/>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objective of this analysis is to identify critical factors influencing user engagement and insights for different page optimization strategies.</a:t>
            </a:r>
          </a:p>
          <a:p>
            <a:r>
              <a:rPr lang="en-US" sz="2400" dirty="0">
                <a:latin typeface="Calibri" panose="020F0502020204030204" pitchFamily="34" charset="0"/>
                <a:ea typeface="Calibri" panose="020F0502020204030204" pitchFamily="34" charset="0"/>
                <a:cs typeface="Calibri" panose="020F0502020204030204" pitchFamily="34" charset="0"/>
              </a:rPr>
              <a:t> The goal is to improve user installation and engagement on the  website, ultimately optimizing page performance for XYZ Inc.</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993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D91C-D932-EB0F-3709-9C218BB94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EA8DD-155B-2B08-BA7B-EC7FF29DA054}"/>
              </a:ext>
            </a:extLst>
          </p:cNvPr>
          <p:cNvSpPr>
            <a:spLocks noGrp="1"/>
          </p:cNvSpPr>
          <p:nvPr>
            <p:ph type="title"/>
          </p:nvPr>
        </p:nvSpPr>
        <p:spPr>
          <a:xfrm>
            <a:off x="390418" y="235882"/>
            <a:ext cx="6572633" cy="894275"/>
          </a:xfrm>
        </p:spPr>
        <p:txBody>
          <a:bodyPr/>
          <a:lstStyle/>
          <a:p>
            <a:r>
              <a:rPr lang="en-IN" dirty="0"/>
              <a:t>Gender Report</a:t>
            </a:r>
          </a:p>
        </p:txBody>
      </p:sp>
      <p:sp>
        <p:nvSpPr>
          <p:cNvPr id="4" name="Text Placeholder 3">
            <a:extLst>
              <a:ext uri="{FF2B5EF4-FFF2-40B4-BE49-F238E27FC236}">
                <a16:creationId xmlns:a16="http://schemas.microsoft.com/office/drawing/2014/main" id="{FF863A1F-B2AE-0899-567A-A079F28591C7}"/>
              </a:ext>
            </a:extLst>
          </p:cNvPr>
          <p:cNvSpPr>
            <a:spLocks noGrp="1"/>
          </p:cNvSpPr>
          <p:nvPr>
            <p:ph type="body" sz="half" idx="2"/>
          </p:nvPr>
        </p:nvSpPr>
        <p:spPr>
          <a:xfrm>
            <a:off x="390418" y="1443945"/>
            <a:ext cx="7048072" cy="5178173"/>
          </a:xfrm>
        </p:spPr>
        <p:txBody>
          <a:bodyPr>
            <a:normAutofit fontScale="55000" lnSpcReduction="20000"/>
          </a:bodyPr>
          <a:lstStyle/>
          <a:p>
            <a:pPr marL="742950" indent="-742950"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Users:</a:t>
            </a:r>
            <a:r>
              <a:rPr lang="en-US" sz="3600" dirty="0">
                <a:latin typeface="Calibri" panose="020F0502020204030204" pitchFamily="34" charset="0"/>
                <a:ea typeface="Calibri" panose="020F0502020204030204" pitchFamily="34" charset="0"/>
                <a:cs typeface="Calibri" panose="020F0502020204030204" pitchFamily="34" charset="0"/>
              </a:rPr>
              <a:t> Male users constitute 59.4% of the total users, while female users constitute 40.6%.</a:t>
            </a:r>
          </a:p>
          <a:p>
            <a:pPr marL="742950" indent="-742950"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Engaged Sessions per User:</a:t>
            </a:r>
            <a:r>
              <a:rPr lang="en-US" sz="3600" dirty="0">
                <a:latin typeface="Calibri" panose="020F0502020204030204" pitchFamily="34" charset="0"/>
                <a:ea typeface="Calibri" panose="020F0502020204030204" pitchFamily="34" charset="0"/>
                <a:cs typeface="Calibri" panose="020F0502020204030204" pitchFamily="34" charset="0"/>
              </a:rPr>
              <a:t> Male users have 9.7% fewer engaged sessions per user compared to female users.</a:t>
            </a:r>
          </a:p>
          <a:p>
            <a:pPr marL="742950" indent="-742950" algn="l">
              <a:buFont typeface="+mj-lt"/>
              <a:buAutoNum type="arabicPeriod"/>
            </a:pPr>
            <a:r>
              <a:rPr lang="en-US" sz="3600" b="1" dirty="0">
                <a:latin typeface="Calibri" panose="020F0502020204030204" pitchFamily="34" charset="0"/>
                <a:ea typeface="Calibri" panose="020F0502020204030204" pitchFamily="34" charset="0"/>
                <a:cs typeface="Calibri" panose="020F0502020204030204" pitchFamily="34" charset="0"/>
              </a:rPr>
              <a:t>Engagement Rate:</a:t>
            </a:r>
            <a:r>
              <a:rPr lang="en-US" sz="3600" dirty="0">
                <a:latin typeface="Calibri" panose="020F0502020204030204" pitchFamily="34" charset="0"/>
                <a:ea typeface="Calibri" panose="020F0502020204030204" pitchFamily="34" charset="0"/>
                <a:cs typeface="Calibri" panose="020F0502020204030204" pitchFamily="34" charset="0"/>
              </a:rPr>
              <a:t> Female users have a 17.1% higher engagement rate than male users. The higher engagement rate among female users indicates their greater interest and interaction with the platform, highlighting the importance of catering to their preferences and needs.</a:t>
            </a:r>
          </a:p>
          <a:p>
            <a:pPr marL="742950" indent="-742950" algn="l">
              <a:buFont typeface="+mj-lt"/>
              <a:buAutoNum type="arabicPeriod"/>
            </a:pPr>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1" dirty="0">
                <a:latin typeface="Calibri" panose="020F0502020204030204" pitchFamily="34" charset="0"/>
                <a:ea typeface="Calibri" panose="020F0502020204030204" pitchFamily="34" charset="0"/>
                <a:cs typeface="Calibri" panose="020F0502020204030204" pitchFamily="34" charset="0"/>
              </a:rPr>
              <a:t>Average Engagement Time:</a:t>
            </a:r>
            <a:r>
              <a:rPr lang="en-US" sz="3600" dirty="0">
                <a:latin typeface="Calibri" panose="020F0502020204030204" pitchFamily="34" charset="0"/>
                <a:ea typeface="Calibri" panose="020F0502020204030204" pitchFamily="34" charset="0"/>
                <a:cs typeface="Calibri" panose="020F0502020204030204" pitchFamily="34" charset="0"/>
              </a:rPr>
              <a:t> Female users spend 62.7% more time in engaged sessions compared to male users. The significantly higher average engagement time of female users suggests a deeper level of engagement and potential for more meaningful interactions.</a:t>
            </a:r>
            <a:endParaRPr lang="en-IN" dirty="0"/>
          </a:p>
        </p:txBody>
      </p:sp>
      <p:pic>
        <p:nvPicPr>
          <p:cNvPr id="6" name="Picture 5">
            <a:extLst>
              <a:ext uri="{FF2B5EF4-FFF2-40B4-BE49-F238E27FC236}">
                <a16:creationId xmlns:a16="http://schemas.microsoft.com/office/drawing/2014/main" id="{712A5506-0406-C5BB-703B-B882E3C3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213" y="363021"/>
            <a:ext cx="3806612" cy="3051852"/>
          </a:xfrm>
          <a:prstGeom prst="rect">
            <a:avLst/>
          </a:prstGeom>
        </p:spPr>
      </p:pic>
      <p:pic>
        <p:nvPicPr>
          <p:cNvPr id="8" name="Picture 7">
            <a:extLst>
              <a:ext uri="{FF2B5EF4-FFF2-40B4-BE49-F238E27FC236}">
                <a16:creationId xmlns:a16="http://schemas.microsoft.com/office/drawing/2014/main" id="{05C13788-3D8C-750E-A709-C1993BA05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213" y="3676434"/>
            <a:ext cx="3806612" cy="2919787"/>
          </a:xfrm>
          <a:prstGeom prst="rect">
            <a:avLst/>
          </a:prstGeom>
        </p:spPr>
      </p:pic>
    </p:spTree>
    <p:extLst>
      <p:ext uri="{BB962C8B-B14F-4D97-AF65-F5344CB8AC3E}">
        <p14:creationId xmlns:p14="http://schemas.microsoft.com/office/powerpoint/2010/main" val="264660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5D561-CB22-78DE-BEC3-35FFE5D1B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BA8E2-57D9-3A5B-0B53-F64C66DBD85F}"/>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4" name="Rectangle 1">
            <a:extLst>
              <a:ext uri="{FF2B5EF4-FFF2-40B4-BE49-F238E27FC236}">
                <a16:creationId xmlns:a16="http://schemas.microsoft.com/office/drawing/2014/main" id="{DF765ADE-DF77-3122-0C45-A34820622669}"/>
              </a:ext>
            </a:extLst>
          </p:cNvPr>
          <p:cNvSpPr>
            <a:spLocks noGrp="1" noChangeArrowheads="1"/>
          </p:cNvSpPr>
          <p:nvPr>
            <p:ph idx="1"/>
          </p:nvPr>
        </p:nvSpPr>
        <p:spPr bwMode="auto">
          <a:xfrm>
            <a:off x="382167" y="2317031"/>
            <a:ext cx="11535855" cy="290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Targeted Marketing:</a:t>
            </a:r>
            <a:r>
              <a:rPr lang="en-US" dirty="0">
                <a:latin typeface="Calibri" panose="020F0502020204030204" pitchFamily="34" charset="0"/>
                <a:ea typeface="Calibri" panose="020F0502020204030204" pitchFamily="34" charset="0"/>
                <a:cs typeface="Calibri" panose="020F0502020204030204" pitchFamily="34" charset="0"/>
              </a:rPr>
              <a:t> Given the higher engagement rate and longer engagement time of female users, targeted marketing efforts should be prioritized to capitalize on their interest and boost overall engagement.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Content Optimization:</a:t>
            </a:r>
            <a:r>
              <a:rPr lang="en-US" dirty="0">
                <a:latin typeface="Calibri" panose="020F0502020204030204" pitchFamily="34" charset="0"/>
                <a:ea typeface="Calibri" panose="020F0502020204030204" pitchFamily="34" charset="0"/>
                <a:cs typeface="Calibri" panose="020F0502020204030204" pitchFamily="34" charset="0"/>
              </a:rPr>
              <a:t> Understanding the content and features that resonate more with female users can help optimize the platform to better meet their preferences, leading to increased engagement and user satisfaction.</a:t>
            </a:r>
          </a:p>
        </p:txBody>
      </p:sp>
    </p:spTree>
    <p:extLst>
      <p:ext uri="{BB962C8B-B14F-4D97-AF65-F5344CB8AC3E}">
        <p14:creationId xmlns:p14="http://schemas.microsoft.com/office/powerpoint/2010/main" val="347625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7474B-9C30-00C8-46B9-928D79EAE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EA6F9-468C-5634-C8B6-91F86A43D7E0}"/>
              </a:ext>
            </a:extLst>
          </p:cNvPr>
          <p:cNvSpPr>
            <a:spLocks noGrp="1"/>
          </p:cNvSpPr>
          <p:nvPr>
            <p:ph type="title"/>
          </p:nvPr>
        </p:nvSpPr>
        <p:spPr>
          <a:xfrm>
            <a:off x="390418" y="235882"/>
            <a:ext cx="6572633" cy="637421"/>
          </a:xfrm>
        </p:spPr>
        <p:txBody>
          <a:bodyPr/>
          <a:lstStyle/>
          <a:p>
            <a:r>
              <a:rPr lang="en-IN" dirty="0"/>
              <a:t>User By Interest</a:t>
            </a:r>
          </a:p>
        </p:txBody>
      </p:sp>
      <p:sp>
        <p:nvSpPr>
          <p:cNvPr id="4" name="Text Placeholder 3">
            <a:extLst>
              <a:ext uri="{FF2B5EF4-FFF2-40B4-BE49-F238E27FC236}">
                <a16:creationId xmlns:a16="http://schemas.microsoft.com/office/drawing/2014/main" id="{A789DDAC-642A-2C66-2791-0DAA43283DA2}"/>
              </a:ext>
            </a:extLst>
          </p:cNvPr>
          <p:cNvSpPr>
            <a:spLocks noGrp="1"/>
          </p:cNvSpPr>
          <p:nvPr>
            <p:ph type="body" sz="half" idx="2"/>
          </p:nvPr>
        </p:nvSpPr>
        <p:spPr>
          <a:xfrm>
            <a:off x="71919" y="873302"/>
            <a:ext cx="7140539" cy="5876817"/>
          </a:xfrm>
        </p:spPr>
        <p:txBody>
          <a:bodyPr>
            <a:noAutofit/>
          </a:bodyPr>
          <a:lstStyle/>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Food &amp; Dining</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strong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Lifestyles &amp; Hobbies</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strong user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Media &amp; Entertainment</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moderate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News &amp; Politics</a:t>
            </a:r>
            <a:r>
              <a:rPr lang="en-US" sz="2000" dirty="0">
                <a:latin typeface="Calibri" panose="020F0502020204030204" pitchFamily="34" charset="0"/>
                <a:ea typeface="Calibri" panose="020F0502020204030204" pitchFamily="34" charset="0"/>
                <a:cs typeface="Calibri" panose="020F0502020204030204" pitchFamily="34" charset="0"/>
              </a:rPr>
              <a:t>: Low conversions with moderate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Shoppers</a:t>
            </a:r>
            <a:r>
              <a:rPr lang="en-US" sz="2000" dirty="0">
                <a:latin typeface="Calibri" panose="020F0502020204030204" pitchFamily="34" charset="0"/>
                <a:ea typeface="Calibri" panose="020F0502020204030204" pitchFamily="34" charset="0"/>
                <a:cs typeface="Calibri" panose="020F0502020204030204" pitchFamily="34" charset="0"/>
              </a:rPr>
              <a:t>: High conversions with strong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Sports &amp; Fitness</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good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Technology</a:t>
            </a:r>
            <a:r>
              <a:rPr lang="en-US" sz="2000" dirty="0">
                <a:latin typeface="Calibri" panose="020F0502020204030204" pitchFamily="34" charset="0"/>
                <a:ea typeface="Calibri" panose="020F0502020204030204" pitchFamily="34" charset="0"/>
                <a:cs typeface="Calibri" panose="020F0502020204030204" pitchFamily="34" charset="0"/>
              </a:rPr>
              <a:t>: High conversions with strong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Travel</a:t>
            </a:r>
            <a:r>
              <a:rPr lang="en-US" sz="2000" dirty="0">
                <a:latin typeface="Calibri" panose="020F0502020204030204" pitchFamily="34" charset="0"/>
                <a:ea typeface="Calibri" panose="020F0502020204030204" pitchFamily="34" charset="0"/>
                <a:cs typeface="Calibri" panose="020F0502020204030204" pitchFamily="34" charset="0"/>
              </a:rPr>
              <a:t>: Moderate conversions with good engagement. </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Vehicles &amp; Transportation</a:t>
            </a:r>
            <a:r>
              <a:rPr lang="en-US" sz="2000" dirty="0">
                <a:latin typeface="Calibri" panose="020F0502020204030204" pitchFamily="34" charset="0"/>
                <a:ea typeface="Calibri" panose="020F0502020204030204" pitchFamily="34" charset="0"/>
                <a:cs typeface="Calibri" panose="020F0502020204030204" pitchFamily="34" charset="0"/>
              </a:rPr>
              <a:t>: Low conversions despite moderate engagement. </a:t>
            </a:r>
          </a:p>
        </p:txBody>
      </p:sp>
      <p:pic>
        <p:nvPicPr>
          <p:cNvPr id="13" name="Picture 12">
            <a:extLst>
              <a:ext uri="{FF2B5EF4-FFF2-40B4-BE49-F238E27FC236}">
                <a16:creationId xmlns:a16="http://schemas.microsoft.com/office/drawing/2014/main" id="{E93AFBC2-41F2-8258-C806-0C7AB58F4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458" y="708917"/>
            <a:ext cx="4907623" cy="5876817"/>
          </a:xfrm>
          <a:prstGeom prst="rect">
            <a:avLst/>
          </a:prstGeom>
        </p:spPr>
      </p:pic>
    </p:spTree>
    <p:extLst>
      <p:ext uri="{BB962C8B-B14F-4D97-AF65-F5344CB8AC3E}">
        <p14:creationId xmlns:p14="http://schemas.microsoft.com/office/powerpoint/2010/main" val="282545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B5008-BD45-F727-DF7D-8170D3F64FB3}"/>
              </a:ext>
            </a:extLst>
          </p:cNvPr>
          <p:cNvSpPr>
            <a:spLocks noGrp="1"/>
          </p:cNvSpPr>
          <p:nvPr>
            <p:ph idx="1"/>
          </p:nvPr>
        </p:nvSpPr>
        <p:spPr>
          <a:xfrm>
            <a:off x="266524" y="1032976"/>
            <a:ext cx="4901377" cy="5110970"/>
          </a:xfrm>
        </p:spPr>
        <p:txBody>
          <a:bodyPr>
            <a:noAutofit/>
          </a:bodyPr>
          <a:lstStyle/>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Media &amp; Entertainment/Comics &amp; Animation Fans</a:t>
            </a:r>
            <a:r>
              <a:rPr lang="en-US" dirty="0">
                <a:latin typeface="Calibri" panose="020F0502020204030204" pitchFamily="34" charset="0"/>
                <a:ea typeface="Calibri" panose="020F0502020204030204" pitchFamily="34" charset="0"/>
                <a:cs typeface="Calibri" panose="020F0502020204030204" pitchFamily="34" charset="0"/>
              </a:rPr>
              <a:t>: Conversion Rate: 17.67%,Views: 1.43</a:t>
            </a: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Vehicles &amp; Transportation</a:t>
            </a:r>
            <a:r>
              <a:rPr lang="en-US" dirty="0">
                <a:latin typeface="Calibri" panose="020F0502020204030204" pitchFamily="34" charset="0"/>
                <a:ea typeface="Calibri" panose="020F0502020204030204" pitchFamily="34" charset="0"/>
                <a:cs typeface="Calibri" panose="020F0502020204030204" pitchFamily="34" charset="0"/>
              </a:rPr>
              <a:t>: Conversion Rate: 7.53%,Views: 1.28</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Travel</a:t>
            </a:r>
            <a:r>
              <a:rPr lang="en-US" dirty="0">
                <a:latin typeface="Calibri" panose="020F0502020204030204" pitchFamily="34" charset="0"/>
                <a:ea typeface="Calibri" panose="020F0502020204030204" pitchFamily="34" charset="0"/>
                <a:cs typeface="Calibri" panose="020F0502020204030204" pitchFamily="34" charset="0"/>
              </a:rPr>
              <a:t>: Conversion Rate: 11.05%, Views: 1.60</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Technology</a:t>
            </a:r>
            <a:r>
              <a:rPr lang="en-US" dirty="0">
                <a:latin typeface="Calibri" panose="020F0502020204030204" pitchFamily="34" charset="0"/>
                <a:ea typeface="Calibri" panose="020F0502020204030204" pitchFamily="34" charset="0"/>
                <a:cs typeface="Calibri" panose="020F0502020204030204" pitchFamily="34" charset="0"/>
              </a:rPr>
              <a:t>: Conversion Rate: 8.00%, Views: 1.58</a:t>
            </a:r>
          </a:p>
          <a:p>
            <a:pPr marL="342900" indent="-3429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Sports &amp; Fitness</a:t>
            </a:r>
            <a:r>
              <a:rPr lang="en-US" dirty="0">
                <a:latin typeface="Calibri" panose="020F0502020204030204" pitchFamily="34" charset="0"/>
                <a:ea typeface="Calibri" panose="020F0502020204030204" pitchFamily="34" charset="0"/>
                <a:cs typeface="Calibri" panose="020F0502020204030204" pitchFamily="34" charset="0"/>
              </a:rPr>
              <a:t>: Conversion Rate: 7.58%, Views: 1.54</a:t>
            </a:r>
          </a:p>
        </p:txBody>
      </p:sp>
      <p:pic>
        <p:nvPicPr>
          <p:cNvPr id="5" name="Picture 4">
            <a:extLst>
              <a:ext uri="{FF2B5EF4-FFF2-40B4-BE49-F238E27FC236}">
                <a16:creationId xmlns:a16="http://schemas.microsoft.com/office/drawing/2014/main" id="{3A538057-599F-E9EC-8576-D13D698C6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371" y="246580"/>
            <a:ext cx="6791216" cy="6215865"/>
          </a:xfrm>
          <a:prstGeom prst="rect">
            <a:avLst/>
          </a:prstGeom>
        </p:spPr>
      </p:pic>
      <p:sp>
        <p:nvSpPr>
          <p:cNvPr id="6" name="Title 1">
            <a:extLst>
              <a:ext uri="{FF2B5EF4-FFF2-40B4-BE49-F238E27FC236}">
                <a16:creationId xmlns:a16="http://schemas.microsoft.com/office/drawing/2014/main" id="{D1BE4F97-A4D0-9C5E-9A9B-1B48E33ACB95}"/>
              </a:ext>
            </a:extLst>
          </p:cNvPr>
          <p:cNvSpPr>
            <a:spLocks noGrp="1"/>
          </p:cNvSpPr>
          <p:nvPr>
            <p:ph type="title"/>
          </p:nvPr>
        </p:nvSpPr>
        <p:spPr>
          <a:xfrm>
            <a:off x="266524" y="246580"/>
            <a:ext cx="4993846" cy="627147"/>
          </a:xfrm>
        </p:spPr>
        <p:txBody>
          <a:bodyPr>
            <a:normAutofit/>
          </a:bodyPr>
          <a:lstStyle/>
          <a:p>
            <a:r>
              <a:rPr lang="en-IN" sz="2800" dirty="0"/>
              <a:t>User By Interest</a:t>
            </a:r>
          </a:p>
        </p:txBody>
      </p:sp>
    </p:spTree>
    <p:extLst>
      <p:ext uri="{BB962C8B-B14F-4D97-AF65-F5344CB8AC3E}">
        <p14:creationId xmlns:p14="http://schemas.microsoft.com/office/powerpoint/2010/main" val="187906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71C1-B6AD-FBFF-CBE9-B3169E462C13}"/>
              </a:ext>
            </a:extLst>
          </p:cNvPr>
          <p:cNvSpPr>
            <a:spLocks noGrp="1"/>
          </p:cNvSpPr>
          <p:nvPr>
            <p:ph type="title"/>
          </p:nvPr>
        </p:nvSpPr>
        <p:spPr/>
        <p:txBody>
          <a:bodyPr>
            <a:normAutofit/>
          </a:bodyPr>
          <a:lstStyle/>
          <a:p>
            <a:r>
              <a:rPr lang="en-IN" sz="2800" dirty="0"/>
              <a:t>User By Interest</a:t>
            </a:r>
          </a:p>
        </p:txBody>
      </p:sp>
      <p:sp>
        <p:nvSpPr>
          <p:cNvPr id="3" name="Content Placeholder 2">
            <a:extLst>
              <a:ext uri="{FF2B5EF4-FFF2-40B4-BE49-F238E27FC236}">
                <a16:creationId xmlns:a16="http://schemas.microsoft.com/office/drawing/2014/main" id="{8F9D2EC1-9AF7-B020-56D7-BEBDD7EF3CDC}"/>
              </a:ext>
            </a:extLst>
          </p:cNvPr>
          <p:cNvSpPr>
            <a:spLocks noGrp="1"/>
          </p:cNvSpPr>
          <p:nvPr>
            <p:ph idx="1"/>
          </p:nvPr>
        </p:nvSpPr>
        <p:spPr>
          <a:xfrm>
            <a:off x="913795" y="2096063"/>
            <a:ext cx="10353760" cy="3975963"/>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The Media &amp; Entertainment/Comics &amp; Animation Fans interest group stands out with a high conversion rate of 17.67%, indicating strong engagement and a high likelihood of converting among its users. </a:t>
            </a:r>
          </a:p>
          <a:p>
            <a:r>
              <a:rPr lang="en-US" sz="2000" dirty="0">
                <a:latin typeface="Calibri" panose="020F0502020204030204" pitchFamily="34" charset="0"/>
                <a:ea typeface="Calibri" panose="020F0502020204030204" pitchFamily="34" charset="0"/>
                <a:cs typeface="Calibri" panose="020F0502020204030204" pitchFamily="34" charset="0"/>
              </a:rPr>
              <a:t>These findings suggest that the Travel interest group has the second highest conversion rate, indicating a strong engagement and likelihood to convert among its users.</a:t>
            </a:r>
          </a:p>
          <a:p>
            <a:r>
              <a:rPr lang="en-US" sz="2000" dirty="0">
                <a:latin typeface="Calibri" panose="020F0502020204030204" pitchFamily="34" charset="0"/>
                <a:ea typeface="Calibri" panose="020F0502020204030204" pitchFamily="34" charset="0"/>
                <a:cs typeface="Calibri" panose="020F0502020204030204" pitchFamily="34" charset="0"/>
              </a:rPr>
              <a:t> However, the Technology interest group has a slightly higher view rate, indicating a broader interest in content but with slightly lower conversion. Further analysis could focus on optimizing content and campaigns for the Technology group to improve conversion rates.</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92310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3420F-B6D7-3008-D298-50FD863AC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453A5-3B3C-F3F2-6AC8-1A07868D427D}"/>
              </a:ext>
            </a:extLst>
          </p:cNvPr>
          <p:cNvSpPr>
            <a:spLocks noGrp="1"/>
          </p:cNvSpPr>
          <p:nvPr>
            <p:ph type="title"/>
          </p:nvPr>
        </p:nvSpPr>
        <p:spPr>
          <a:xfrm>
            <a:off x="382167" y="267487"/>
            <a:ext cx="9973945" cy="953386"/>
          </a:xfrm>
        </p:spPr>
        <p:txBody>
          <a:bodyPr/>
          <a:lstStyle/>
          <a:p>
            <a:pPr algn="l"/>
            <a:r>
              <a:rPr lang="en-IN" dirty="0"/>
              <a:t>Recommendations</a:t>
            </a:r>
          </a:p>
        </p:txBody>
      </p:sp>
      <p:sp>
        <p:nvSpPr>
          <p:cNvPr id="6" name="Rectangle 3">
            <a:extLst>
              <a:ext uri="{FF2B5EF4-FFF2-40B4-BE49-F238E27FC236}">
                <a16:creationId xmlns:a16="http://schemas.microsoft.com/office/drawing/2014/main" id="{7D2C1BB6-81CE-D86A-115A-64864D75201A}"/>
              </a:ext>
            </a:extLst>
          </p:cNvPr>
          <p:cNvSpPr>
            <a:spLocks noGrp="1" noChangeArrowheads="1"/>
          </p:cNvSpPr>
          <p:nvPr>
            <p:ph idx="1"/>
          </p:nvPr>
        </p:nvSpPr>
        <p:spPr bwMode="auto">
          <a:xfrm>
            <a:off x="296024" y="1507441"/>
            <a:ext cx="1159995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Monetization Strategy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interest groups with high engagement rates but no revenue,</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consider refining the monetization strategy. This could involve introducing targeted ads, sponsored content, or premium subscription options related to the specific interest.</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Personalization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Tailor content to the specific interests and preferences of each group to enhance engagement and user experience. This could include recommending relevant products, articles, or events based on user behavior within the app.</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Engagement Campaigns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targeted engagement campaigns to further boost user interaction</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 loyalty within each interest group.</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could involve offering exclusive content, discounts, or rewards for active users.</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Feedback and Insights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Collect feedback from users within each interest group to understand their needs and preferences better.</a:t>
            </a:r>
            <a:r>
              <a:rPr lang="en-US" altLang="en-US" dirty="0">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this information to refine content strategies and improve user engagement.</a:t>
            </a:r>
          </a:p>
        </p:txBody>
      </p:sp>
    </p:spTree>
    <p:extLst>
      <p:ext uri="{BB962C8B-B14F-4D97-AF65-F5344CB8AC3E}">
        <p14:creationId xmlns:p14="http://schemas.microsoft.com/office/powerpoint/2010/main" val="297955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EEAF-7AD3-3D0A-E18A-64859C268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BB3F0-A9D0-34CC-79CA-E487F92F0FE3}"/>
              </a:ext>
            </a:extLst>
          </p:cNvPr>
          <p:cNvSpPr>
            <a:spLocks noGrp="1"/>
          </p:cNvSpPr>
          <p:nvPr>
            <p:ph type="title"/>
          </p:nvPr>
        </p:nvSpPr>
        <p:spPr>
          <a:xfrm>
            <a:off x="390418" y="235882"/>
            <a:ext cx="6572633" cy="637421"/>
          </a:xfrm>
        </p:spPr>
        <p:txBody>
          <a:bodyPr/>
          <a:lstStyle/>
          <a:p>
            <a:r>
              <a:rPr lang="en-IN" dirty="0"/>
              <a:t>User by Language</a:t>
            </a:r>
          </a:p>
        </p:txBody>
      </p:sp>
      <p:sp>
        <p:nvSpPr>
          <p:cNvPr id="4" name="Text Placeholder 3">
            <a:extLst>
              <a:ext uri="{FF2B5EF4-FFF2-40B4-BE49-F238E27FC236}">
                <a16:creationId xmlns:a16="http://schemas.microsoft.com/office/drawing/2014/main" id="{3F89C73A-22F8-D249-8315-6EFE0E56F26D}"/>
              </a:ext>
            </a:extLst>
          </p:cNvPr>
          <p:cNvSpPr>
            <a:spLocks noGrp="1"/>
          </p:cNvSpPr>
          <p:nvPr>
            <p:ph type="body" sz="half" idx="2"/>
          </p:nvPr>
        </p:nvSpPr>
        <p:spPr>
          <a:xfrm>
            <a:off x="390418" y="1017141"/>
            <a:ext cx="6572633" cy="5604977"/>
          </a:xfrm>
        </p:spPr>
        <p:txBody>
          <a:bodyPr>
            <a:normAutofit lnSpcReduction="10000"/>
          </a:bodyPr>
          <a:lstStyle/>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Engagement Rate</a:t>
            </a:r>
            <a:r>
              <a:rPr lang="en-US" sz="2000" dirty="0">
                <a:latin typeface="Calibri" panose="020F0502020204030204" pitchFamily="34" charset="0"/>
                <a:ea typeface="Calibri" panose="020F0502020204030204" pitchFamily="34" charset="0"/>
                <a:cs typeface="Calibri" panose="020F0502020204030204" pitchFamily="34" charset="0"/>
              </a:rPr>
              <a:t>: English has the highest engagement rate at 59.5%, indicating strong user interaction. Other languages like Malayalam and Panjabi also show relatively high engagement rates, suggesting active user bases.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User Base</a:t>
            </a:r>
            <a:r>
              <a:rPr lang="en-US" sz="2000" dirty="0">
                <a:latin typeface="Calibri" panose="020F0502020204030204" pitchFamily="34" charset="0"/>
                <a:ea typeface="Calibri" panose="020F0502020204030204" pitchFamily="34" charset="0"/>
                <a:cs typeface="Calibri" panose="020F0502020204030204" pitchFamily="34" charset="0"/>
              </a:rPr>
              <a:t>: Hindi has the largest user base among regional languages, with 586 users. English, of course, leads overall with 22,495 users.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Engaged Sessions</a:t>
            </a:r>
            <a:r>
              <a:rPr lang="en-US" sz="2000" dirty="0">
                <a:latin typeface="Calibri" panose="020F0502020204030204" pitchFamily="34" charset="0"/>
                <a:ea typeface="Calibri" panose="020F0502020204030204" pitchFamily="34" charset="0"/>
                <a:cs typeface="Calibri" panose="020F0502020204030204" pitchFamily="34" charset="0"/>
              </a:rPr>
              <a:t>: English and Hindi have the highest number of engaged sessions, with English accounting for 40,639 sessions and Hindi for 798 sessions.</a:t>
            </a:r>
          </a:p>
          <a:p>
            <a:pPr marL="457200" indent="-457200" algn="l">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Average Engagement Time</a:t>
            </a:r>
            <a:r>
              <a:rPr lang="en-US" sz="2000" dirty="0">
                <a:latin typeface="Calibri" panose="020F0502020204030204" pitchFamily="34" charset="0"/>
                <a:ea typeface="Calibri" panose="020F0502020204030204" pitchFamily="34" charset="0"/>
                <a:cs typeface="Calibri" panose="020F0502020204030204" pitchFamily="34" charset="0"/>
              </a:rPr>
              <a:t>: Malayalam users spend the most time engaging with the app, with an average engagement time of 161.94 seconds, followed by English at 341.36 seconds.</a:t>
            </a:r>
          </a:p>
        </p:txBody>
      </p:sp>
      <p:pic>
        <p:nvPicPr>
          <p:cNvPr id="6" name="Picture 5">
            <a:extLst>
              <a:ext uri="{FF2B5EF4-FFF2-40B4-BE49-F238E27FC236}">
                <a16:creationId xmlns:a16="http://schemas.microsoft.com/office/drawing/2014/main" id="{07059BCA-91BE-617A-BFA6-0269AFB10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973" y="1253447"/>
            <a:ext cx="4332794" cy="4397340"/>
          </a:xfrm>
          <a:prstGeom prst="rect">
            <a:avLst/>
          </a:prstGeom>
        </p:spPr>
      </p:pic>
    </p:spTree>
    <p:extLst>
      <p:ext uri="{BB962C8B-B14F-4D97-AF65-F5344CB8AC3E}">
        <p14:creationId xmlns:p14="http://schemas.microsoft.com/office/powerpoint/2010/main" val="394086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1FCF-1BE6-7313-AC61-51228AF45F21}"/>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C8B5673A-33DB-8C95-47C0-137A71FE014C}"/>
              </a:ext>
            </a:extLst>
          </p:cNvPr>
          <p:cNvSpPr>
            <a:spLocks noGrp="1"/>
          </p:cNvSpPr>
          <p:nvPr>
            <p:ph idx="1"/>
          </p:nvPr>
        </p:nvSpPr>
        <p:spPr>
          <a:xfrm>
            <a:off x="226032" y="1541122"/>
            <a:ext cx="11455685" cy="5167901"/>
          </a:xfrm>
        </p:spPr>
        <p:txBody>
          <a:bodyPr>
            <a:normAutofit fontScale="92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Content Localization</a:t>
            </a:r>
            <a:r>
              <a:rPr lang="en-US" dirty="0">
                <a:latin typeface="Calibri" panose="020F0502020204030204" pitchFamily="34" charset="0"/>
                <a:ea typeface="Calibri" panose="020F0502020204030204" pitchFamily="34" charset="0"/>
                <a:cs typeface="Calibri" panose="020F0502020204030204" pitchFamily="34" charset="0"/>
              </a:rPr>
              <a:t>: Given the significant user base in languages like Hindi, Marathi, Gujarati, and others, consider localizing content to cater to these audiences better. This can include translating app content, providing localized news or updates, and incorporating culturally relevant features.</a:t>
            </a:r>
          </a:p>
          <a:p>
            <a:r>
              <a:rPr lang="en-US" b="1" dirty="0">
                <a:latin typeface="Calibri" panose="020F0502020204030204" pitchFamily="34" charset="0"/>
                <a:ea typeface="Calibri" panose="020F0502020204030204" pitchFamily="34" charset="0"/>
                <a:cs typeface="Calibri" panose="020F0502020204030204" pitchFamily="34" charset="0"/>
              </a:rPr>
              <a:t>Engagement Strategies</a:t>
            </a:r>
            <a:r>
              <a:rPr lang="en-US" dirty="0">
                <a:latin typeface="Calibri" panose="020F0502020204030204" pitchFamily="34" charset="0"/>
                <a:ea typeface="Calibri" panose="020F0502020204030204" pitchFamily="34" charset="0"/>
                <a:cs typeface="Calibri" panose="020F0502020204030204" pitchFamily="34" charset="0"/>
              </a:rPr>
              <a:t>: Implement engagement strategies tailored to each language group. For example, considering the higher engagement rates in Malayalam and Panjabi, create exclusive content or features that appeal to these users to further enhance engagement.</a:t>
            </a:r>
          </a:p>
          <a:p>
            <a:r>
              <a:rPr lang="en-US" b="1" dirty="0">
                <a:latin typeface="Calibri" panose="020F0502020204030204" pitchFamily="34" charset="0"/>
                <a:ea typeface="Calibri" panose="020F0502020204030204" pitchFamily="34" charset="0"/>
                <a:cs typeface="Calibri" panose="020F0502020204030204" pitchFamily="34" charset="0"/>
              </a:rPr>
              <a:t>Community Building</a:t>
            </a:r>
            <a:r>
              <a:rPr lang="en-US" dirty="0">
                <a:latin typeface="Calibri" panose="020F0502020204030204" pitchFamily="34" charset="0"/>
                <a:ea typeface="Calibri" panose="020F0502020204030204" pitchFamily="34" charset="0"/>
                <a:cs typeface="Calibri" panose="020F0502020204030204" pitchFamily="34" charset="0"/>
              </a:rPr>
              <a:t>: Foster a sense of community among users of regional languages. This can be done through forums, groups, or events that cater specifically to users of each language, encouraging user interaction and loyalty.</a:t>
            </a:r>
          </a:p>
          <a:p>
            <a:r>
              <a:rPr lang="en-US" b="1" dirty="0">
                <a:latin typeface="Calibri" panose="020F0502020204030204" pitchFamily="34" charset="0"/>
                <a:ea typeface="Calibri" panose="020F0502020204030204" pitchFamily="34" charset="0"/>
                <a:cs typeface="Calibri" panose="020F0502020204030204" pitchFamily="34" charset="0"/>
              </a:rPr>
              <a:t>User Feedback</a:t>
            </a:r>
            <a:r>
              <a:rPr lang="en-US" dirty="0">
                <a:latin typeface="Calibri" panose="020F0502020204030204" pitchFamily="34" charset="0"/>
                <a:ea typeface="Calibri" panose="020F0502020204030204" pitchFamily="34" charset="0"/>
                <a:cs typeface="Calibri" panose="020F0502020204030204" pitchFamily="34" charset="0"/>
              </a:rPr>
              <a:t>: Collect feedback from users in different language groups to understand their preferences and improve the app's content and features. This can help in making data-driven decisions to enhance user experience.</a:t>
            </a:r>
          </a:p>
          <a:p>
            <a:r>
              <a:rPr lang="en-US" b="1" dirty="0">
                <a:latin typeface="Calibri" panose="020F0502020204030204" pitchFamily="34" charset="0"/>
                <a:ea typeface="Calibri" panose="020F0502020204030204" pitchFamily="34" charset="0"/>
                <a:cs typeface="Calibri" panose="020F0502020204030204" pitchFamily="34" charset="0"/>
              </a:rPr>
              <a:t>Marketing and Promotion</a:t>
            </a:r>
            <a:r>
              <a:rPr lang="en-US" dirty="0">
                <a:latin typeface="Calibri" panose="020F0502020204030204" pitchFamily="34" charset="0"/>
                <a:ea typeface="Calibri" panose="020F0502020204030204" pitchFamily="34" charset="0"/>
                <a:cs typeface="Calibri" panose="020F0502020204030204" pitchFamily="34" charset="0"/>
              </a:rPr>
              <a:t>: Increase marketing efforts targeting users of regional languages to attract more users from these segments. This can include targeted advertising, partnerships with regional influencers, and promotions at local events or gatherings.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2837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230D7-DCA8-8DC2-3B61-8EF37202A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C5E3F-8E39-3475-3565-1BCEB95975DB}"/>
              </a:ext>
            </a:extLst>
          </p:cNvPr>
          <p:cNvSpPr>
            <a:spLocks noGrp="1"/>
          </p:cNvSpPr>
          <p:nvPr>
            <p:ph type="title"/>
          </p:nvPr>
        </p:nvSpPr>
        <p:spPr>
          <a:xfrm>
            <a:off x="390418" y="235882"/>
            <a:ext cx="7510407" cy="606599"/>
          </a:xfrm>
        </p:spPr>
        <p:txBody>
          <a:bodyPr/>
          <a:lstStyle/>
          <a:p>
            <a:r>
              <a:rPr lang="en-IN" dirty="0"/>
              <a:t>User by Age group</a:t>
            </a:r>
          </a:p>
        </p:txBody>
      </p:sp>
      <p:sp>
        <p:nvSpPr>
          <p:cNvPr id="4" name="Text Placeholder 3">
            <a:extLst>
              <a:ext uri="{FF2B5EF4-FFF2-40B4-BE49-F238E27FC236}">
                <a16:creationId xmlns:a16="http://schemas.microsoft.com/office/drawing/2014/main" id="{E55128C0-01F8-E4C4-3242-AC8EF374D994}"/>
              </a:ext>
            </a:extLst>
          </p:cNvPr>
          <p:cNvSpPr>
            <a:spLocks noGrp="1"/>
          </p:cNvSpPr>
          <p:nvPr>
            <p:ph type="body" sz="half" idx="2"/>
          </p:nvPr>
        </p:nvSpPr>
        <p:spPr>
          <a:xfrm>
            <a:off x="205483" y="842481"/>
            <a:ext cx="7777537" cy="6015519"/>
          </a:xfrm>
        </p:spPr>
        <p:txBody>
          <a:bodyPr>
            <a:noAutofit/>
          </a:bodyPr>
          <a:lstStyle/>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18-24</a:t>
            </a:r>
            <a:r>
              <a:rPr lang="en-US" sz="1750" dirty="0">
                <a:latin typeface="Calibri" panose="020F0502020204030204" pitchFamily="34" charset="0"/>
                <a:ea typeface="Calibri" panose="020F0502020204030204" pitchFamily="34" charset="0"/>
                <a:cs typeface="Calibri" panose="020F0502020204030204" pitchFamily="34" charset="0"/>
              </a:rPr>
              <a:t>: Highest number of users and engaged sessions. High engagement rate and sessions per user. Average engagement time is also high. Good conversion rate.</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25-34</a:t>
            </a:r>
            <a:r>
              <a:rPr lang="en-US" sz="1750" dirty="0">
                <a:latin typeface="Calibri" panose="020F0502020204030204" pitchFamily="34" charset="0"/>
                <a:ea typeface="Calibri" panose="020F0502020204030204" pitchFamily="34" charset="0"/>
                <a:cs typeface="Calibri" panose="020F0502020204030204" pitchFamily="34" charset="0"/>
              </a:rPr>
              <a:t>: Moderate number of users and engaged sessions. Low engagement rate and sessions per user. Average engagement time is moderate. Conversion rate is lower compared to other age groups.</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35-44</a:t>
            </a:r>
            <a:r>
              <a:rPr lang="en-US" sz="1750" dirty="0">
                <a:latin typeface="Calibri" panose="020F0502020204030204" pitchFamily="34" charset="0"/>
                <a:ea typeface="Calibri" panose="020F0502020204030204" pitchFamily="34" charset="0"/>
                <a:cs typeface="Calibri" panose="020F0502020204030204" pitchFamily="34" charset="0"/>
              </a:rPr>
              <a:t>: Moderate number of users and engaged sessions. Low engagement rate and sessions per user. Average engagement time is high. Conversion rate is moderate.</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45-54</a:t>
            </a:r>
            <a:r>
              <a:rPr lang="en-US" sz="1750" dirty="0">
                <a:latin typeface="Calibri" panose="020F0502020204030204" pitchFamily="34" charset="0"/>
                <a:ea typeface="Calibri" panose="020F0502020204030204" pitchFamily="34" charset="0"/>
                <a:cs typeface="Calibri" panose="020F0502020204030204" pitchFamily="34" charset="0"/>
              </a:rPr>
              <a:t>: Lower number of users and engaged sessions. Moderate engagement rate and sessions per user. Average engagement time is moderate. Conversion is lower compared to other age groups.</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 55-64</a:t>
            </a:r>
            <a:r>
              <a:rPr lang="en-US" sz="1750" dirty="0">
                <a:latin typeface="Calibri" panose="020F0502020204030204" pitchFamily="34" charset="0"/>
                <a:ea typeface="Calibri" panose="020F0502020204030204" pitchFamily="34" charset="0"/>
                <a:cs typeface="Calibri" panose="020F0502020204030204" pitchFamily="34" charset="0"/>
              </a:rPr>
              <a:t>: Similar to the 65+ age group but with slightly higher user and session numbers. Conversion rate is higher than the 65+ age group.</a:t>
            </a:r>
          </a:p>
          <a:p>
            <a:pPr marL="342900" indent="-342900" algn="l">
              <a:buFont typeface="Arial" panose="020B0604020202020204" pitchFamily="34" charset="0"/>
              <a:buChar char="•"/>
            </a:pPr>
            <a:r>
              <a:rPr lang="en-US" sz="1750" b="1" dirty="0">
                <a:latin typeface="Calibri" panose="020F0502020204030204" pitchFamily="34" charset="0"/>
                <a:ea typeface="Calibri" panose="020F0502020204030204" pitchFamily="34" charset="0"/>
                <a:cs typeface="Calibri" panose="020F0502020204030204" pitchFamily="34" charset="0"/>
              </a:rPr>
              <a:t>65+</a:t>
            </a:r>
            <a:r>
              <a:rPr lang="en-US" sz="1750" dirty="0">
                <a:latin typeface="Calibri" panose="020F0502020204030204" pitchFamily="34" charset="0"/>
                <a:ea typeface="Calibri" panose="020F0502020204030204" pitchFamily="34" charset="0"/>
                <a:cs typeface="Calibri" panose="020F0502020204030204" pitchFamily="34" charset="0"/>
              </a:rPr>
              <a:t>: Lowest number of users and engaged sessions. Moderate engagement rate and sessions per user. Average engagement time is low. Conversion rate is low.</a:t>
            </a:r>
          </a:p>
        </p:txBody>
      </p:sp>
      <p:pic>
        <p:nvPicPr>
          <p:cNvPr id="5" name="Picture 4">
            <a:extLst>
              <a:ext uri="{FF2B5EF4-FFF2-40B4-BE49-F238E27FC236}">
                <a16:creationId xmlns:a16="http://schemas.microsoft.com/office/drawing/2014/main" id="{8F7D18E5-A1C7-2B02-B3D3-6CE81888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020" y="1560387"/>
            <a:ext cx="4093390" cy="3737225"/>
          </a:xfrm>
          <a:prstGeom prst="rect">
            <a:avLst/>
          </a:prstGeom>
        </p:spPr>
      </p:pic>
    </p:spTree>
    <p:extLst>
      <p:ext uri="{BB962C8B-B14F-4D97-AF65-F5344CB8AC3E}">
        <p14:creationId xmlns:p14="http://schemas.microsoft.com/office/powerpoint/2010/main" val="39695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1CB4D-9BBF-C8E6-31A3-C63C13919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70E71-CEA6-0E69-6042-8A95E215187D}"/>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9D9E54C2-AF89-4FC7-F4E3-B3125DCCBF27}"/>
              </a:ext>
            </a:extLst>
          </p:cNvPr>
          <p:cNvSpPr>
            <a:spLocks noGrp="1"/>
          </p:cNvSpPr>
          <p:nvPr>
            <p:ph idx="1"/>
          </p:nvPr>
        </p:nvSpPr>
        <p:spPr>
          <a:xfrm>
            <a:off x="226032" y="1541123"/>
            <a:ext cx="11650894" cy="5106258"/>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18-24</a:t>
            </a:r>
            <a:r>
              <a:rPr lang="en-US" dirty="0">
                <a:latin typeface="Calibri" panose="020F0502020204030204" pitchFamily="34" charset="0"/>
                <a:ea typeface="Calibri" panose="020F0502020204030204" pitchFamily="34" charset="0"/>
                <a:cs typeface="Calibri" panose="020F0502020204030204" pitchFamily="34" charset="0"/>
              </a:rPr>
              <a:t>: Continue engaging this age group with tailored content and offers to maintain high conversion rates.</a:t>
            </a:r>
          </a:p>
          <a:p>
            <a:r>
              <a:rPr lang="en-US" b="1" dirty="0">
                <a:latin typeface="Calibri" panose="020F0502020204030204" pitchFamily="34" charset="0"/>
                <a:ea typeface="Calibri" panose="020F0502020204030204" pitchFamily="34" charset="0"/>
                <a:cs typeface="Calibri" panose="020F0502020204030204" pitchFamily="34" charset="0"/>
              </a:rPr>
              <a:t>25-34</a:t>
            </a:r>
            <a:r>
              <a:rPr lang="en-US" dirty="0">
                <a:latin typeface="Calibri" panose="020F0502020204030204" pitchFamily="34" charset="0"/>
                <a:ea typeface="Calibri" panose="020F0502020204030204" pitchFamily="34" charset="0"/>
                <a:cs typeface="Calibri" panose="020F0502020204030204" pitchFamily="34" charset="0"/>
              </a:rPr>
              <a:t>: Implement strategies to increase engagement and conversion rates, possibly by targeting specific interests or needs.</a:t>
            </a:r>
          </a:p>
          <a:p>
            <a:r>
              <a:rPr lang="en-US" b="1" dirty="0">
                <a:latin typeface="Calibri" panose="020F0502020204030204" pitchFamily="34" charset="0"/>
                <a:ea typeface="Calibri" panose="020F0502020204030204" pitchFamily="34" charset="0"/>
                <a:cs typeface="Calibri" panose="020F0502020204030204" pitchFamily="34" charset="0"/>
              </a:rPr>
              <a:t>65+</a:t>
            </a:r>
            <a:r>
              <a:rPr lang="en-US" dirty="0">
                <a:latin typeface="Calibri" panose="020F0502020204030204" pitchFamily="34" charset="0"/>
                <a:ea typeface="Calibri" panose="020F0502020204030204" pitchFamily="34" charset="0"/>
                <a:cs typeface="Calibri" panose="020F0502020204030204" pitchFamily="34" charset="0"/>
              </a:rPr>
              <a:t>: Create content and offers that cater to the interests and needs of this age group to increase engagement and conversion rates.</a:t>
            </a:r>
          </a:p>
          <a:p>
            <a:r>
              <a:rPr lang="en-US" b="1" dirty="0">
                <a:latin typeface="Calibri" panose="020F0502020204030204" pitchFamily="34" charset="0"/>
                <a:ea typeface="Calibri" panose="020F0502020204030204" pitchFamily="34" charset="0"/>
                <a:cs typeface="Calibri" panose="020F0502020204030204" pitchFamily="34" charset="0"/>
              </a:rPr>
              <a:t>55-64</a:t>
            </a:r>
            <a:r>
              <a:rPr lang="en-US" dirty="0">
                <a:latin typeface="Calibri" panose="020F0502020204030204" pitchFamily="34" charset="0"/>
                <a:ea typeface="Calibri" panose="020F0502020204030204" pitchFamily="34" charset="0"/>
                <a:cs typeface="Calibri" panose="020F0502020204030204" pitchFamily="34" charset="0"/>
              </a:rPr>
              <a:t>: Similar to the 65+ age group, focus on content and offers that resonate with this age group to improve engagement and conversions.</a:t>
            </a:r>
          </a:p>
          <a:p>
            <a:r>
              <a:rPr lang="en-US" b="1" dirty="0">
                <a:latin typeface="Calibri" panose="020F0502020204030204" pitchFamily="34" charset="0"/>
                <a:ea typeface="Calibri" panose="020F0502020204030204" pitchFamily="34" charset="0"/>
                <a:cs typeface="Calibri" panose="020F0502020204030204" pitchFamily="34" charset="0"/>
              </a:rPr>
              <a:t>35-44</a:t>
            </a:r>
            <a:r>
              <a:rPr lang="en-US" dirty="0">
                <a:latin typeface="Calibri" panose="020F0502020204030204" pitchFamily="34" charset="0"/>
                <a:ea typeface="Calibri" panose="020F0502020204030204" pitchFamily="34" charset="0"/>
                <a:cs typeface="Calibri" panose="020F0502020204030204" pitchFamily="34" charset="0"/>
              </a:rPr>
              <a:t>: Continue to provide engaging content and offers to maintain moderate conversion rates.</a:t>
            </a:r>
          </a:p>
          <a:p>
            <a:r>
              <a:rPr lang="en-US" b="1" dirty="0">
                <a:latin typeface="Calibri" panose="020F0502020204030204" pitchFamily="34" charset="0"/>
                <a:ea typeface="Calibri" panose="020F0502020204030204" pitchFamily="34" charset="0"/>
                <a:cs typeface="Calibri" panose="020F0502020204030204" pitchFamily="34" charset="0"/>
              </a:rPr>
              <a:t>45-54</a:t>
            </a:r>
            <a:r>
              <a:rPr lang="en-US" dirty="0">
                <a:latin typeface="Calibri" panose="020F0502020204030204" pitchFamily="34" charset="0"/>
                <a:ea typeface="Calibri" panose="020F0502020204030204" pitchFamily="34" charset="0"/>
                <a:cs typeface="Calibri" panose="020F0502020204030204" pitchFamily="34" charset="0"/>
              </a:rPr>
              <a:t>: Implement strategies to increase engagement and conversion rates, possibly by refining content and offers to better suit this age group's preferences.</a:t>
            </a:r>
          </a:p>
        </p:txBody>
      </p:sp>
    </p:spTree>
    <p:extLst>
      <p:ext uri="{BB962C8B-B14F-4D97-AF65-F5344CB8AC3E}">
        <p14:creationId xmlns:p14="http://schemas.microsoft.com/office/powerpoint/2010/main" val="364687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18F7A-DFA3-0760-6EC4-9B05F92B3D7F}"/>
              </a:ext>
            </a:extLst>
          </p:cNvPr>
          <p:cNvSpPr>
            <a:spLocks noGrp="1"/>
          </p:cNvSpPr>
          <p:nvPr>
            <p:ph type="title"/>
          </p:nvPr>
        </p:nvSpPr>
        <p:spPr>
          <a:xfrm>
            <a:off x="838200" y="154893"/>
            <a:ext cx="10515600" cy="1325563"/>
          </a:xfrm>
        </p:spPr>
        <p:txBody>
          <a:bodyPr/>
          <a:lstStyle/>
          <a:p>
            <a:r>
              <a:rPr lang="en-IN" dirty="0"/>
              <a:t>Data Exploration</a:t>
            </a:r>
          </a:p>
        </p:txBody>
      </p:sp>
      <p:sp>
        <p:nvSpPr>
          <p:cNvPr id="7" name="Content Placeholder 6">
            <a:extLst>
              <a:ext uri="{FF2B5EF4-FFF2-40B4-BE49-F238E27FC236}">
                <a16:creationId xmlns:a16="http://schemas.microsoft.com/office/drawing/2014/main" id="{21C056BC-B064-02BC-D002-EC78313E0511}"/>
              </a:ext>
            </a:extLst>
          </p:cNvPr>
          <p:cNvSpPr>
            <a:spLocks noGrp="1"/>
          </p:cNvSpPr>
          <p:nvPr>
            <p:ph idx="1"/>
          </p:nvPr>
        </p:nvSpPr>
        <p:spPr>
          <a:xfrm>
            <a:off x="838200" y="1552574"/>
            <a:ext cx="10515600" cy="4930420"/>
          </a:xfrm>
        </p:spPr>
        <p:txBody>
          <a:bodyPr>
            <a:noAutofit/>
          </a:bodyPr>
          <a:lstStyle/>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User Acquisition: </a:t>
            </a:r>
            <a:r>
              <a:rPr lang="en-US" sz="2200" dirty="0">
                <a:latin typeface="Calibri" panose="020F0502020204030204" pitchFamily="34" charset="0"/>
                <a:ea typeface="Calibri" panose="020F0502020204030204" pitchFamily="34" charset="0"/>
                <a:cs typeface="Calibri" panose="020F0502020204030204" pitchFamily="34" charset="0"/>
              </a:rPr>
              <a:t>This table explains how the new users are acquired.</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Traffic Acquisition:</a:t>
            </a:r>
            <a:r>
              <a:rPr lang="en-US" sz="2200" dirty="0">
                <a:latin typeface="Calibri" panose="020F0502020204030204" pitchFamily="34" charset="0"/>
                <a:ea typeface="Calibri" panose="020F0502020204030204" pitchFamily="34" charset="0"/>
                <a:cs typeface="Calibri" panose="020F0502020204030204" pitchFamily="34" charset="0"/>
              </a:rPr>
              <a:t> This table explains the user traffic, engagement and conversions.</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Event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on events or actions taken by users on the platform, such as clicks, views, or interactions with specific features.</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Conversion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related to user conversions, such as the number of users who completed a desired action (e.g., making a purchase, signing up for a service).</a:t>
            </a:r>
          </a:p>
          <a:p>
            <a:pPr marL="457200" indent="-45720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Pages and Screen Report:</a:t>
            </a:r>
            <a:r>
              <a:rPr lang="en-US" sz="2200" dirty="0">
                <a:latin typeface="Calibri" panose="020F0502020204030204" pitchFamily="34" charset="0"/>
                <a:ea typeface="Calibri" panose="020F0502020204030204" pitchFamily="34" charset="0"/>
                <a:cs typeface="Calibri" panose="020F0502020204030204" pitchFamily="34" charset="0"/>
              </a:rPr>
              <a:t> This table contains data related to the pages or screens users interact with, including metrics like page views, time spent on each page, or bounce rate.</a:t>
            </a:r>
          </a:p>
          <a:p>
            <a:pPr marL="0" indent="0">
              <a:buNone/>
            </a:pP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715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CB84D-6F5A-DE2A-CDFA-511D8DE590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F6FD7-54B7-D38E-745A-A0DFD250865A}"/>
              </a:ext>
            </a:extLst>
          </p:cNvPr>
          <p:cNvSpPr>
            <a:spLocks noGrp="1"/>
          </p:cNvSpPr>
          <p:nvPr>
            <p:ph type="title"/>
          </p:nvPr>
        </p:nvSpPr>
        <p:spPr>
          <a:xfrm>
            <a:off x="390418" y="235882"/>
            <a:ext cx="7510407" cy="606599"/>
          </a:xfrm>
        </p:spPr>
        <p:txBody>
          <a:bodyPr/>
          <a:lstStyle/>
          <a:p>
            <a:r>
              <a:rPr lang="en-IN" dirty="0"/>
              <a:t>Google Ads Report</a:t>
            </a:r>
          </a:p>
        </p:txBody>
      </p:sp>
      <p:sp>
        <p:nvSpPr>
          <p:cNvPr id="4" name="Text Placeholder 3">
            <a:extLst>
              <a:ext uri="{FF2B5EF4-FFF2-40B4-BE49-F238E27FC236}">
                <a16:creationId xmlns:a16="http://schemas.microsoft.com/office/drawing/2014/main" id="{FB0423D2-01E6-A5F7-BC83-10B8DE391753}"/>
              </a:ext>
            </a:extLst>
          </p:cNvPr>
          <p:cNvSpPr>
            <a:spLocks noGrp="1"/>
          </p:cNvSpPr>
          <p:nvPr>
            <p:ph type="body" sz="half" idx="2"/>
          </p:nvPr>
        </p:nvSpPr>
        <p:spPr>
          <a:xfrm>
            <a:off x="205483" y="842481"/>
            <a:ext cx="7623423" cy="5604977"/>
          </a:xfrm>
        </p:spPr>
        <p:txBody>
          <a:bodyPr>
            <a:noAutofit/>
          </a:bodyPr>
          <a:lstStyle/>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Successful Campaigns: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promotion-App-3": Conversion Rate - 15.92%, ROI - 281.49</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"Video-AppInstall-PS-Internships-11Jul22": Conversion Rate - 10.50%, ROI - 709.05</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Install-1to5NC-StateA200-07Jul22": Conversion Rate - 19.38%, ROI - 301.03</a:t>
            </a:r>
          </a:p>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Moderate Performers: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Install-States-A200Inst-20Jun22": Conversion Rate - 6.24%, ROI - 268.99</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"App Install for April -- Shahid": Conversion Rate - 5.78%, ROI - 171.62</a:t>
            </a:r>
          </a:p>
          <a:p>
            <a:pPr algn="l">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Underperforming Campaigns: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"Video-AppInstall-PS-Jobs-11Jul22": Conversion Rate - 3.21%, ROI - 231.21</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"Video-AppInstall-PS-Videos-11Jul22": Conversion Rate - 4.45%, ROI - 306.10</a:t>
            </a:r>
          </a:p>
        </p:txBody>
      </p:sp>
      <p:pic>
        <p:nvPicPr>
          <p:cNvPr id="6" name="Picture 5">
            <a:extLst>
              <a:ext uri="{FF2B5EF4-FFF2-40B4-BE49-F238E27FC236}">
                <a16:creationId xmlns:a16="http://schemas.microsoft.com/office/drawing/2014/main" id="{4A37EB44-04BD-17D5-3E36-1277DE6D1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8644" y="760076"/>
            <a:ext cx="4294816" cy="2668924"/>
          </a:xfrm>
          <a:prstGeom prst="rect">
            <a:avLst/>
          </a:prstGeom>
        </p:spPr>
      </p:pic>
      <p:pic>
        <p:nvPicPr>
          <p:cNvPr id="8" name="Picture 7">
            <a:extLst>
              <a:ext uri="{FF2B5EF4-FFF2-40B4-BE49-F238E27FC236}">
                <a16:creationId xmlns:a16="http://schemas.microsoft.com/office/drawing/2014/main" id="{2CD36D65-2E23-2A91-E7E1-06714683B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643" y="3778534"/>
            <a:ext cx="4294817" cy="2668924"/>
          </a:xfrm>
          <a:prstGeom prst="rect">
            <a:avLst/>
          </a:prstGeom>
        </p:spPr>
      </p:pic>
    </p:spTree>
    <p:extLst>
      <p:ext uri="{BB962C8B-B14F-4D97-AF65-F5344CB8AC3E}">
        <p14:creationId xmlns:p14="http://schemas.microsoft.com/office/powerpoint/2010/main" val="353125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FF21D-8DB6-13E6-AD38-7FAAA30048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6BDA7-A27C-EFC0-EF5A-6F38531E88D6}"/>
              </a:ext>
            </a:extLst>
          </p:cNvPr>
          <p:cNvSpPr>
            <a:spLocks noGrp="1"/>
          </p:cNvSpPr>
          <p:nvPr>
            <p:ph type="title"/>
          </p:nvPr>
        </p:nvSpPr>
        <p:spPr>
          <a:xfrm>
            <a:off x="358990" y="301375"/>
            <a:ext cx="10353761" cy="1106185"/>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B6704D33-1131-8697-6D71-CA0B86C62C59}"/>
              </a:ext>
            </a:extLst>
          </p:cNvPr>
          <p:cNvSpPr>
            <a:spLocks noGrp="1"/>
          </p:cNvSpPr>
          <p:nvPr>
            <p:ph idx="1"/>
          </p:nvPr>
        </p:nvSpPr>
        <p:spPr>
          <a:xfrm>
            <a:off x="226032" y="1541123"/>
            <a:ext cx="11650894" cy="5106258"/>
          </a:xfrm>
        </p:spPr>
        <p:txBody>
          <a:bodyPr>
            <a:norm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Optimize Successful Campaigns</a:t>
            </a:r>
            <a:r>
              <a:rPr lang="en-US" dirty="0">
                <a:latin typeface="Calibri" panose="020F0502020204030204" pitchFamily="34" charset="0"/>
                <a:ea typeface="Calibri" panose="020F0502020204030204" pitchFamily="34" charset="0"/>
                <a:cs typeface="Calibri" panose="020F0502020204030204" pitchFamily="34" charset="0"/>
              </a:rPr>
              <a:t>: Allocate more budget and resources to campaigns with high conversion rates and ROI, such as "App promotion-App-3" and "Video-AppInstall-PS-Internships-11Jul22".</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Refine Targeting</a:t>
            </a:r>
            <a:r>
              <a:rPr lang="en-US" dirty="0">
                <a:latin typeface="Calibri" panose="020F0502020204030204" pitchFamily="34" charset="0"/>
                <a:ea typeface="Calibri" panose="020F0502020204030204" pitchFamily="34" charset="0"/>
                <a:cs typeface="Calibri" panose="020F0502020204030204" pitchFamily="34" charset="0"/>
              </a:rPr>
              <a:t>: Analyze successful state-specific campaigns like "App Install-States-A200Inst-20Jun22" and "App Install-States-B100Installs-22Jun22" to refine targeting strategies for other campaigns.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Explore New Platforms</a:t>
            </a:r>
            <a:r>
              <a:rPr lang="en-US" dirty="0">
                <a:latin typeface="Calibri" panose="020F0502020204030204" pitchFamily="34" charset="0"/>
                <a:ea typeface="Calibri" panose="020F0502020204030204" pitchFamily="34" charset="0"/>
                <a:cs typeface="Calibri" panose="020F0502020204030204" pitchFamily="34" charset="0"/>
              </a:rPr>
              <a:t>: Consider expanding campaigns to new platforms or channels based on the success of campaigns like "Video-AppInstall-PS-Browsing-11Jul22".</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Content Optimization</a:t>
            </a:r>
            <a:r>
              <a:rPr lang="en-US" dirty="0">
                <a:latin typeface="Calibri" panose="020F0502020204030204" pitchFamily="34" charset="0"/>
                <a:ea typeface="Calibri" panose="020F0502020204030204" pitchFamily="34" charset="0"/>
                <a:cs typeface="Calibri" panose="020F0502020204030204" pitchFamily="34" charset="0"/>
              </a:rPr>
              <a:t>: Continuously optimize ad content and messaging based on the success of campaigns like "Video-AppInstall-PS-Webinar-11Jul22" and "Video-AppInstall-PS-Colleges-11Jul22" to improve overall performance.</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Seasonal Campaigns</a:t>
            </a:r>
            <a:r>
              <a:rPr lang="en-US" dirty="0">
                <a:latin typeface="Calibri" panose="020F0502020204030204" pitchFamily="34" charset="0"/>
                <a:ea typeface="Calibri" panose="020F0502020204030204" pitchFamily="34" charset="0"/>
                <a:cs typeface="Calibri" panose="020F0502020204030204" pitchFamily="34" charset="0"/>
              </a:rPr>
              <a:t>: Plan seasonal campaigns like "App installation for May 06-05-2022 T1" with high conversion rates for maximum impact.</a:t>
            </a:r>
          </a:p>
        </p:txBody>
      </p:sp>
    </p:spTree>
    <p:extLst>
      <p:ext uri="{BB962C8B-B14F-4D97-AF65-F5344CB8AC3E}">
        <p14:creationId xmlns:p14="http://schemas.microsoft.com/office/powerpoint/2010/main" val="2498674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1327A-04D4-755A-A42F-1F558D8AFCCE}"/>
              </a:ext>
            </a:extLst>
          </p:cNvPr>
          <p:cNvSpPr>
            <a:spLocks noGrp="1"/>
          </p:cNvSpPr>
          <p:nvPr>
            <p:ph idx="1"/>
          </p:nvPr>
        </p:nvSpPr>
        <p:spPr>
          <a:xfrm>
            <a:off x="318499" y="565079"/>
            <a:ext cx="11640620" cy="6143946"/>
          </a:xfrm>
        </p:spPr>
        <p:txBody>
          <a:bodyPr>
            <a:normAutofit/>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Key Findings</a:t>
            </a:r>
          </a:p>
          <a:p>
            <a:r>
              <a:rPr lang="en-US" sz="2400" dirty="0">
                <a:latin typeface="Calibri" panose="020F0502020204030204" pitchFamily="34" charset="0"/>
                <a:ea typeface="Calibri" panose="020F0502020204030204" pitchFamily="34" charset="0"/>
                <a:cs typeface="Calibri" panose="020F0502020204030204" pitchFamily="34" charset="0"/>
              </a:rPr>
              <a:t>Identified top-performing user acquisition channels.</a:t>
            </a:r>
          </a:p>
          <a:p>
            <a:r>
              <a:rPr lang="en-US" sz="2400" dirty="0">
                <a:latin typeface="Calibri" panose="020F0502020204030204" pitchFamily="34" charset="0"/>
                <a:ea typeface="Calibri" panose="020F0502020204030204" pitchFamily="34" charset="0"/>
                <a:cs typeface="Calibri" panose="020F0502020204030204" pitchFamily="34" charset="0"/>
              </a:rPr>
              <a:t>Analyzed user engagement metrics and identified areas for improvement.</a:t>
            </a:r>
          </a:p>
          <a:p>
            <a:r>
              <a:rPr lang="en-US" sz="2400" dirty="0">
                <a:latin typeface="Calibri" panose="020F0502020204030204" pitchFamily="34" charset="0"/>
                <a:ea typeface="Calibri" panose="020F0502020204030204" pitchFamily="34" charset="0"/>
                <a:cs typeface="Calibri" panose="020F0502020204030204" pitchFamily="34" charset="0"/>
              </a:rPr>
              <a:t>Studied conversion rates and suggested strategies for optimization.</a:t>
            </a:r>
          </a:p>
          <a:p>
            <a:r>
              <a:rPr lang="en-US" sz="2400" dirty="0">
                <a:latin typeface="Calibri" panose="020F0502020204030204" pitchFamily="34" charset="0"/>
                <a:ea typeface="Calibri" panose="020F0502020204030204" pitchFamily="34" charset="0"/>
                <a:cs typeface="Calibri" panose="020F0502020204030204" pitchFamily="34" charset="0"/>
              </a:rPr>
              <a:t>Evaluated the performance of Google Ads campaigns and recommended improvements.</a:t>
            </a:r>
          </a:p>
          <a:p>
            <a:r>
              <a:rPr lang="en-US" sz="2400" b="1" dirty="0">
                <a:latin typeface="Calibri" panose="020F0502020204030204" pitchFamily="34" charset="0"/>
                <a:ea typeface="Calibri" panose="020F0502020204030204" pitchFamily="34" charset="0"/>
                <a:cs typeface="Calibri" panose="020F0502020204030204" pitchFamily="34" charset="0"/>
              </a:rPr>
              <a:t>Recommendations</a:t>
            </a:r>
          </a:p>
          <a:p>
            <a:r>
              <a:rPr lang="en-US" sz="2400" dirty="0">
                <a:latin typeface="Calibri" panose="020F0502020204030204" pitchFamily="34" charset="0"/>
                <a:ea typeface="Calibri" panose="020F0502020204030204" pitchFamily="34" charset="0"/>
                <a:cs typeface="Calibri" panose="020F0502020204030204" pitchFamily="34" charset="0"/>
              </a:rPr>
              <a:t>Optimize user acquisition channels based on performance data.</a:t>
            </a:r>
          </a:p>
          <a:p>
            <a:r>
              <a:rPr lang="en-US" sz="2400" dirty="0">
                <a:latin typeface="Calibri" panose="020F0502020204030204" pitchFamily="34" charset="0"/>
                <a:ea typeface="Calibri" panose="020F0502020204030204" pitchFamily="34" charset="0"/>
                <a:cs typeface="Calibri" panose="020F0502020204030204" pitchFamily="34" charset="0"/>
              </a:rPr>
              <a:t>Enhance user engagement by improving the user experience.</a:t>
            </a:r>
          </a:p>
          <a:p>
            <a:r>
              <a:rPr lang="en-US" sz="2400" dirty="0">
                <a:latin typeface="Calibri" panose="020F0502020204030204" pitchFamily="34" charset="0"/>
                <a:ea typeface="Calibri" panose="020F0502020204030204" pitchFamily="34" charset="0"/>
                <a:cs typeface="Calibri" panose="020F0502020204030204" pitchFamily="34" charset="0"/>
              </a:rPr>
              <a:t>Focus on conversion rate optimization to increase installations.</a:t>
            </a:r>
          </a:p>
          <a:p>
            <a:r>
              <a:rPr lang="en-US" sz="2400" dirty="0">
                <a:latin typeface="Calibri" panose="020F0502020204030204" pitchFamily="34" charset="0"/>
                <a:ea typeface="Calibri" panose="020F0502020204030204" pitchFamily="34" charset="0"/>
                <a:cs typeface="Calibri" panose="020F0502020204030204" pitchFamily="34" charset="0"/>
              </a:rPr>
              <a:t>Further optimize Google Ads campaigns to improve ROI.</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9421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4A6F-9A02-2D56-4F4C-6EC9B3F25ADB}"/>
              </a:ext>
            </a:extLst>
          </p:cNvPr>
          <p:cNvSpPr>
            <a:spLocks noGrp="1"/>
          </p:cNvSpPr>
          <p:nvPr>
            <p:ph type="title"/>
          </p:nvPr>
        </p:nvSpPr>
        <p:spPr>
          <a:xfrm>
            <a:off x="913796" y="291101"/>
            <a:ext cx="10377503" cy="1003443"/>
          </a:xfrm>
        </p:spPr>
        <p:txBody>
          <a:bodyPr/>
          <a:lstStyle/>
          <a:p>
            <a:r>
              <a:rPr lang="en-IN" dirty="0"/>
              <a:t>Things to be considered </a:t>
            </a:r>
          </a:p>
        </p:txBody>
      </p:sp>
      <p:sp>
        <p:nvSpPr>
          <p:cNvPr id="3" name="Content Placeholder 2">
            <a:extLst>
              <a:ext uri="{FF2B5EF4-FFF2-40B4-BE49-F238E27FC236}">
                <a16:creationId xmlns:a16="http://schemas.microsoft.com/office/drawing/2014/main" id="{6204BACF-79A9-B20A-45CF-D8853BC9973C}"/>
              </a:ext>
            </a:extLst>
          </p:cNvPr>
          <p:cNvSpPr>
            <a:spLocks noGrp="1"/>
          </p:cNvSpPr>
          <p:nvPr>
            <p:ph idx="1"/>
          </p:nvPr>
        </p:nvSpPr>
        <p:spPr>
          <a:xfrm>
            <a:off x="841876" y="1387146"/>
            <a:ext cx="10449423" cy="5179753"/>
          </a:xfrm>
        </p:spPr>
        <p:txBody>
          <a:bodyPr>
            <a:noAutofit/>
          </a:bodyPr>
          <a:lstStyle/>
          <a:p>
            <a:pPr marL="0" indent="0">
              <a:lnSpc>
                <a:spcPct val="100000"/>
              </a:lnSpc>
              <a:buNone/>
            </a:pPr>
            <a:r>
              <a:rPr lang="en-US" dirty="0">
                <a:latin typeface="Calibri" panose="020F0502020204030204" pitchFamily="34" charset="0"/>
                <a:ea typeface="Calibri" panose="020F0502020204030204" pitchFamily="34" charset="0"/>
                <a:cs typeface="Calibri" panose="020F0502020204030204" pitchFamily="34" charset="0"/>
              </a:rPr>
              <a:t>Based on the exploration of the dataset provided, several aspects should be considered:</a:t>
            </a:r>
          </a:p>
          <a:p>
            <a:pPr marL="0" indent="0">
              <a:lnSpc>
                <a:spcPct val="100000"/>
              </a:lnSpc>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Low User Engagement:</a:t>
            </a:r>
            <a:r>
              <a:rPr lang="en-US" dirty="0">
                <a:latin typeface="Calibri" panose="020F0502020204030204" pitchFamily="34" charset="0"/>
                <a:ea typeface="Calibri" panose="020F0502020204030204" pitchFamily="34" charset="0"/>
                <a:cs typeface="Calibri" panose="020F0502020204030204" pitchFamily="34" charset="0"/>
              </a:rPr>
              <a:t> Some user segments and interests show low engagement rates and session durations. This indicates that certain demographics or content categories may not be resonating well with users, leading to potential churn and reduced user satisfaction.</a:t>
            </a:r>
          </a:p>
          <a:p>
            <a:pPr marL="457200" indent="-457200">
              <a:lnSpc>
                <a:spcPct val="100000"/>
              </a:lnSpc>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Underperforming Campaigns:</a:t>
            </a:r>
            <a:r>
              <a:rPr lang="en-US" dirty="0">
                <a:latin typeface="Calibri" panose="020F0502020204030204" pitchFamily="34" charset="0"/>
                <a:ea typeface="Calibri" panose="020F0502020204030204" pitchFamily="34" charset="0"/>
                <a:cs typeface="Calibri" panose="020F0502020204030204" pitchFamily="34" charset="0"/>
              </a:rPr>
              <a:t> Certain Google Ads campaigns exhibit low conversion rates and ROI. This suggests that these campaigns may not be effectively targeting the right audience or delivering compelling messaging, resulting in wasted ad spend and inefficient marketing efforts.</a:t>
            </a:r>
          </a:p>
          <a:p>
            <a:pPr marL="457200" indent="-457200">
              <a:lnSpc>
                <a:spcPct val="100000"/>
              </a:lnSpc>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Limited Market Reach:</a:t>
            </a:r>
            <a:r>
              <a:rPr lang="en-US" dirty="0">
                <a:latin typeface="Calibri" panose="020F0502020204030204" pitchFamily="34" charset="0"/>
                <a:ea typeface="Calibri" panose="020F0502020204030204" pitchFamily="34" charset="0"/>
                <a:cs typeface="Calibri" panose="020F0502020204030204" pitchFamily="34" charset="0"/>
              </a:rPr>
              <a:t> The dataset reveals that some campaigns and user segments have limited reach and impact. This could indicate a narrow audience base or ineffective marketing channels, potentially hindering the app or website's growth potential.</a:t>
            </a:r>
          </a:p>
          <a:p>
            <a:pPr marL="0" indent="0">
              <a:lnSpc>
                <a:spcPct val="100000"/>
              </a:lnSpc>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7814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D017A-9385-68DF-773D-C10299E549DE}"/>
              </a:ext>
            </a:extLst>
          </p:cNvPr>
          <p:cNvSpPr>
            <a:spLocks noGrp="1"/>
          </p:cNvSpPr>
          <p:nvPr>
            <p:ph idx="1"/>
          </p:nvPr>
        </p:nvSpPr>
        <p:spPr>
          <a:xfrm>
            <a:off x="655531" y="534391"/>
            <a:ext cx="11324136" cy="6226005"/>
          </a:xfrm>
        </p:spPr>
        <p:txBody>
          <a:bodyPr>
            <a:noAutofit/>
          </a:bodyPr>
          <a:lstStyle/>
          <a:p>
            <a:pPr marL="457200" indent="-457200">
              <a:lnSpc>
                <a:spcPct val="100000"/>
              </a:lnSpc>
              <a:buFont typeface="+mj-lt"/>
              <a:buAutoNum type="arabicPeriod" startAt="5"/>
            </a:pPr>
            <a:r>
              <a:rPr lang="en-US" b="1" dirty="0">
                <a:latin typeface="Calibri" panose="020F0502020204030204" pitchFamily="34" charset="0"/>
                <a:ea typeface="Calibri" panose="020F0502020204030204" pitchFamily="34" charset="0"/>
                <a:cs typeface="Calibri" panose="020F0502020204030204" pitchFamily="34" charset="0"/>
              </a:rPr>
              <a:t>Uneven Performance Across Demographics:</a:t>
            </a:r>
            <a:r>
              <a:rPr lang="en-US" dirty="0">
                <a:latin typeface="Calibri" panose="020F0502020204030204" pitchFamily="34" charset="0"/>
                <a:ea typeface="Calibri" panose="020F0502020204030204" pitchFamily="34" charset="0"/>
                <a:cs typeface="Calibri" panose="020F0502020204030204" pitchFamily="34" charset="0"/>
              </a:rPr>
              <a:t> Variations in user engagement, conversion rates, and revenue across different demographics and interests highlight potential disparities in the website's appeal. Failing to address these disparities could lead to missed opportunities and limited audience growth.</a:t>
            </a:r>
          </a:p>
          <a:p>
            <a:pPr marL="457200" indent="-457200">
              <a:lnSpc>
                <a:spcPct val="100000"/>
              </a:lnSpc>
              <a:buFont typeface="+mj-lt"/>
              <a:buAutoNum type="arabicPeriod" startAt="5"/>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startAt="5"/>
            </a:pPr>
            <a:r>
              <a:rPr lang="en-US" b="1" dirty="0">
                <a:latin typeface="Calibri" panose="020F0502020204030204" pitchFamily="34" charset="0"/>
                <a:ea typeface="Calibri" panose="020F0502020204030204" pitchFamily="34" charset="0"/>
                <a:cs typeface="Calibri" panose="020F0502020204030204" pitchFamily="34" charset="0"/>
              </a:rPr>
              <a:t>Overreliance on Specific Channels:</a:t>
            </a:r>
            <a:r>
              <a:rPr lang="en-US" dirty="0">
                <a:latin typeface="Calibri" panose="020F0502020204030204" pitchFamily="34" charset="0"/>
                <a:ea typeface="Calibri" panose="020F0502020204030204" pitchFamily="34" charset="0"/>
                <a:cs typeface="Calibri" panose="020F0502020204030204" pitchFamily="34" charset="0"/>
              </a:rPr>
              <a:t> The dataset shows a significant portion of revenue and conversions attributed to specific user acquisition channels. Overreliance on these channels without diversification can make the app or website vulnerable to changes in those channels' effectiveness or policies.</a:t>
            </a:r>
          </a:p>
          <a:p>
            <a:pPr marL="457200" indent="-457200">
              <a:lnSpc>
                <a:spcPct val="100000"/>
              </a:lnSpc>
              <a:buFont typeface="+mj-lt"/>
              <a:buAutoNum type="arabicPeriod" startAt="5"/>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mj-lt"/>
              <a:buAutoNum type="arabicPeriod" startAt="5"/>
            </a:pPr>
            <a:r>
              <a:rPr lang="en-US" b="1" dirty="0">
                <a:latin typeface="Calibri" panose="020F0502020204030204" pitchFamily="34" charset="0"/>
                <a:ea typeface="Calibri" panose="020F0502020204030204" pitchFamily="34" charset="0"/>
                <a:cs typeface="Calibri" panose="020F0502020204030204" pitchFamily="34" charset="0"/>
              </a:rPr>
              <a:t>Lack of Long-Term Strategy:</a:t>
            </a:r>
            <a:r>
              <a:rPr lang="en-US" dirty="0">
                <a:latin typeface="Calibri" panose="020F0502020204030204" pitchFamily="34" charset="0"/>
                <a:ea typeface="Calibri" panose="020F0502020204030204" pitchFamily="34" charset="0"/>
                <a:cs typeface="Calibri" panose="020F0502020204030204" pitchFamily="34" charset="0"/>
              </a:rPr>
              <a:t> While the dataset provides insights into short-term performance metrics, such as conversion rates and engagement, it's essential to develop a long-term strategy for sustainable growth and user retention. Focusing solely on short-term gains could result in neglecting long-term user engagement efforts.</a:t>
            </a:r>
          </a:p>
          <a:p>
            <a:pPr marL="0" indent="0">
              <a:lnSpc>
                <a:spcPct val="100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lnSpc>
                <a:spcPct val="100000"/>
              </a:lnSpc>
              <a:buNone/>
            </a:pPr>
            <a:r>
              <a:rPr lang="en-US" sz="2000" dirty="0">
                <a:latin typeface="Calibri" panose="020F0502020204030204" pitchFamily="34" charset="0"/>
                <a:ea typeface="Calibri" panose="020F0502020204030204" pitchFamily="34" charset="0"/>
                <a:cs typeface="Calibri" panose="020F0502020204030204" pitchFamily="34" charset="0"/>
              </a:rPr>
              <a:t>Addressing these negative aspects requires a comprehensive approach that includes refining targeting strategies, improving user experience, diversifying marketing channels, ensuring data privacy compliance, and developing a robust long-term growth strategy.</a:t>
            </a:r>
          </a:p>
          <a:p>
            <a:pPr>
              <a:lnSpc>
                <a:spcPct val="100000"/>
              </a:lnSpc>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577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217ED-A4B6-1FDB-E305-01F076543382}"/>
              </a:ext>
            </a:extLst>
          </p:cNvPr>
          <p:cNvSpPr>
            <a:spLocks noGrp="1"/>
          </p:cNvSpPr>
          <p:nvPr>
            <p:ph idx="1"/>
          </p:nvPr>
        </p:nvSpPr>
        <p:spPr>
          <a:xfrm>
            <a:off x="318500" y="503434"/>
            <a:ext cx="11239928" cy="5804899"/>
          </a:xfrm>
        </p:spPr>
        <p:txBody>
          <a:bodyPr>
            <a:noAutofit/>
          </a:bodyPr>
          <a:lstStyle/>
          <a:p>
            <a:pPr marL="0" indent="0">
              <a:buNone/>
            </a:pPr>
            <a:r>
              <a:rPr lang="en-US" sz="3200" b="1" dirty="0">
                <a:latin typeface="Calibri" panose="020F0502020204030204" pitchFamily="34" charset="0"/>
                <a:ea typeface="Calibri" panose="020F0502020204030204" pitchFamily="34" charset="0"/>
                <a:cs typeface="Calibri" panose="020F0502020204030204" pitchFamily="34" charset="0"/>
              </a:rPr>
              <a:t>Next Steps</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Implement recommended changes based on the analysis.</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Monitor the impact of these changes on user installations and engagement.</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Continuously analyze and optimize user data to improve overall performance.</a:t>
            </a:r>
          </a:p>
          <a:p>
            <a:pPr>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Explore new strategies to further enhance user acquisition and engagement.</a:t>
            </a:r>
          </a:p>
          <a:p>
            <a:pPr marL="0" indent="0">
              <a:buNone/>
            </a:pP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27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1E1D-FB32-85EA-5F29-96F4ABDC4385}"/>
              </a:ext>
            </a:extLst>
          </p:cNvPr>
          <p:cNvSpPr>
            <a:spLocks noGrp="1"/>
          </p:cNvSpPr>
          <p:nvPr>
            <p:ph type="title"/>
          </p:nvPr>
        </p:nvSpPr>
        <p:spPr/>
        <p:txBody>
          <a:bodyPr anchor="ctr"/>
          <a:lstStyle/>
          <a:p>
            <a:r>
              <a:rPr lang="en-IN" dirty="0"/>
              <a:t>Thank you</a:t>
            </a:r>
          </a:p>
        </p:txBody>
      </p:sp>
      <p:sp>
        <p:nvSpPr>
          <p:cNvPr id="3" name="Text Placeholder 2">
            <a:extLst>
              <a:ext uri="{FF2B5EF4-FFF2-40B4-BE49-F238E27FC236}">
                <a16:creationId xmlns:a16="http://schemas.microsoft.com/office/drawing/2014/main" id="{B84B1D46-32FF-3AA0-9F76-9D1AFE9979C0}"/>
              </a:ext>
            </a:extLst>
          </p:cNvPr>
          <p:cNvSpPr>
            <a:spLocks noGrp="1"/>
          </p:cNvSpPr>
          <p:nvPr>
            <p:ph type="body" sz="half" idx="2"/>
          </p:nvPr>
        </p:nvSpPr>
        <p:spPr/>
        <p:txBody>
          <a:bodyPr>
            <a:noAutofit/>
          </a:bodyPr>
          <a:lstStyle/>
          <a:p>
            <a:r>
              <a:rPr lang="en-IN" sz="2000" b="1" dirty="0"/>
              <a:t>Regards,</a:t>
            </a:r>
          </a:p>
          <a:p>
            <a:r>
              <a:rPr lang="en-IN" sz="2000" b="1" dirty="0"/>
              <a:t>Muthukumaran A</a:t>
            </a:r>
          </a:p>
        </p:txBody>
      </p:sp>
    </p:spTree>
    <p:extLst>
      <p:ext uri="{BB962C8B-B14F-4D97-AF65-F5344CB8AC3E}">
        <p14:creationId xmlns:p14="http://schemas.microsoft.com/office/powerpoint/2010/main" val="199688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89BE6-2755-F2A4-4B7A-2F5A0208A61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12B765-803D-7DDE-FE9C-D479E3C6245F}"/>
              </a:ext>
            </a:extLst>
          </p:cNvPr>
          <p:cNvSpPr>
            <a:spLocks noGrp="1"/>
          </p:cNvSpPr>
          <p:nvPr>
            <p:ph type="title"/>
          </p:nvPr>
        </p:nvSpPr>
        <p:spPr>
          <a:xfrm>
            <a:off x="838200" y="150149"/>
            <a:ext cx="10515600" cy="1325563"/>
          </a:xfrm>
        </p:spPr>
        <p:txBody>
          <a:bodyPr/>
          <a:lstStyle/>
          <a:p>
            <a:r>
              <a:rPr lang="en-IN" dirty="0"/>
              <a:t>Data Exploration</a:t>
            </a:r>
          </a:p>
        </p:txBody>
      </p:sp>
      <p:sp>
        <p:nvSpPr>
          <p:cNvPr id="7" name="Content Placeholder 6">
            <a:extLst>
              <a:ext uri="{FF2B5EF4-FFF2-40B4-BE49-F238E27FC236}">
                <a16:creationId xmlns:a16="http://schemas.microsoft.com/office/drawing/2014/main" id="{2BD72DC6-4F89-7008-95E3-B435FD0F31DE}"/>
              </a:ext>
            </a:extLst>
          </p:cNvPr>
          <p:cNvSpPr>
            <a:spLocks noGrp="1"/>
          </p:cNvSpPr>
          <p:nvPr>
            <p:ph idx="1"/>
          </p:nvPr>
        </p:nvSpPr>
        <p:spPr>
          <a:xfrm>
            <a:off x="838200" y="1480457"/>
            <a:ext cx="10635342" cy="5012418"/>
          </a:xfrm>
        </p:spPr>
        <p:txBody>
          <a:bodyPr>
            <a:normAutofit fontScale="92500" lnSpcReduction="20000"/>
          </a:bodyPr>
          <a:lstStyle/>
          <a:p>
            <a:pPr marL="457200" indent="-457200" eaLnBrk="0" fontAlgn="base" hangingPunct="0">
              <a:lnSpc>
                <a:spcPct val="150000"/>
              </a:lnSpc>
              <a:spcBef>
                <a:spcPct val="0"/>
              </a:spcBef>
              <a:spcAft>
                <a:spcPct val="0"/>
              </a:spcAft>
              <a:buFont typeface="+mj-lt"/>
              <a:buAutoNum type="arabicPeriod" startAt="6"/>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Demographic Report: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table contains demographic data about users     location(Country).</a:t>
            </a:r>
            <a:endPar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City-wise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city or location.</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Gender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gender.</a:t>
            </a:r>
            <a:endParaRPr lang="en-US" alt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User by Interest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interests or preferences, which could be used for targeted marketing or content recommendations.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User by Language</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language.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User by Age</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on user activity broken down by age groups.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Google Ads Report</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This table contains data related to advertising campaigns run through Google Ads.</a:t>
            </a:r>
          </a:p>
        </p:txBody>
      </p:sp>
    </p:spTree>
    <p:extLst>
      <p:ext uri="{BB962C8B-B14F-4D97-AF65-F5344CB8AC3E}">
        <p14:creationId xmlns:p14="http://schemas.microsoft.com/office/powerpoint/2010/main" val="188729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0BAC-2BF0-BBB5-794C-2E5FFC441C02}"/>
              </a:ext>
            </a:extLst>
          </p:cNvPr>
          <p:cNvSpPr>
            <a:spLocks noGrp="1"/>
          </p:cNvSpPr>
          <p:nvPr>
            <p:ph type="title"/>
          </p:nvPr>
        </p:nvSpPr>
        <p:spPr>
          <a:xfrm>
            <a:off x="866267" y="291102"/>
            <a:ext cx="10264488" cy="715766"/>
          </a:xfrm>
        </p:spPr>
        <p:txBody>
          <a:bodyPr/>
          <a:lstStyle/>
          <a:p>
            <a:r>
              <a:rPr lang="en-IN" b="1" dirty="0"/>
              <a:t>Key Factors </a:t>
            </a:r>
            <a:endParaRPr lang="en-IN" dirty="0"/>
          </a:p>
        </p:txBody>
      </p:sp>
      <p:sp>
        <p:nvSpPr>
          <p:cNvPr id="3" name="Content Placeholder 2">
            <a:extLst>
              <a:ext uri="{FF2B5EF4-FFF2-40B4-BE49-F238E27FC236}">
                <a16:creationId xmlns:a16="http://schemas.microsoft.com/office/drawing/2014/main" id="{F4D4C639-A65D-E543-AA1E-CDCC215D3DB4}"/>
              </a:ext>
            </a:extLst>
          </p:cNvPr>
          <p:cNvSpPr>
            <a:spLocks noGrp="1"/>
          </p:cNvSpPr>
          <p:nvPr>
            <p:ph idx="1"/>
          </p:nvPr>
        </p:nvSpPr>
        <p:spPr>
          <a:xfrm>
            <a:off x="729465" y="1284271"/>
            <a:ext cx="10531011" cy="5373383"/>
          </a:xfrm>
        </p:spPr>
        <p:txBody>
          <a:bodyPr>
            <a:noAutofit/>
          </a:bodyPr>
          <a:lstStyle/>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Acquisition Channel:</a:t>
            </a:r>
            <a:r>
              <a:rPr lang="en-US" dirty="0">
                <a:latin typeface="Calibri" panose="020F0502020204030204" pitchFamily="34" charset="0"/>
                <a:ea typeface="Calibri" panose="020F0502020204030204" pitchFamily="34" charset="0"/>
                <a:cs typeface="Calibri" panose="020F0502020204030204" pitchFamily="34" charset="0"/>
              </a:rPr>
              <a:t> Identifying the channels through which users are acquired (e.g., organic, paid) can help prioritize marketing efforts and allocate resources effectively.</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User Demographics (e.g., Age, Gender, Location):</a:t>
            </a:r>
            <a:r>
              <a:rPr lang="en-US" dirty="0">
                <a:latin typeface="Calibri" panose="020F0502020204030204" pitchFamily="34" charset="0"/>
                <a:ea typeface="Calibri" panose="020F0502020204030204" pitchFamily="34" charset="0"/>
                <a:cs typeface="Calibri" panose="020F0502020204030204" pitchFamily="34" charset="0"/>
              </a:rPr>
              <a:t> Analyzing demographic data can help tailor content and offerings to specific user segments, improving engagement and conversion rates.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Engagement Metrics (e.g., Average engagement time, Engaged sessions/ Views  per user):</a:t>
            </a:r>
            <a:r>
              <a:rPr lang="en-US" dirty="0">
                <a:latin typeface="Calibri" panose="020F0502020204030204" pitchFamily="34" charset="0"/>
                <a:ea typeface="Calibri" panose="020F0502020204030204" pitchFamily="34" charset="0"/>
                <a:cs typeface="Calibri" panose="020F0502020204030204" pitchFamily="34" charset="0"/>
              </a:rPr>
              <a:t> Monitoring engagement metrics can indicate how users are interacting with the app and website, highlighting areas for improvement in user experience.</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Conversion Metrics (e.g., Conversions, Cost per Conversion):</a:t>
            </a:r>
            <a:r>
              <a:rPr lang="en-US" dirty="0">
                <a:latin typeface="Calibri" panose="020F0502020204030204" pitchFamily="34" charset="0"/>
                <a:ea typeface="Calibri" panose="020F0502020204030204" pitchFamily="34" charset="0"/>
                <a:cs typeface="Calibri" panose="020F0502020204030204" pitchFamily="34" charset="0"/>
              </a:rPr>
              <a:t> Understanding conversion metrics can help optimize conversion strategies and increase the number of installations and engagements.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Marketing Campaign Details (e.g., Campaign Name, Conversion Rates, ROI):</a:t>
            </a:r>
            <a:r>
              <a:rPr lang="en-US" dirty="0">
                <a:latin typeface="Calibri" panose="020F0502020204030204" pitchFamily="34" charset="0"/>
                <a:ea typeface="Calibri" panose="020F0502020204030204" pitchFamily="34" charset="0"/>
                <a:cs typeface="Calibri" panose="020F0502020204030204" pitchFamily="34" charset="0"/>
              </a:rPr>
              <a:t> Evaluating the performance of past marketing campaigns can help identify successful strategies and areas for improvement.</a:t>
            </a:r>
          </a:p>
          <a:p>
            <a:pPr marL="0" indent="0">
              <a:buNone/>
            </a:pPr>
            <a:endParaRPr lang="en-US" dirty="0"/>
          </a:p>
          <a:p>
            <a:endParaRPr lang="en-IN" dirty="0"/>
          </a:p>
        </p:txBody>
      </p:sp>
    </p:spTree>
    <p:extLst>
      <p:ext uri="{BB962C8B-B14F-4D97-AF65-F5344CB8AC3E}">
        <p14:creationId xmlns:p14="http://schemas.microsoft.com/office/powerpoint/2010/main" val="369053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F91-C14C-1876-7502-F4A97376159E}"/>
              </a:ext>
            </a:extLst>
          </p:cNvPr>
          <p:cNvSpPr>
            <a:spLocks noGrp="1"/>
          </p:cNvSpPr>
          <p:nvPr>
            <p:ph type="title"/>
          </p:nvPr>
        </p:nvSpPr>
        <p:spPr>
          <a:xfrm>
            <a:off x="215900" y="331792"/>
            <a:ext cx="7982878" cy="571928"/>
          </a:xfrm>
        </p:spPr>
        <p:txBody>
          <a:bodyPr/>
          <a:lstStyle/>
          <a:p>
            <a:r>
              <a:rPr lang="en-IN" dirty="0"/>
              <a:t>User Acquisition Analysis</a:t>
            </a:r>
          </a:p>
        </p:txBody>
      </p:sp>
      <p:pic>
        <p:nvPicPr>
          <p:cNvPr id="5" name="Content Placeholder 4">
            <a:extLst>
              <a:ext uri="{FF2B5EF4-FFF2-40B4-BE49-F238E27FC236}">
                <a16:creationId xmlns:a16="http://schemas.microsoft.com/office/drawing/2014/main" id="{4F3C9AB5-98A9-0E2D-1582-7D092D807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0421" y="609600"/>
            <a:ext cx="3238076" cy="2819399"/>
          </a:xfrm>
        </p:spPr>
      </p:pic>
      <p:pic>
        <p:nvPicPr>
          <p:cNvPr id="7" name="Picture 6">
            <a:extLst>
              <a:ext uri="{FF2B5EF4-FFF2-40B4-BE49-F238E27FC236}">
                <a16:creationId xmlns:a16="http://schemas.microsoft.com/office/drawing/2014/main" id="{E7510C80-F8CF-2958-C752-0035DE213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421" y="3638365"/>
            <a:ext cx="3238076" cy="3034101"/>
          </a:xfrm>
          <a:prstGeom prst="rect">
            <a:avLst/>
          </a:prstGeom>
        </p:spPr>
      </p:pic>
      <p:sp>
        <p:nvSpPr>
          <p:cNvPr id="9" name="Rectangle 1">
            <a:extLst>
              <a:ext uri="{FF2B5EF4-FFF2-40B4-BE49-F238E27FC236}">
                <a16:creationId xmlns:a16="http://schemas.microsoft.com/office/drawing/2014/main" id="{653F767D-F431-65A2-AFBB-867646639617}"/>
              </a:ext>
            </a:extLst>
          </p:cNvPr>
          <p:cNvSpPr>
            <a:spLocks noGrp="1" noChangeArrowheads="1"/>
          </p:cNvSpPr>
          <p:nvPr>
            <p:ph type="body" sz="half" idx="2"/>
          </p:nvPr>
        </p:nvSpPr>
        <p:spPr bwMode="auto">
          <a:xfrm>
            <a:off x="215900" y="1197839"/>
            <a:ext cx="821452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1. User Acquisition Channels</a:t>
            </a:r>
            <a:r>
              <a:rPr kumimoji="0" lang="en-US" altLang="en-US" sz="2000" b="1" i="0" u="none" strike="noStrike" cap="none" normalizeH="0" baseline="0" dirty="0">
                <a:ln>
                  <a:noFill/>
                </a:ln>
                <a:solidFill>
                  <a:schemeClr val="tx1"/>
                </a:solidFill>
                <a:effectLst/>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endParaRP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Search:</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High new users, high engagement &amp; significant time      spent with 56.6% conversion rate.</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Display: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High new users, low engagement with second best conversion rate of 19.3%.</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Paid Search:</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Moderate new users, lower engagement.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Direct: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Fewer new users, high engagement and time spent.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Social: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Very few new users, low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Engagement Metrics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Engagement Rate: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and Unassigned are highest.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Engaged Sessions per User:</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Direct and Unassigned are highest.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Engagement Time: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Direct users spend most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a:t>
            </a:r>
            <a:r>
              <a:rPr kumimoji="0" lang="en-US" altLang="en-US" sz="20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Conversion Metrics</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Conversions: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Display and Direct are highest.</a:t>
            </a:r>
          </a:p>
          <a:p>
            <a:pPr marL="800100" lvl="1" indent="-342900"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Total Revenue: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Organic Search generate most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47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711C6-1D71-401D-A502-B68A7131E209}"/>
              </a:ext>
            </a:extLst>
          </p:cNvPr>
          <p:cNvSpPr>
            <a:spLocks noGrp="1"/>
          </p:cNvSpPr>
          <p:nvPr>
            <p:ph type="title"/>
          </p:nvPr>
        </p:nvSpPr>
        <p:spPr>
          <a:xfrm>
            <a:off x="277403" y="455488"/>
            <a:ext cx="10990154" cy="684944"/>
          </a:xfrm>
        </p:spPr>
        <p:txBody>
          <a:bodyPr>
            <a:normAutofit/>
          </a:bodyPr>
          <a:lstStyle/>
          <a:p>
            <a:pPr algn="l"/>
            <a:r>
              <a:rPr kumimoji="0" lang="en-US" altLang="en-US" sz="3600" b="1" i="0" u="none" strike="noStrike" cap="none" normalizeH="0" baseline="0" dirty="0">
                <a:ln>
                  <a:noFill/>
                </a:ln>
                <a:solidFill>
                  <a:schemeClr val="tx1"/>
                </a:solidFill>
                <a:effectLst/>
                <a:ea typeface="Calibri" panose="020F0502020204030204" pitchFamily="34" charset="0"/>
                <a:cs typeface="Calibri" panose="020F0502020204030204" pitchFamily="34" charset="0"/>
              </a:rPr>
              <a:t>RECOMMENDATIONS</a:t>
            </a:r>
            <a:endParaRPr lang="en-IN" cap="none" dirty="0">
              <a:ea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F0920BDE-DDAC-9DC7-60B3-0867EC137FA8}"/>
              </a:ext>
            </a:extLst>
          </p:cNvPr>
          <p:cNvSpPr>
            <a:spLocks noGrp="1" noChangeArrowheads="1"/>
          </p:cNvSpPr>
          <p:nvPr>
            <p:ph idx="1"/>
          </p:nvPr>
        </p:nvSpPr>
        <p:spPr bwMode="auto">
          <a:xfrm>
            <a:off x="255142" y="1379272"/>
            <a:ext cx="11681716"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Focus on High-Performing Channels: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lvl="1"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Allocate more resources to channels like Organic Search and Direct, which show high engagement rates and Display which show high conversion metrics.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Engagement: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lvl="1"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engagement strategies for channels like Display to increase user interaction and conversion rates.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Explore Untapped Potential:</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lvl="1"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Investigate the low-performing channels like Organic Social to understand why they have low engagement and explore opportunities for improvement.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49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BF71-BA73-DEE0-39C3-1DAF267B5C92}"/>
              </a:ext>
            </a:extLst>
          </p:cNvPr>
          <p:cNvSpPr>
            <a:spLocks noGrp="1"/>
          </p:cNvSpPr>
          <p:nvPr>
            <p:ph type="title"/>
          </p:nvPr>
        </p:nvSpPr>
        <p:spPr>
          <a:xfrm>
            <a:off x="82193" y="226888"/>
            <a:ext cx="8188504" cy="625867"/>
          </a:xfrm>
        </p:spPr>
        <p:txBody>
          <a:bodyPr/>
          <a:lstStyle/>
          <a:p>
            <a:r>
              <a:rPr lang="en-IN" dirty="0"/>
              <a:t>Traffic Acquisition Analysis</a:t>
            </a:r>
          </a:p>
        </p:txBody>
      </p:sp>
      <p:pic>
        <p:nvPicPr>
          <p:cNvPr id="6" name="Content Placeholder 5">
            <a:extLst>
              <a:ext uri="{FF2B5EF4-FFF2-40B4-BE49-F238E27FC236}">
                <a16:creationId xmlns:a16="http://schemas.microsoft.com/office/drawing/2014/main" id="{53051F56-21A3-4356-A94E-93C63A52F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7551" y="609600"/>
            <a:ext cx="3161763" cy="3191838"/>
          </a:xfrm>
        </p:spPr>
      </p:pic>
      <p:sp>
        <p:nvSpPr>
          <p:cNvPr id="4" name="Text Placeholder 3">
            <a:extLst>
              <a:ext uri="{FF2B5EF4-FFF2-40B4-BE49-F238E27FC236}">
                <a16:creationId xmlns:a16="http://schemas.microsoft.com/office/drawing/2014/main" id="{189D52A8-57CC-F6DA-8F3B-5A57A2278C55}"/>
              </a:ext>
            </a:extLst>
          </p:cNvPr>
          <p:cNvSpPr>
            <a:spLocks noGrp="1"/>
          </p:cNvSpPr>
          <p:nvPr>
            <p:ph type="body" sz="half" idx="2"/>
          </p:nvPr>
        </p:nvSpPr>
        <p:spPr>
          <a:xfrm>
            <a:off x="118153" y="1047964"/>
            <a:ext cx="8280971" cy="5810036"/>
          </a:xfrm>
        </p:spPr>
        <p:txBody>
          <a:bodyPr>
            <a:normAutofit fontScale="92500" lnSpcReduction="10000"/>
          </a:bodyPr>
          <a:lstStyle/>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Organic Search:</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High number of users and sessions, with very high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Users spend a significant amount of time per session.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Display: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Moderate number of users, high engagement, and average engagement time per session.</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Highest number of engaged sessions and conversions.</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Direct: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Moderate number of users and sessions, with high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Users spend a considerable amount of time per session.</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Paid Search:</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Lower number of users and sessions, with moderate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Average engagement time per session is moderate.</a:t>
            </a:r>
          </a:p>
          <a:p>
            <a:pPr marL="342900" indent="-342900" algn="l">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Organic Social:</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Very low number of users and sessions, with low engagement rates.</a:t>
            </a:r>
          </a:p>
          <a:p>
            <a:pPr marL="800100" lvl="1"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Average engagement time per session is low.</a:t>
            </a:r>
          </a:p>
          <a:p>
            <a:endParaRPr lang="en-IN" dirty="0"/>
          </a:p>
        </p:txBody>
      </p:sp>
      <p:pic>
        <p:nvPicPr>
          <p:cNvPr id="8" name="Picture 7">
            <a:extLst>
              <a:ext uri="{FF2B5EF4-FFF2-40B4-BE49-F238E27FC236}">
                <a16:creationId xmlns:a16="http://schemas.microsoft.com/office/drawing/2014/main" id="{A9F473CB-0693-C8C6-CF10-DCE52275F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551" y="4341738"/>
            <a:ext cx="3161763" cy="2308260"/>
          </a:xfrm>
          <a:prstGeom prst="rect">
            <a:avLst/>
          </a:prstGeom>
        </p:spPr>
      </p:pic>
    </p:spTree>
    <p:extLst>
      <p:ext uri="{BB962C8B-B14F-4D97-AF65-F5344CB8AC3E}">
        <p14:creationId xmlns:p14="http://schemas.microsoft.com/office/powerpoint/2010/main" val="388012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8BC897-7AC4-385C-ED8C-8D371544380B}"/>
              </a:ext>
            </a:extLst>
          </p:cNvPr>
          <p:cNvSpPr>
            <a:spLocks noGrp="1"/>
          </p:cNvSpPr>
          <p:nvPr>
            <p:ph type="title"/>
          </p:nvPr>
        </p:nvSpPr>
        <p:spPr>
          <a:xfrm>
            <a:off x="328773" y="270553"/>
            <a:ext cx="11363217" cy="797960"/>
          </a:xfrm>
        </p:spPr>
        <p:txBody>
          <a:bodyPr/>
          <a:lstStyle/>
          <a:p>
            <a:pPr algn="l"/>
            <a:r>
              <a:rPr lang="en-IN" dirty="0"/>
              <a:t>Recommendations</a:t>
            </a:r>
          </a:p>
        </p:txBody>
      </p:sp>
      <p:sp>
        <p:nvSpPr>
          <p:cNvPr id="6" name="Content Placeholder 5">
            <a:extLst>
              <a:ext uri="{FF2B5EF4-FFF2-40B4-BE49-F238E27FC236}">
                <a16:creationId xmlns:a16="http://schemas.microsoft.com/office/drawing/2014/main" id="{CBF28FB7-DCCC-900F-F6F8-BBFD6623155C}"/>
              </a:ext>
            </a:extLst>
          </p:cNvPr>
          <p:cNvSpPr>
            <a:spLocks noGrp="1"/>
          </p:cNvSpPr>
          <p:nvPr>
            <p:ph idx="1"/>
          </p:nvPr>
        </p:nvSpPr>
        <p:spPr>
          <a:xfrm>
            <a:off x="328773" y="1068514"/>
            <a:ext cx="11661169" cy="5518934"/>
          </a:xfrm>
        </p:spPr>
        <p:txBody>
          <a:bodyPr>
            <a:noAutofit/>
          </a:bodyPr>
          <a:lstStyle/>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Display:</a:t>
            </a:r>
            <a:r>
              <a:rPr lang="en-US" dirty="0">
                <a:latin typeface="Calibri" panose="020F0502020204030204" pitchFamily="34" charset="0"/>
                <a:ea typeface="Calibri" panose="020F0502020204030204" pitchFamily="34" charset="0"/>
                <a:cs typeface="Calibri" panose="020F0502020204030204" pitchFamily="34" charset="0"/>
              </a:rPr>
              <a:t> Since Display has a high number of engaged sessions and conversions, continue to invest in Display advertising as it seems to be effective in driving user engagement and conversions.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Organic Search:</a:t>
            </a:r>
            <a:r>
              <a:rPr lang="en-US" dirty="0">
                <a:latin typeface="Calibri" panose="020F0502020204030204" pitchFamily="34" charset="0"/>
                <a:ea typeface="Calibri" panose="020F0502020204030204" pitchFamily="34" charset="0"/>
                <a:cs typeface="Calibri" panose="020F0502020204030204" pitchFamily="34" charset="0"/>
              </a:rPr>
              <a:t> Organic Search is performing well with high engagement rates and a significant number of engaged sessions. Focus on optimizing SEO strategies to maintain and improve this performance.</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Direct:</a:t>
            </a:r>
            <a:r>
              <a:rPr lang="en-US" dirty="0">
                <a:latin typeface="Calibri" panose="020F0502020204030204" pitchFamily="34" charset="0"/>
                <a:ea typeface="Calibri" panose="020F0502020204030204" pitchFamily="34" charset="0"/>
                <a:cs typeface="Calibri" panose="020F0502020204030204" pitchFamily="34" charset="0"/>
              </a:rPr>
              <a:t> Direct traffic has a high number of engaged sessions and a relatively high average engagement time per session. Consider implementing personalized content or offers for direct visitors to further enhance engagement.</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Paid Search:</a:t>
            </a:r>
            <a:r>
              <a:rPr lang="en-US" dirty="0">
                <a:latin typeface="Calibri" panose="020F0502020204030204" pitchFamily="34" charset="0"/>
                <a:ea typeface="Calibri" panose="020F0502020204030204" pitchFamily="34" charset="0"/>
                <a:cs typeface="Calibri" panose="020F0502020204030204" pitchFamily="34" charset="0"/>
              </a:rPr>
              <a:t> While Paid Search has a moderate number of users and sessions, its engagement rates and average engagement time per session are relatively low. Review and refine targeting and ad creatives to improve these metrics.</a:t>
            </a:r>
          </a:p>
          <a:p>
            <a:pPr marL="457200" indent="-457200">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Organic Social:</a:t>
            </a:r>
            <a:r>
              <a:rPr lang="en-US" dirty="0">
                <a:latin typeface="Calibri" panose="020F0502020204030204" pitchFamily="34" charset="0"/>
                <a:ea typeface="Calibri" panose="020F0502020204030204" pitchFamily="34" charset="0"/>
                <a:cs typeface="Calibri" panose="020F0502020204030204" pitchFamily="34" charset="0"/>
              </a:rPr>
              <a:t> Organic Social has a low number of users and sessions, indicating that the current social media strategies may not be effective. Consider revising the social media strategy to increase user engagement and drive more traffic from social channels.</a:t>
            </a:r>
          </a:p>
        </p:txBody>
      </p:sp>
    </p:spTree>
    <p:extLst>
      <p:ext uri="{BB962C8B-B14F-4D97-AF65-F5344CB8AC3E}">
        <p14:creationId xmlns:p14="http://schemas.microsoft.com/office/powerpoint/2010/main" val="296029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951</TotalTime>
  <Words>4076</Words>
  <Application>Microsoft Office PowerPoint</Application>
  <PresentationFormat>Widescreen</PresentationFormat>
  <Paragraphs>262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Bookman Old Style</vt:lpstr>
      <vt:lpstr>Calibri</vt:lpstr>
      <vt:lpstr>Rockwell</vt:lpstr>
      <vt:lpstr>Damask</vt:lpstr>
      <vt:lpstr>Data Analysis and  Insights for  page Optimization &amp; User  Engagement  XYZ Inc.  </vt:lpstr>
      <vt:lpstr>PowerPoint Presentation</vt:lpstr>
      <vt:lpstr>Data Exploration</vt:lpstr>
      <vt:lpstr>Data Exploration</vt:lpstr>
      <vt:lpstr>Key Factors </vt:lpstr>
      <vt:lpstr>User Acquisition Analysis</vt:lpstr>
      <vt:lpstr>RECOMMENDATIONS</vt:lpstr>
      <vt:lpstr>Traffic Acquisition Analysis</vt:lpstr>
      <vt:lpstr>Recommendations</vt:lpstr>
      <vt:lpstr>Event Report analysis</vt:lpstr>
      <vt:lpstr>Recommendations</vt:lpstr>
      <vt:lpstr>Conversion Report</vt:lpstr>
      <vt:lpstr>Recommendations</vt:lpstr>
      <vt:lpstr>Pages &amp; Screens Report</vt:lpstr>
      <vt:lpstr>Recommendations</vt:lpstr>
      <vt:lpstr>Country Analysis</vt:lpstr>
      <vt:lpstr>Recommendations</vt:lpstr>
      <vt:lpstr>Town/City Analysis</vt:lpstr>
      <vt:lpstr>Recommendations</vt:lpstr>
      <vt:lpstr>Gender Report</vt:lpstr>
      <vt:lpstr>Recommendations</vt:lpstr>
      <vt:lpstr>User By Interest</vt:lpstr>
      <vt:lpstr>User By Interest</vt:lpstr>
      <vt:lpstr>User By Interest</vt:lpstr>
      <vt:lpstr>Recommendations</vt:lpstr>
      <vt:lpstr>User by Language</vt:lpstr>
      <vt:lpstr>Recommendations</vt:lpstr>
      <vt:lpstr>User by Age group</vt:lpstr>
      <vt:lpstr>Recommendations</vt:lpstr>
      <vt:lpstr>Google Ads Report</vt:lpstr>
      <vt:lpstr>Recommendations</vt:lpstr>
      <vt:lpstr>PowerPoint Presentation</vt:lpstr>
      <vt:lpstr>Things to be considered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Insights for page Optimization &amp; User  Engagement   XYZ Inc.</dc:title>
  <dc:creator>Arjun A</dc:creator>
  <cp:lastModifiedBy>Arjun A</cp:lastModifiedBy>
  <cp:revision>12</cp:revision>
  <dcterms:created xsi:type="dcterms:W3CDTF">2024-02-28T05:52:19Z</dcterms:created>
  <dcterms:modified xsi:type="dcterms:W3CDTF">2024-03-01T14:28:15Z</dcterms:modified>
</cp:coreProperties>
</file>