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372" r:id="rId3"/>
    <p:sldId id="256" r:id="rId4"/>
    <p:sldId id="257" r:id="rId5"/>
    <p:sldId id="262" r:id="rId6"/>
    <p:sldId id="265" r:id="rId7"/>
    <p:sldId id="260" r:id="rId8"/>
    <p:sldId id="373" r:id="rId9"/>
    <p:sldId id="297" r:id="rId10"/>
    <p:sldId id="374" r:id="rId11"/>
    <p:sldId id="330" r:id="rId12"/>
    <p:sldId id="390" r:id="rId13"/>
    <p:sldId id="333" r:id="rId14"/>
    <p:sldId id="383" r:id="rId15"/>
    <p:sldId id="334" r:id="rId16"/>
    <p:sldId id="391" r:id="rId17"/>
    <p:sldId id="392" r:id="rId18"/>
    <p:sldId id="387" r:id="rId19"/>
    <p:sldId id="389" r:id="rId20"/>
    <p:sldId id="378" r:id="rId21"/>
    <p:sldId id="393" r:id="rId22"/>
    <p:sldId id="364" r:id="rId23"/>
    <p:sldId id="365" r:id="rId24"/>
    <p:sldId id="279" r:id="rId25"/>
    <p:sldId id="280" r:id="rId26"/>
    <p:sldId id="3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62" autoAdjust="0"/>
  </p:normalViewPr>
  <p:slideViewPr>
    <p:cSldViewPr>
      <p:cViewPr varScale="1">
        <p:scale>
          <a:sx n="81" d="100"/>
          <a:sy n="81" d="100"/>
        </p:scale>
        <p:origin x="131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0FF52-831C-4FA2-947A-449C781FCACC}" type="datetimeFigureOut">
              <a:rPr lang="en-IN" smtClean="0"/>
              <a:pPr/>
              <a:t>02-06-2023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6A09C-A609-49B4-B418-FEA523E7A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97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A09C-A609-49B4-B418-FEA523E7ADBA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40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A09C-A609-49B4-B418-FEA523E7ADB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2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A09C-A609-49B4-B418-FEA523E7ADB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4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A09C-A609-49B4-B418-FEA523E7ADB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7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6A09C-A609-49B4-B418-FEA523E7ADB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6A09C-A609-49B4-B418-FEA523E7ADB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9FC7-811B-4A26-B87F-A07188DABBC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9FC7-811B-4A26-B87F-A07188DABB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9FC7-811B-4A26-B87F-A07188DABB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45B7-AB99-4FA2-944C-24C3B9A029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2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45B7-AB99-4FA2-944C-24C3B9A029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21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45B7-AB99-4FA2-944C-24C3B9A029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30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45B7-AB99-4FA2-944C-24C3B9A029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848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45B7-AB99-4FA2-944C-24C3B9A029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69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45B7-AB99-4FA2-944C-24C3B9A029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29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45B7-AB99-4FA2-944C-24C3B9A029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43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45B7-AB99-4FA2-944C-24C3B9A029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9FC7-811B-4A26-B87F-A07188DABB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45B7-AB99-4FA2-944C-24C3B9A029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39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45B7-AB99-4FA2-944C-24C3B9A029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63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45B7-AB99-4FA2-944C-24C3B9A029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9FC7-811B-4A26-B87F-A07188DABBC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9FC7-811B-4A26-B87F-A07188DABB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9FC7-811B-4A26-B87F-A07188DABB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9FC7-811B-4A26-B87F-A07188DABB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9FC7-811B-4A26-B87F-A07188DABBC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9FC7-811B-4A26-B87F-A07188DABB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9/22/2020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RAMCO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9FC7-811B-4A26-B87F-A07188DABBC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/>
              <a:t>9/22/2020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IN"/>
              <a:t>RAMCO INSTITUTE OF TECHNOLOGY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76E9FC7-811B-4A26-B87F-A07188DABBC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9/22/2020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RAMCO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45B7-AB99-4FA2-944C-24C3B9A029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6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5" y="6305550"/>
            <a:ext cx="902207" cy="476250"/>
          </a:xfrm>
        </p:spPr>
        <p:txBody>
          <a:bodyPr/>
          <a:lstStyle/>
          <a:p>
            <a:r>
              <a:rPr lang="en-US" b="1" dirty="0"/>
              <a:t>6/02/2023</a:t>
            </a:r>
            <a:endParaRPr lang="en-IN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3848" y="6287219"/>
            <a:ext cx="3750568" cy="476250"/>
          </a:xfrm>
        </p:spPr>
        <p:txBody>
          <a:bodyPr/>
          <a:lstStyle/>
          <a:p>
            <a:r>
              <a:rPr lang="en-IN" b="1" dirty="0"/>
              <a:t>RAMCO INSTITUTE OF TECHNOLOGY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32656"/>
            <a:ext cx="91992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RAMCO INSTITUTE OF TECHNOLOGY,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RAJAPALYAM </a:t>
            </a:r>
          </a:p>
          <a:p>
            <a:pPr algn="ctr"/>
            <a:r>
              <a:rPr lang="nn-N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UNIVERSITY: CHENNAI 600 025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2023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6114" y="2887639"/>
            <a:ext cx="937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   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2022-2023(Even Semester)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3" y="332656"/>
            <a:ext cx="1337297" cy="1328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312" y="423423"/>
            <a:ext cx="1555536" cy="1237615"/>
          </a:xfrm>
          <a:prstGeom prst="rect">
            <a:avLst/>
          </a:prstGeom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846114" y="3368045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&amp; Branch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B.E- Computer Science and Engineering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6114" y="3829710"/>
            <a:ext cx="5238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              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8943" y="4330794"/>
            <a:ext cx="832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       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CS8611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8943" y="1904215"/>
            <a:ext cx="7093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VIVA-VOCE EXAMINATIONS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(R-2017)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6114" y="5249455"/>
            <a:ext cx="701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&amp; Session    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2,2023 &amp; FN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7290" y="4770088"/>
            <a:ext cx="631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                     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114" y="5700029"/>
            <a:ext cx="489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     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B19</a:t>
            </a:r>
          </a:p>
        </p:txBody>
      </p:sp>
    </p:spTree>
    <p:extLst>
      <p:ext uri="{BB962C8B-B14F-4D97-AF65-F5344CB8AC3E}">
        <p14:creationId xmlns:p14="http://schemas.microsoft.com/office/powerpoint/2010/main" val="271195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DATASET COLLECTION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620688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collected from the Repository </a:t>
            </a:r>
            <a:r>
              <a:rPr 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“ZENODO”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https://zenodo.org/record/1188976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a popular dataset used in audio related projects. 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043A3-0539-B89B-F6F7-8C60B2FF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34" y="2631814"/>
            <a:ext cx="6508731" cy="36611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03EFE14-B543-A816-3C52-EEC1171C17DC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322B5D4-9AF0-0C62-21F9-3F82078EAC61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0154B86-E981-2A6F-E31E-8CC516AEC5A3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10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1256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008E6-189A-8FB7-20FB-C890F40C3934}"/>
              </a:ext>
            </a:extLst>
          </p:cNvPr>
          <p:cNvSpPr txBox="1"/>
          <p:nvPr/>
        </p:nvSpPr>
        <p:spPr>
          <a:xfrm>
            <a:off x="611560" y="973206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016" lvl="1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Files		: 7356 RAVDESS files </a:t>
            </a:r>
          </a:p>
          <a:p>
            <a:pPr marL="128016" lvl="1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Size		  	: 24.8 GB</a:t>
            </a:r>
          </a:p>
          <a:p>
            <a:pPr marL="128016" lvl="1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Actors Involved	: 24(Both Male and Female)</a:t>
            </a:r>
          </a:p>
          <a:p>
            <a:pPr marL="128016" lvl="1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Modality Formats		: Audio-only , Audio-Video , Video-only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C6C71B-5BD8-8E57-D718-4D84A7704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7" y="3945803"/>
            <a:ext cx="4623743" cy="755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3EAA6-944A-8DD2-CAF3-EFF8BE422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076605"/>
            <a:ext cx="4144378" cy="2678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504FA83-9C36-209E-51A7-644FE1A6AFAF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58297BF-29D3-9720-4375-CC3A9921F5E5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DF33EFA9-69D5-1AD9-61C7-37C639E4BDCD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11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7539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964" y="15159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 OF PREPROCESSING</a:t>
            </a:r>
          </a:p>
          <a:p>
            <a:pPr marL="342900" indent="-342900" algn="ctr"/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46702C-DC55-A2F0-2727-94E583FA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" y="1058451"/>
            <a:ext cx="9012072" cy="4741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4E632D4-1FF5-9CB6-8BD7-CA3A6EA57A2B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A4CA47-316C-071B-498F-79148555F73F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6B3873B8-270C-6A7D-F9D2-C0B16F5643D0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12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1680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8F51DC-D9C3-DFED-90C3-7BE391300ED6}"/>
              </a:ext>
            </a:extLst>
          </p:cNvPr>
          <p:cNvSpPr txBox="1"/>
          <p:nvPr/>
        </p:nvSpPr>
        <p:spPr>
          <a:xfrm>
            <a:off x="755576" y="1412776"/>
            <a:ext cx="820891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570" marR="314960" indent="228600" algn="ctr">
              <a:lnSpc>
                <a:spcPct val="150000"/>
              </a:lnSpc>
              <a:spcBef>
                <a:spcPts val="725"/>
              </a:spcBef>
              <a:spcAft>
                <a:spcPts val="0"/>
              </a:spcAft>
            </a:pPr>
            <a:endParaRPr lang="en-US" sz="2800" b="1" spc="1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 Spectrogram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 Frequency Cepstral Coefficient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Crossing Rate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Flux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 Vector	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BBCB87-DEAE-DD70-12FC-7E2F94A57CCB}"/>
              </a:ext>
            </a:extLst>
          </p:cNvPr>
          <p:cNvSpPr txBox="1"/>
          <p:nvPr/>
        </p:nvSpPr>
        <p:spPr>
          <a:xfrm>
            <a:off x="65964" y="15159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marL="342900" indent="-342900" algn="ctr"/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43A77-BE0D-C29C-3681-DFD6F4318112}"/>
              </a:ext>
            </a:extLst>
          </p:cNvPr>
          <p:cNvSpPr txBox="1"/>
          <p:nvPr/>
        </p:nvSpPr>
        <p:spPr>
          <a:xfrm>
            <a:off x="1426297" y="1412776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to be extracted:</a:t>
            </a:r>
          </a:p>
          <a:p>
            <a:endParaRPr lang="en-IN" sz="2400" b="1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45B2377-6D94-B4D6-0CA2-701C28CDA5D8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BF08DF-8B99-64D7-A356-6098D277DB4B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A33D5547-C136-BA68-9E3D-51E0EDEEE3EA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13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7648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902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OF FEATURE EXTRACTION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BA0376-5D43-EAD1-2F1A-281ED31E8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73"/>
          <a:stretch/>
        </p:blipFill>
        <p:spPr bwMode="auto">
          <a:xfrm>
            <a:off x="899592" y="1772816"/>
            <a:ext cx="2831976" cy="2659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2A05A9-E619-6BE8-5C6F-A07FC9898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67"/>
          <a:stretch/>
        </p:blipFill>
        <p:spPr>
          <a:xfrm>
            <a:off x="4974907" y="1820026"/>
            <a:ext cx="3156585" cy="2565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598903-325A-C848-893F-F840477E5C14}"/>
              </a:ext>
            </a:extLst>
          </p:cNvPr>
          <p:cNvSpPr txBox="1"/>
          <p:nvPr/>
        </p:nvSpPr>
        <p:spPr>
          <a:xfrm>
            <a:off x="1068726" y="4815033"/>
            <a:ext cx="796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 SPECTROGRAM             MEL FREQUENCY CEPSTRAL COEFFICIENTS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E3DBE73-06E7-CBE3-D7CE-065F3AE65ACA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8E476E3-212B-E85B-3E24-72B0B37580C6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6E6A23A9-A4C6-840C-B356-0A3C09A2A50C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14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50871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902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OF FEATURE EXTRACTION(Contd..)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98903-325A-C848-893F-F840477E5C14}"/>
              </a:ext>
            </a:extLst>
          </p:cNvPr>
          <p:cNvSpPr txBox="1"/>
          <p:nvPr/>
        </p:nvSpPr>
        <p:spPr>
          <a:xfrm>
            <a:off x="899592" y="4776902"/>
            <a:ext cx="756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ZERO-CROSSING RATE	         	                 SPECTRAL ROLLOFF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1A63A-EC8C-D8F9-9A8A-96741C195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5"/>
          <a:stretch/>
        </p:blipFill>
        <p:spPr>
          <a:xfrm>
            <a:off x="736908" y="1916832"/>
            <a:ext cx="2994660" cy="2439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9CD6D-3AA1-2438-CA9D-07102CD8E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484" r="4855"/>
          <a:stretch/>
        </p:blipFill>
        <p:spPr>
          <a:xfrm>
            <a:off x="5148064" y="1556792"/>
            <a:ext cx="2952328" cy="2799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143AEEF-EF06-0E18-19D4-25C33FFAFCF7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110694-F5DC-1F57-C847-05C5149AE574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DEE8398-6611-1CB3-4915-3D8844E712FE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15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6406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902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OF FEATURE EXTRACTION(Contd..)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98903-325A-C848-893F-F840477E5C14}"/>
              </a:ext>
            </a:extLst>
          </p:cNvPr>
          <p:cNvSpPr txBox="1"/>
          <p:nvPr/>
        </p:nvSpPr>
        <p:spPr>
          <a:xfrm>
            <a:off x="1097631" y="4816752"/>
            <a:ext cx="756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FLUX	         			CHROMA VECTOR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FD234A-5DF5-38CF-3AAB-6A8AC533C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7" y="1916832"/>
            <a:ext cx="3496310" cy="2232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25B04-AD3F-B031-6D54-B2B4B8C85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1"/>
          <a:stretch/>
        </p:blipFill>
        <p:spPr bwMode="auto">
          <a:xfrm>
            <a:off x="5004048" y="1988209"/>
            <a:ext cx="3482340" cy="2161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4E3C27-80FA-FA74-A85A-7929CF0DC68C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8659BA3-01D8-C696-F09E-17751C55854A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BFA980CF-3BCD-FDDD-447E-38E931B4512C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16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3729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LAYER PERCEPTRON CLASSIFIER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4493096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is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artificial neural network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consists of multiple layers of interconnected nodes, or artificial neurons.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feedforward neural network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that information flows through the network in one direction, from input nodes to output nodes.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an MLP typically includes an input layer, one or more hidden layers, and an output layer. 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7E4EBBC-F470-180A-7A99-0EB81C629C02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8E38019-E9EF-71D8-7D1F-B7F95002F479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2B1EF701-3FC4-F8FE-C823-59D4A0110BC2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17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6262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NN for Data Science | Basics Of Artificial Neural Network">
            <a:extLst>
              <a:ext uri="{FF2B5EF4-FFF2-40B4-BE49-F238E27FC236}">
                <a16:creationId xmlns:a16="http://schemas.microsoft.com/office/drawing/2014/main" id="{DA1D80CF-A7CB-410F-A215-8180D3B481A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08" y="1772816"/>
            <a:ext cx="7459913" cy="419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882539-F157-870D-237D-A3D7C3E48E1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LAYER PERCEPTRON CLASSIFIER(Contd..)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A17037-8076-0E0B-9637-3B1BEE534870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1B28F65-09A6-E68A-8FB2-0A13828BF7F4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D167999-835C-C60F-2D70-4F0464631854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18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2309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7FA3-4B9F-D2CC-E3C3-40C3F6FF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 OF PROPOSED SYSTEM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42F57-12F8-DD50-A8BD-767254C0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0" y="2123298"/>
            <a:ext cx="6054056" cy="936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8F53CC-97A2-6BF6-19BD-33C7D7C6E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542280" y="3521537"/>
            <a:ext cx="6054055" cy="1131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BA6347B-00BC-929F-7D0A-22BA2984E69D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637C4ED-95CD-2F5F-5D1E-01F5A7B72FD3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ADA12F5D-FBFF-E2DD-CFA4-4F4FB5EC6D65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19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7713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346878"/>
            <a:ext cx="3174885" cy="446277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MUTHU KUMAR K</a:t>
            </a:r>
            <a:endParaRPr lang="en-IN" sz="25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5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1598" y="3946768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GUIDED BY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6056" y="4346879"/>
            <a:ext cx="41546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Mr.K.VIGNESH</a:t>
            </a:r>
            <a:r>
              <a:rPr lang="en-IN" sz="23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SARAVANAN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91159" y="4876988"/>
            <a:ext cx="19442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AP(SG)/CSE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32656"/>
            <a:ext cx="9199250" cy="218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6000"/>
              </a:lnSpc>
              <a:spcAft>
                <a:spcPts val="75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SPEECH AUDIO EMOTION RECOGNITION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USING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DEEP LEARNING</a:t>
            </a:r>
            <a:endParaRPr lang="en-IN" sz="41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3654" y="3946768"/>
            <a:ext cx="2289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PRESENTED BY :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064D203-F3AC-CEF2-B313-0C7552D3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35" y="6305550"/>
            <a:ext cx="902207" cy="476250"/>
          </a:xfrm>
        </p:spPr>
        <p:txBody>
          <a:bodyPr/>
          <a:lstStyle/>
          <a:p>
            <a:r>
              <a:rPr lang="en-US" b="1" dirty="0"/>
              <a:t>6/02/2023</a:t>
            </a:r>
            <a:endParaRPr lang="en-IN" b="1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72AA58E-007E-CAB4-2720-DD9560E3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848" y="6287219"/>
            <a:ext cx="3750568" cy="476250"/>
          </a:xfrm>
        </p:spPr>
        <p:txBody>
          <a:bodyPr/>
          <a:lstStyle/>
          <a:p>
            <a:r>
              <a:rPr lang="en-IN" b="1" dirty="0"/>
              <a:t>RAMCO INSTITUTE OF TECHNOLOGY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A78C2B4-94F9-1D94-FFC2-8E28EDF2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010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7FA3-4B9F-D2CC-E3C3-40C3F6FF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 OF PROPOSED SYSTEM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DC6DC-0BD6-4F0A-F1CD-C7057157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640960" cy="4761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9DD96CF-BC05-3ED5-019A-375769FD256B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A5E981A-4AB4-CDE3-2F73-6C2590FBF54C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E357A9C-AFA9-3A94-6CE2-85BA2E8A7817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20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0234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2008" y="22860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b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500270" y="1052151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Speech audio emotion recognition is a valuable technology that has the potential to enhance various applications such as </a:t>
            </a:r>
            <a:r>
              <a:rPr lang="en-US" sz="2400" spc="-2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sentiment analysis, human-computer interaction, and speech-based systems</a:t>
            </a:r>
            <a:r>
              <a:rPr lang="en-US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I have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 a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technique using high intelligent deep learning models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classify the emotions.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Included features to efficiently classify emotions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which is not included as features in the existing system.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C9A8E13-16D8-7B93-4CDC-FAF45C2694C5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825C2E-A6BE-242E-A753-7517AF19C20A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9EE77C4-B575-46A9-3D2F-476BCDCBDF86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21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06029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2008" y="2286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b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A826E-073F-FA66-0799-03FC7F0B2EC3}"/>
              </a:ext>
            </a:extLst>
          </p:cNvPr>
          <p:cNvSpPr txBox="1"/>
          <p:nvPr/>
        </p:nvSpPr>
        <p:spPr>
          <a:xfrm>
            <a:off x="539552" y="1484784"/>
            <a:ext cx="8147248" cy="4496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325120" indent="-342900" algn="just">
              <a:lnSpc>
                <a:spcPct val="150000"/>
              </a:lnSpc>
              <a:spcBef>
                <a:spcPts val="310"/>
              </a:spcBef>
              <a:buSzPts val="1200"/>
              <a:buFont typeface="Wingdings" panose="05000000000000000000" pitchFamily="2" charset="2"/>
              <a:buChar char="ü"/>
              <a:tabLst>
                <a:tab pos="636270" algn="l"/>
                <a:tab pos="636905" algn="l"/>
              </a:tabLst>
            </a:pPr>
            <a:r>
              <a:rPr lang="en-US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Extending the system to perform </a:t>
            </a:r>
            <a:r>
              <a:rPr lang="en-US" sz="2400" spc="-2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real-time emotion recognition in streaming audio </a:t>
            </a:r>
            <a:r>
              <a:rPr lang="en-US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 open up new possibilities for applications such as emotion-aware virtual assistants or emotion-based content recommendation systems.</a:t>
            </a:r>
            <a:endParaRPr lang="en-IN" sz="2400" spc="-1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25120" indent="-342900" algn="just">
              <a:lnSpc>
                <a:spcPct val="150000"/>
              </a:lnSpc>
              <a:spcBef>
                <a:spcPts val="310"/>
              </a:spcBef>
              <a:buSzPts val="1200"/>
              <a:buFont typeface="Wingdings" panose="05000000000000000000" pitchFamily="2" charset="2"/>
              <a:buChar char="ü"/>
              <a:tabLst>
                <a:tab pos="636270" algn="l"/>
                <a:tab pos="636905" algn="l"/>
              </a:tabLst>
            </a:pPr>
            <a:r>
              <a:rPr lang="en-US" sz="2400" spc="-2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Expand the available dataset </a:t>
            </a:r>
            <a:r>
              <a:rPr lang="en-US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training and evaluation. A larger and more diverse dataset can </a:t>
            </a:r>
            <a:r>
              <a:rPr lang="en-US" sz="2400" spc="-2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help improve the performance and generalization</a:t>
            </a:r>
            <a:r>
              <a:rPr lang="en-US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the emotion recognition system.</a:t>
            </a:r>
            <a:endParaRPr lang="en-IN" sz="2400" spc="-1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A99ED34-2C4A-9BBE-2EFC-BE52547A64B4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B870EDF-DCF2-DC9A-2246-F567FCCF1CCD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70CC0A5-D2B2-E8EB-B0B0-12F81034D445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22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95717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610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1412776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Jie, "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recognition based on convolutional neural network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2021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International Conference on Networking, Communications and Information Technology                 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NetCIT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Manchester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A. Khalil, E. Jones, M. I. Babar, T. Jan, M. H. Zafar and T.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Alhussain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        </a:t>
            </a:r>
          </a:p>
          <a:p>
            <a:pPr algn="just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Emotion Recognition Using Deep Learning Techniques: A Review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in IEEE Access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3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Muljono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Prasetya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Harjoko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Supriyanto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Recognition of </a:t>
            </a:r>
          </a:p>
          <a:p>
            <a:pPr algn="just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Indonesian Movie Audio Tracks based on MFCC and SVM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2019 International     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Conference on contemporary Computing and Informatics (IC3I), Singapore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F6C07F0-A124-9003-3D0F-51883EB116BE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98822FA-6ED3-CEC3-C670-6C8D99586642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854ED058-62FC-0746-9584-5A974161E1FB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23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1055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3633" y="1526456"/>
            <a:ext cx="85308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4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Swain, M.,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Routray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Kabisatpathy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2018.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Databases, features and classifiers </a:t>
            </a:r>
          </a:p>
          <a:p>
            <a:pPr algn="just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speech emotion recognition: a review.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Speech Technology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5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Sezgin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C.,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Gunsel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&amp; Kurt, G. K. (2012).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audio features for emotion </a:t>
            </a:r>
          </a:p>
          <a:p>
            <a:pPr algn="just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detection. EURASIP Journal on Audio, Speech, and Music 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2012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6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B. Nassif, I.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Attili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Azzeh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Shaalan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using </a:t>
            </a:r>
          </a:p>
          <a:p>
            <a:pPr algn="just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deep neural networks: A systematic review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IEEE Access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084030-1BA9-C90F-B353-6D216C59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610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REFERENCES(Contd..)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465F5D2-7A53-86F0-C8E3-091F38510F03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BA53542-B4B4-A8D5-E330-3A524A3A781C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8DB24A02-491A-4BDC-8EBE-CF834D0EB801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24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54580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22860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394539-514F-D4E8-5E5A-B09777B5BF4F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758F092-F388-01B5-49C6-C47645AA66F7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55467123-D27C-2FB1-A000-32606B03F92E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25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4434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69718"/>
            <a:ext cx="7498080" cy="79208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742" y="1528986"/>
            <a:ext cx="7269038" cy="3744416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Problem Identification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 Objectives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82296" indent="0">
              <a:buClrTx/>
              <a:buNone/>
            </a:pPr>
            <a:endParaRPr lang="en-IN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4AEA56-7413-D9DE-F141-AEACAE02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35" y="6305550"/>
            <a:ext cx="902207" cy="476250"/>
          </a:xfrm>
        </p:spPr>
        <p:txBody>
          <a:bodyPr/>
          <a:lstStyle/>
          <a:p>
            <a:r>
              <a:rPr lang="en-US" b="1" dirty="0"/>
              <a:t>6/02/2023</a:t>
            </a:r>
            <a:endParaRPr lang="en-IN" b="1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13CB1FB-ED4B-14E3-971A-397CB179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848" y="6287219"/>
            <a:ext cx="3750568" cy="476250"/>
          </a:xfrm>
        </p:spPr>
        <p:txBody>
          <a:bodyPr/>
          <a:lstStyle/>
          <a:p>
            <a:r>
              <a:rPr lang="en-IN" b="1" dirty="0"/>
              <a:t>RAMCO INSTITUTE OF TECHNOLOGY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A205DA4-1F85-DAC9-905E-401FC447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48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" y="188640"/>
            <a:ext cx="9144000" cy="792088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46747"/>
            <a:ext cx="8496944" cy="4986509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342900" lvl="0" indent="-3429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The emotion recognition aims to find the emotional condition of an individual by his/her speech audio.</a:t>
            </a:r>
          </a:p>
          <a:p>
            <a:pPr marL="342900" lvl="0" indent="-3429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Speech is the fast and best normal way of communicating against human. This reality motivate us to consider speech signal as a quick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effective process to identify a human behavior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mentality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lvl="0" indent="-3429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It is most beneficial for applications ,which need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Human-Computer interaction such as customer service, education, forensics, crime departments, medical analysis etc.,</a:t>
            </a:r>
            <a:endParaRPr lang="en-US" sz="12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2296" indent="0" algn="just">
              <a:lnSpc>
                <a:spcPct val="120000"/>
              </a:lnSpc>
              <a:buClrTx/>
              <a:buNone/>
            </a:pPr>
            <a:endParaRPr lang="en-US" sz="1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562700-F9E8-D6BB-6AA3-0C5374AA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35" y="6305550"/>
            <a:ext cx="902207" cy="476250"/>
          </a:xfrm>
        </p:spPr>
        <p:txBody>
          <a:bodyPr/>
          <a:lstStyle/>
          <a:p>
            <a:r>
              <a:rPr lang="en-US" b="1" dirty="0"/>
              <a:t>6/02/2023</a:t>
            </a:r>
            <a:endParaRPr lang="en-IN" b="1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73FB53A-4B58-8AFD-517D-B7215D9D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848" y="6287219"/>
            <a:ext cx="3750568" cy="476250"/>
          </a:xfrm>
        </p:spPr>
        <p:txBody>
          <a:bodyPr/>
          <a:lstStyle/>
          <a:p>
            <a:r>
              <a:rPr lang="en-IN" b="1" dirty="0"/>
              <a:t>RAMCO INSTITUTE OF TECHNOLOGY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160C0B74-7A6C-EE13-3648-AB0E23B3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83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404664"/>
            <a:ext cx="7930128" cy="108012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IDENTIFICATION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484785"/>
            <a:ext cx="8784976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ClrTx/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Emotion recognition from speech can assist in monitoring and assessing individuals' mental health by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detecting changes in emotional states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457200" indent="-457200" algn="just">
              <a:lnSpc>
                <a:spcPct val="120000"/>
              </a:lnSpc>
              <a:buClrTx/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Emotion recognition enables systems to understand and respond to users' emotional states,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leading to more personalized and empathetic interactions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with voice assistants,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chatbots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and other interactive systems.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It can enhance assistive technologies, making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interactions more intuitive and natural for individuals with disabilities or special needs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49B43C-7656-BFE6-EAF3-E50A9246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35" y="6305550"/>
            <a:ext cx="902207" cy="476250"/>
          </a:xfrm>
        </p:spPr>
        <p:txBody>
          <a:bodyPr/>
          <a:lstStyle/>
          <a:p>
            <a:r>
              <a:rPr lang="en-US" b="1" dirty="0"/>
              <a:t>6/02/2023</a:t>
            </a:r>
            <a:endParaRPr lang="en-IN" b="1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38ADAA9-CD00-DE78-23AF-88460AC6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848" y="6287219"/>
            <a:ext cx="3750568" cy="476250"/>
          </a:xfrm>
        </p:spPr>
        <p:txBody>
          <a:bodyPr/>
          <a:lstStyle/>
          <a:p>
            <a:r>
              <a:rPr lang="en-IN" b="1" dirty="0"/>
              <a:t>RAMCO INSTITUTE OF TECHNOLOGY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3621D7E-DFFA-2055-CFC9-402519CC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40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55968" cy="93610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772816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 detect the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emotions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 individuals with speech audio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 algn="just">
              <a:buFont typeface="Wingdings" pitchFamily="2" charset="2"/>
              <a:buChar char="ü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objective is to make the model </a:t>
            </a:r>
            <a:r>
              <a:rPr lang="en-US" sz="24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invariant to perturbations faced by the existing solutions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enhance its ability to produce efficient prediction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en-US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 Learning Algorithms 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been used to implement the proposed techniques.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en-US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 higher intelligent </a:t>
            </a:r>
            <a:r>
              <a:rPr lang="en-US" sz="24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Artificial Neural Network 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classify the emotions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AC08AB8-A293-74C8-DA6B-028FC6FB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35" y="6305550"/>
            <a:ext cx="902207" cy="476250"/>
          </a:xfrm>
        </p:spPr>
        <p:txBody>
          <a:bodyPr/>
          <a:lstStyle/>
          <a:p>
            <a:r>
              <a:rPr lang="en-US" b="1" dirty="0"/>
              <a:t>6/02/2023</a:t>
            </a:r>
            <a:endParaRPr lang="en-IN" b="1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78BF2F0-A3C9-F456-74C6-2ED298C1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848" y="6287219"/>
            <a:ext cx="3750568" cy="476250"/>
          </a:xfrm>
        </p:spPr>
        <p:txBody>
          <a:bodyPr/>
          <a:lstStyle/>
          <a:p>
            <a:r>
              <a:rPr lang="en-IN" b="1" dirty="0"/>
              <a:t>RAMCO INSTITUTE OF TECHNOLOGY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F43E444F-307E-43E3-675E-7D1FFAD0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r>
              <a:rPr lang="en-US" dirty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01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82168" cy="70609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 PAPER</a:t>
            </a:r>
            <a:endParaRPr lang="en-US" sz="40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631851"/>
              </p:ext>
            </p:extLst>
          </p:nvPr>
        </p:nvGraphicFramePr>
        <p:xfrm>
          <a:off x="373510" y="894730"/>
          <a:ext cx="8662986" cy="512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and year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49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</a:t>
                      </a:r>
                      <a:r>
                        <a:rPr lang="en-US" sz="2400" b="0" u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Jie,2021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Emotion Recognition Based On Convolutional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Convolutional</a:t>
                      </a:r>
                      <a:r>
                        <a:rPr kumimoji="0" lang="en-US" sz="2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Neural Network and Mel-</a:t>
                      </a:r>
                      <a:r>
                        <a:rPr kumimoji="0" lang="en-US" sz="2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Frequency Cepstral Coefficient</a:t>
                      </a:r>
                      <a:endParaRPr kumimoji="0" lang="en-US" sz="2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Wingdings" pitchFamily="2" charset="2"/>
                        <a:buNone/>
                      </a:pPr>
                      <a:r>
                        <a:rPr kumimoji="0" lang="en-US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</a:t>
                      </a:r>
                    </a:p>
                    <a:p>
                      <a:pPr marL="0" indent="0" algn="just">
                        <a:buFont typeface="Wingdings" pitchFamily="2" charset="2"/>
                        <a:buNone/>
                      </a:pPr>
                      <a:r>
                        <a:rPr kumimoji="0" lang="en-US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Convolutional Neural Network architecture is designed to capture local and</a:t>
                      </a:r>
                      <a:r>
                        <a:rPr kumimoji="0" lang="en-US" sz="2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global dependencies in speech signals, facilitating the extraction of emotion-</a:t>
                      </a:r>
                    </a:p>
                    <a:p>
                      <a:pPr marL="0" indent="0" algn="just">
                        <a:buFont typeface="Wingdings" pitchFamily="2" charset="2"/>
                        <a:buNone/>
                      </a:pPr>
                      <a:r>
                        <a:rPr kumimoji="0" lang="en-US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related features.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FD2685D-2AE6-7677-F6E4-AF805586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35" y="6305550"/>
            <a:ext cx="902207" cy="476250"/>
          </a:xfrm>
        </p:spPr>
        <p:txBody>
          <a:bodyPr/>
          <a:lstStyle/>
          <a:p>
            <a:r>
              <a:rPr lang="en-US" b="1" dirty="0"/>
              <a:t>6/02/2023</a:t>
            </a:r>
            <a:endParaRPr lang="en-IN" b="1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6EDBE3D-5E5C-9E54-546B-43CAADC5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848" y="6287219"/>
            <a:ext cx="3750568" cy="476250"/>
          </a:xfrm>
        </p:spPr>
        <p:txBody>
          <a:bodyPr/>
          <a:lstStyle/>
          <a:p>
            <a:r>
              <a:rPr lang="en-IN" b="1" dirty="0"/>
              <a:t>RAMCO INSTITUTE OF TECHNOLOGY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4A395031-6F6A-9210-F923-5BE64D11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73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66D127C-B6E9-3280-3E2C-A2F650D63C7E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1DFF88E-3C51-16E7-E5D5-8F32C28AA07F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13870C3-7EE9-CFD5-2C8F-08FF6A785D51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8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7482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0" y="2060848"/>
            <a:ext cx="7244296" cy="21472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13FD05B-0D86-695D-2D42-A3ABF66E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8" y="46719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 FLOW 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B1410CA-9431-DEB2-0FF9-9803EE4FC56D}"/>
              </a:ext>
            </a:extLst>
          </p:cNvPr>
          <p:cNvSpPr txBox="1">
            <a:spLocks/>
          </p:cNvSpPr>
          <p:nvPr/>
        </p:nvSpPr>
        <p:spPr>
          <a:xfrm>
            <a:off x="395535" y="6305550"/>
            <a:ext cx="902207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6/02/2023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9B8E89E-399A-223E-DBBC-F60D2FB9415C}"/>
              </a:ext>
            </a:extLst>
          </p:cNvPr>
          <p:cNvSpPr txBox="1">
            <a:spLocks/>
          </p:cNvSpPr>
          <p:nvPr/>
        </p:nvSpPr>
        <p:spPr>
          <a:xfrm>
            <a:off x="3203848" y="6287219"/>
            <a:ext cx="3750568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RAMCO INSTITUTE OF TECHNOLOGY</a:t>
            </a:r>
            <a:endParaRPr lang="en-IN" b="1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DF93C96E-23A2-DA40-5448-01F350B813A8}"/>
              </a:ext>
            </a:extLst>
          </p:cNvPr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8F8F8">
                    <a:shade val="50000"/>
                    <a:satMod val="200000"/>
                  </a:srgbClr>
                </a:solidFill>
                <a:latin typeface="Gill Sans MT"/>
              </a:rPr>
              <a:t>9</a:t>
            </a:r>
            <a:endParaRPr lang="en-IN" dirty="0">
              <a:solidFill>
                <a:srgbClr val="F8F8F8">
                  <a:shade val="50000"/>
                  <a:satMod val="200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22713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3619</TotalTime>
  <Words>1127</Words>
  <Application>Microsoft Office PowerPoint</Application>
  <PresentationFormat>On-screen Show (4:3)</PresentationFormat>
  <Paragraphs>205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Custom Design</vt:lpstr>
      <vt:lpstr>PowerPoint Presentation</vt:lpstr>
      <vt:lpstr>PowerPoint Presentation</vt:lpstr>
      <vt:lpstr>CONTENTS</vt:lpstr>
      <vt:lpstr>INTRODUCTION</vt:lpstr>
      <vt:lpstr>PROBLEM IDENTIFICATION </vt:lpstr>
      <vt:lpstr>PROJECT OBJECTIVES</vt:lpstr>
      <vt:lpstr>BASE PAPER</vt:lpstr>
      <vt:lpstr>METHODOLOGY</vt:lpstr>
      <vt:lpstr>WORK FLOW </vt:lpstr>
      <vt:lpstr>DATASET COLLECTION 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 LAYER PERCEPTRON CLASSIFIER</vt:lpstr>
      <vt:lpstr>PowerPoint Presentation</vt:lpstr>
      <vt:lpstr>RESULTS OF PROPOSED SYSTEM</vt:lpstr>
      <vt:lpstr>RESULTS OF PROPOSED SYSTEM</vt:lpstr>
      <vt:lpstr>PowerPoint Presentation</vt:lpstr>
      <vt:lpstr>PowerPoint Presentation</vt:lpstr>
      <vt:lpstr>REFERENCES</vt:lpstr>
      <vt:lpstr>REFERENCES(Contd..)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</dc:creator>
  <cp:lastModifiedBy>Muthu Kumar K</cp:lastModifiedBy>
  <cp:revision>187</cp:revision>
  <dcterms:created xsi:type="dcterms:W3CDTF">2017-04-11T09:36:10Z</dcterms:created>
  <dcterms:modified xsi:type="dcterms:W3CDTF">2023-06-02T02:24:39Z</dcterms:modified>
</cp:coreProperties>
</file>