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5" r:id="rId6"/>
    <p:sldId id="260" r:id="rId7"/>
    <p:sldId id="261" r:id="rId8"/>
    <p:sldId id="262" r:id="rId9"/>
    <p:sldId id="263" r:id="rId10"/>
    <p:sldId id="264" r:id="rId11"/>
  </p:sldIdLst>
  <p:sldSz cx="9144000" cy="5143500" type="screen16x9"/>
  <p:notesSz cx="6858000" cy="9144000"/>
  <p:embeddedFontLst>
    <p:embeddedFont>
      <p:font typeface="Lato" charset="0"/>
      <p:regular r:id="rId13"/>
      <p:bold r:id="rId14"/>
      <p:italic r:id="rId15"/>
      <p:boldItalic r:id="rId16"/>
    </p:embeddedFont>
    <p:embeddedFont>
      <p:font typeface="Montserrat"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6" d="100"/>
          <a:sy n="156" d="100"/>
        </p:scale>
        <p:origin x="-32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068265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9cd84667dc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9cd84667dc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9cd84667d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9cd84667d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9cd84667dc_0_4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9cd84667dc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9cd84667dc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9cd84667dc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9cd84667dc_0_4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9cd84667dc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9cd84667dc_0_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9cd84667dc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9cd84667dc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9cd84667dc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9cd84667dc_0_5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9cd84667dc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401532" y="349656"/>
            <a:ext cx="5017500" cy="3143352"/>
          </a:xfrm>
          <a:prstGeom prst="rect">
            <a:avLst/>
          </a:prstGeom>
        </p:spPr>
        <p:txBody>
          <a:bodyPr spcFirstLastPara="1" wrap="square" lIns="91425" tIns="91425" rIns="91425" bIns="91425" anchor="t" anchorCtr="0">
            <a:noAutofit/>
          </a:bodyPr>
          <a:lstStyle/>
          <a:p>
            <a:pPr algn="ctr"/>
            <a:r>
              <a:rPr lang="en-US" sz="2000" b="1" dirty="0" smtClean="0">
                <a:latin typeface="Times New Roman" pitchFamily="18" charset="0"/>
                <a:cs typeface="Times New Roman" pitchFamily="18" charset="0"/>
              </a:rPr>
              <a:t>PHASE </a:t>
            </a:r>
            <a:r>
              <a:rPr lang="en-US" sz="2000" b="1" dirty="0">
                <a:latin typeface="Times New Roman" pitchFamily="18" charset="0"/>
                <a:cs typeface="Times New Roman" pitchFamily="18" charset="0"/>
              </a:rPr>
              <a:t>4 - DEVELOPMENT PART </a:t>
            </a:r>
            <a:r>
              <a:rPr lang="en-US" sz="2000" b="1" dirty="0" smtClean="0">
                <a:latin typeface="Times New Roman" pitchFamily="18" charset="0"/>
                <a:cs typeface="Times New Roman" pitchFamily="18" charset="0"/>
              </a:rPr>
              <a:t>2</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PROJECT </a:t>
            </a:r>
            <a:r>
              <a:rPr lang="en-US" sz="2000" b="1" dirty="0">
                <a:latin typeface="Times New Roman" pitchFamily="18" charset="0"/>
                <a:cs typeface="Times New Roman" pitchFamily="18" charset="0"/>
              </a:rPr>
              <a:t>TITLE: TRAFFIC </a:t>
            </a:r>
            <a:r>
              <a:rPr lang="en-US" sz="2000" b="1" dirty="0" smtClean="0">
                <a:latin typeface="Times New Roman" pitchFamily="18" charset="0"/>
                <a:cs typeface="Times New Roman" pitchFamily="18" charset="0"/>
              </a:rPr>
              <a:t>MANAGEMENT</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TITLE OF THE PROJECT: SMART TRAFFIC SYSTEM AND TECHNOLOGY</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b="1" dirty="0" smtClean="0"/>
              <a:t/>
            </a:r>
            <a:br>
              <a:rPr lang="en-US" sz="2000" b="1" dirty="0" smtClean="0"/>
            </a:br>
            <a:r>
              <a:rPr lang="en-US" sz="2000" b="1" dirty="0">
                <a:latin typeface="Times New Roman" pitchFamily="18" charset="0"/>
                <a:cs typeface="Times New Roman" pitchFamily="18" charset="0"/>
              </a:rPr>
              <a:t>TEAM NAME: Proj_224683_Team_1</a:t>
            </a:r>
            <a:r>
              <a:rPr lang="en-US" sz="2000" dirty="0"/>
              <a:t/>
            </a:r>
            <a:br>
              <a:rPr lang="en-US" sz="2000" dirty="0"/>
            </a:br>
            <a:r>
              <a:rPr lang="en-US" sz="2000" b="1" dirty="0"/>
              <a:t> </a:t>
            </a:r>
            <a:r>
              <a:rPr lang="en-US" sz="2000" dirty="0"/>
              <a:t/>
            </a:r>
            <a:br>
              <a:rPr lang="en-US" sz="2000" dirty="0"/>
            </a:br>
            <a:r>
              <a:rPr lang="en-US" sz="2000" b="1" dirty="0"/>
              <a:t/>
            </a:r>
            <a:br>
              <a:rPr lang="en-US" sz="2000" b="1" dirty="0"/>
            </a:br>
            <a:r>
              <a:rPr lang="en-US" sz="2000" dirty="0"/>
              <a:t/>
            </a:r>
            <a:br>
              <a:rPr lang="en-US" sz="2000" dirty="0"/>
            </a:br>
            <a:r>
              <a:rPr lang="en-US" sz="2000" dirty="0" smtClean="0"/>
              <a:t/>
            </a:r>
            <a:br>
              <a:rPr lang="en-US" sz="2000" dirty="0" smtClean="0"/>
            </a:br>
            <a:endParaRPr lang="en-US" sz="2000" dirty="0"/>
          </a:p>
        </p:txBody>
      </p:sp>
      <p:sp>
        <p:nvSpPr>
          <p:cNvPr id="135" name="Google Shape;135;p13"/>
          <p:cNvSpPr txBox="1">
            <a:spLocks noGrp="1"/>
          </p:cNvSpPr>
          <p:nvPr>
            <p:ph type="subTitle" idx="1"/>
          </p:nvPr>
        </p:nvSpPr>
        <p:spPr>
          <a:xfrm>
            <a:off x="6049806" y="3481892"/>
            <a:ext cx="2724300" cy="1498540"/>
          </a:xfrm>
          <a:prstGeom prst="rect">
            <a:avLst/>
          </a:prstGeom>
        </p:spPr>
        <p:txBody>
          <a:bodyPr spcFirstLastPara="1" wrap="square" lIns="91425" tIns="91425" rIns="91425" bIns="91425" anchor="t" anchorCtr="0">
            <a:normAutofit fontScale="85000" lnSpcReduction="20000"/>
          </a:bodyPr>
          <a:lstStyle/>
          <a:p>
            <a:pPr marL="0" lvl="0" indent="0" algn="r" rtl="0">
              <a:spcBef>
                <a:spcPts val="0"/>
              </a:spcBef>
              <a:spcAft>
                <a:spcPts val="0"/>
              </a:spcAft>
              <a:buNone/>
            </a:pPr>
            <a:r>
              <a:rPr lang="en-GB" dirty="0" smtClean="0"/>
              <a:t> SUBMITTED BY:</a:t>
            </a:r>
            <a:endParaRPr dirty="0"/>
          </a:p>
          <a:p>
            <a:r>
              <a:rPr lang="en-US" b="1" i="1" dirty="0" smtClean="0"/>
              <a:t>                          </a:t>
            </a:r>
            <a:r>
              <a:rPr lang="en-US" sz="1100" b="1" i="1" dirty="0"/>
              <a:t> </a:t>
            </a:r>
            <a:r>
              <a:rPr lang="en-US" sz="1100" b="1" i="1" dirty="0" smtClean="0"/>
              <a:t>        </a:t>
            </a:r>
          </a:p>
          <a:p>
            <a:r>
              <a:rPr lang="en-US" sz="1100" b="1" i="1" dirty="0"/>
              <a:t> </a:t>
            </a:r>
            <a:r>
              <a:rPr lang="en-US" sz="1100" b="1" i="1" dirty="0" smtClean="0"/>
              <a:t>                                              </a:t>
            </a:r>
            <a:r>
              <a:rPr lang="en-US" sz="1100" b="1" dirty="0"/>
              <a:t>S.VASANTH (L</a:t>
            </a:r>
            <a:r>
              <a:rPr lang="en-US" sz="1100" b="1" dirty="0" smtClean="0"/>
              <a:t>)</a:t>
            </a:r>
          </a:p>
          <a:p>
            <a:endParaRPr lang="en-US" sz="1100" dirty="0"/>
          </a:p>
          <a:p>
            <a:r>
              <a:rPr lang="en-US" sz="1100" b="1" dirty="0"/>
              <a:t>                                        </a:t>
            </a:r>
            <a:r>
              <a:rPr lang="en-US" sz="1100" b="1" dirty="0" smtClean="0"/>
              <a:t>       </a:t>
            </a:r>
            <a:r>
              <a:rPr lang="en-US" sz="1100" b="1" dirty="0"/>
              <a:t>J.LOGESH </a:t>
            </a:r>
            <a:endParaRPr lang="en-US" sz="1100" b="1" dirty="0" smtClean="0"/>
          </a:p>
          <a:p>
            <a:endParaRPr lang="en-US" sz="1100" dirty="0"/>
          </a:p>
          <a:p>
            <a:r>
              <a:rPr lang="en-US" sz="1100" b="1" dirty="0"/>
              <a:t>                                            </a:t>
            </a:r>
            <a:r>
              <a:rPr lang="en-US" sz="1100" b="1" dirty="0" smtClean="0"/>
              <a:t>   M.GOKULNATH</a:t>
            </a:r>
          </a:p>
          <a:p>
            <a:endParaRPr lang="en-US" sz="1100" b="1" dirty="0" smtClean="0"/>
          </a:p>
          <a:p>
            <a:r>
              <a:rPr lang="en-US" sz="1100" b="1" dirty="0" smtClean="0"/>
              <a:t>                                               S.MUTHUKUMARAN</a:t>
            </a:r>
            <a:endParaRPr lang="en-US" sz="1100" dirty="0"/>
          </a:p>
          <a:p>
            <a:endParaRPr lang="en-US" sz="1100" dirty="0"/>
          </a:p>
          <a:p>
            <a:r>
              <a:rPr lang="en-US" sz="1100" b="1" dirty="0"/>
              <a:t>                                                  </a:t>
            </a:r>
            <a:r>
              <a:rPr lang="en-US" sz="1100" b="1" dirty="0" smtClean="0"/>
              <a:t>            </a:t>
            </a:r>
            <a:endParaRPr sz="1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par>
                          <p:cTn id="7" fill="hold">
                            <p:stCondLst>
                              <p:cond delay="1000"/>
                            </p:stCondLst>
                            <p:childTnLst>
                              <p:par>
                                <p:cTn id="8" presetID="2" presetClass="entr" presetSubtype="2" fill="hold" nodeType="afterEffect">
                                  <p:stCondLst>
                                    <p:cond delay="0"/>
                                  </p:stCondLst>
                                  <p:childTnLst>
                                    <p:set>
                                      <p:cBhvr>
                                        <p:cTn id="9" dur="1" fill="hold">
                                          <p:stCondLst>
                                            <p:cond delay="0"/>
                                          </p:stCondLst>
                                        </p:cTn>
                                        <p:tgtEl>
                                          <p:spTgt spid="135"/>
                                        </p:tgtEl>
                                        <p:attrNameLst>
                                          <p:attrName>style.visibility</p:attrName>
                                        </p:attrNameLst>
                                      </p:cBhvr>
                                      <p:to>
                                        <p:strVal val="visible"/>
                                      </p:to>
                                    </p:set>
                                    <p:anim calcmode="lin" valueType="num">
                                      <p:cBhvr additive="base">
                                        <p:cTn id="10" dur="2600"/>
                                        <p:tgtEl>
                                          <p:spTgt spid="13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300" b="1"/>
              <a:t>Advantages:</a:t>
            </a:r>
            <a:endParaRPr sz="4300" b="1"/>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457200" lvl="0" indent="-355600" algn="l" rtl="0">
              <a:spcBef>
                <a:spcPts val="1200"/>
              </a:spcBef>
              <a:spcAft>
                <a:spcPts val="0"/>
              </a:spcAft>
              <a:buSzPts val="2000"/>
              <a:buChar char="●"/>
            </a:pPr>
            <a:r>
              <a:rPr lang="en-GB" sz="2000"/>
              <a:t>We have added a clearance mechanism for emergency vehicles.</a:t>
            </a:r>
            <a:endParaRPr sz="2000"/>
          </a:p>
          <a:p>
            <a:pPr marL="457200" lvl="0" indent="-355600" algn="l" rtl="0">
              <a:spcBef>
                <a:spcPts val="0"/>
              </a:spcBef>
              <a:spcAft>
                <a:spcPts val="0"/>
              </a:spcAft>
              <a:buSzPts val="2000"/>
              <a:buChar char="●"/>
            </a:pPr>
            <a:r>
              <a:rPr lang="en-GB" sz="2000"/>
              <a:t>The inefficient traffic light switching in quad-lane system can be rectified with our project.</a:t>
            </a:r>
            <a:endParaRPr sz="2000"/>
          </a:p>
          <a:p>
            <a:pPr marL="457200" lvl="0" indent="-355600" algn="l" rtl="0">
              <a:spcBef>
                <a:spcPts val="0"/>
              </a:spcBef>
              <a:spcAft>
                <a:spcPts val="0"/>
              </a:spcAft>
              <a:buSzPts val="2000"/>
              <a:buChar char="●"/>
            </a:pPr>
            <a:r>
              <a:rPr lang="en-GB" sz="2000"/>
              <a:t>Unnecessary man power which was a disadvantage in existing system can be eliminated with this project.</a:t>
            </a:r>
            <a:endParaRPr sz="2000"/>
          </a:p>
          <a:p>
            <a:pPr marL="457200" lvl="0" indent="-355600" algn="l" rtl="0">
              <a:spcBef>
                <a:spcPts val="0"/>
              </a:spcBef>
              <a:spcAft>
                <a:spcPts val="0"/>
              </a:spcAft>
              <a:buSzPts val="2000"/>
              <a:buChar char="●"/>
            </a:pPr>
            <a:r>
              <a:rPr lang="en-GB" sz="2000"/>
              <a:t>Traffic lights will switch based on real time Traffic density feedback.</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300" b="1" dirty="0"/>
              <a:t>Flow of Presentation:</a:t>
            </a:r>
            <a:endParaRPr sz="4300" b="1" dirty="0"/>
          </a:p>
        </p:txBody>
      </p:sp>
      <p:sp>
        <p:nvSpPr>
          <p:cNvPr id="141" name="Google Shape;141;p14"/>
          <p:cNvSpPr txBox="1">
            <a:spLocks noGrp="1"/>
          </p:cNvSpPr>
          <p:nvPr>
            <p:ph type="body" idx="1"/>
          </p:nvPr>
        </p:nvSpPr>
        <p:spPr>
          <a:xfrm>
            <a:off x="1052550" y="1731000"/>
            <a:ext cx="7038900" cy="29112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GB" sz="2100" dirty="0"/>
              <a:t>Current Traffic Light System in India</a:t>
            </a:r>
            <a:endParaRPr sz="2100" dirty="0"/>
          </a:p>
          <a:p>
            <a:pPr marL="457200" lvl="0" indent="-361950" algn="l" rtl="0">
              <a:spcBef>
                <a:spcPts val="0"/>
              </a:spcBef>
              <a:spcAft>
                <a:spcPts val="0"/>
              </a:spcAft>
              <a:buSzPts val="2100"/>
              <a:buChar char="●"/>
            </a:pPr>
            <a:r>
              <a:rPr lang="en-GB" sz="2100" dirty="0"/>
              <a:t>Problems </a:t>
            </a:r>
            <a:r>
              <a:rPr lang="en-GB" sz="2100" dirty="0" smtClean="0"/>
              <a:t>Faced</a:t>
            </a:r>
          </a:p>
          <a:p>
            <a:pPr indent="-361950">
              <a:buSzPts val="2100"/>
            </a:pPr>
            <a:r>
              <a:rPr lang="en-US" sz="2100" dirty="0" smtClean="0"/>
              <a:t>Components</a:t>
            </a:r>
            <a:endParaRPr lang="en-US" sz="2100" dirty="0" smtClean="0"/>
          </a:p>
          <a:p>
            <a:pPr marL="457200" lvl="0" indent="-361950" algn="l" rtl="0">
              <a:spcBef>
                <a:spcPts val="0"/>
              </a:spcBef>
              <a:spcAft>
                <a:spcPts val="0"/>
              </a:spcAft>
              <a:buSzPts val="2100"/>
              <a:buChar char="●"/>
            </a:pPr>
            <a:r>
              <a:rPr lang="en-GB" sz="2100" dirty="0" smtClean="0"/>
              <a:t>Proposed </a:t>
            </a:r>
            <a:r>
              <a:rPr lang="en-GB" sz="2100" dirty="0"/>
              <a:t>Idea</a:t>
            </a:r>
            <a:endParaRPr sz="2100" dirty="0"/>
          </a:p>
          <a:p>
            <a:pPr marL="457200" lvl="0" indent="-361950" algn="l" rtl="0">
              <a:spcBef>
                <a:spcPts val="0"/>
              </a:spcBef>
              <a:spcAft>
                <a:spcPts val="0"/>
              </a:spcAft>
              <a:buSzPts val="2100"/>
              <a:buChar char="●"/>
            </a:pPr>
            <a:r>
              <a:rPr lang="en-GB" sz="2100" dirty="0"/>
              <a:t>Real Life Implementation</a:t>
            </a:r>
            <a:endParaRPr sz="2100" dirty="0"/>
          </a:p>
          <a:p>
            <a:pPr marL="457200" lvl="0" indent="-361950" algn="l" rtl="0">
              <a:spcBef>
                <a:spcPts val="0"/>
              </a:spcBef>
              <a:spcAft>
                <a:spcPts val="0"/>
              </a:spcAft>
              <a:buSzPts val="2100"/>
              <a:buChar char="●"/>
            </a:pPr>
            <a:r>
              <a:rPr lang="en-GB" sz="2100" dirty="0"/>
              <a:t>Our Prototype</a:t>
            </a:r>
            <a:endParaRPr sz="2100" dirty="0"/>
          </a:p>
          <a:p>
            <a:pPr marL="457200" lvl="0" indent="-361950" algn="l" rtl="0">
              <a:spcBef>
                <a:spcPts val="0"/>
              </a:spcBef>
              <a:spcAft>
                <a:spcPts val="0"/>
              </a:spcAft>
              <a:buSzPts val="2100"/>
              <a:buChar char="●"/>
            </a:pPr>
            <a:r>
              <a:rPr lang="en-GB" sz="2100" dirty="0"/>
              <a:t>Functioning</a:t>
            </a:r>
            <a:endParaRPr sz="2100" dirty="0"/>
          </a:p>
          <a:p>
            <a:pPr marL="457200" lvl="0" indent="-361950" algn="l" rtl="0">
              <a:spcBef>
                <a:spcPts val="0"/>
              </a:spcBef>
              <a:spcAft>
                <a:spcPts val="0"/>
              </a:spcAft>
              <a:buSzPts val="2100"/>
              <a:buChar char="●"/>
            </a:pPr>
            <a:r>
              <a:rPr lang="en-GB" sz="2100" dirty="0"/>
              <a:t>Advantages</a:t>
            </a:r>
            <a:endParaRPr sz="2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GB" sz="4300" b="1">
                <a:latin typeface="Lato"/>
                <a:ea typeface="Lato"/>
                <a:cs typeface="Lato"/>
                <a:sym typeface="Lato"/>
              </a:rPr>
              <a:t>Current Traffic Light System</a:t>
            </a:r>
            <a:endParaRPr sz="4300" b="1"/>
          </a:p>
        </p:txBody>
      </p:sp>
      <p:sp>
        <p:nvSpPr>
          <p:cNvPr id="147" name="Google Shape;147;p15"/>
          <p:cNvSpPr txBox="1">
            <a:spLocks noGrp="1"/>
          </p:cNvSpPr>
          <p:nvPr>
            <p:ph type="body" idx="1"/>
          </p:nvPr>
        </p:nvSpPr>
        <p:spPr>
          <a:xfrm>
            <a:off x="1183325" y="1981650"/>
            <a:ext cx="7038900" cy="29112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GB" sz="2500">
                <a:latin typeface="Montserrat"/>
                <a:ea typeface="Montserrat"/>
                <a:cs typeface="Montserrat"/>
                <a:sym typeface="Montserrat"/>
              </a:rPr>
              <a:t>The current traffic light system is such that transition time slots of lights are fixed regularly and do not depend on real-time traffic flow.</a:t>
            </a:r>
            <a:endParaRPr sz="2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300" b="1" dirty="0"/>
              <a:t>Problem Faced:</a:t>
            </a:r>
            <a:endParaRPr sz="4300" b="1" dirty="0"/>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Char char="●"/>
            </a:pPr>
            <a:r>
              <a:rPr lang="en-GB" sz="2100">
                <a:solidFill>
                  <a:srgbClr val="E1FFEE"/>
                </a:solidFill>
                <a:latin typeface="Arial"/>
                <a:ea typeface="Arial"/>
                <a:cs typeface="Arial"/>
                <a:sym typeface="Arial"/>
              </a:rPr>
              <a:t>Due to fixed time, traffic in lanes with high density keeps on increasing.</a:t>
            </a:r>
            <a:endParaRPr sz="2100">
              <a:solidFill>
                <a:srgbClr val="E1FFEE"/>
              </a:solidFill>
              <a:latin typeface="Arial"/>
              <a:ea typeface="Arial"/>
              <a:cs typeface="Arial"/>
              <a:sym typeface="Arial"/>
            </a:endParaRPr>
          </a:p>
          <a:p>
            <a:pPr marL="457200" lvl="0" indent="-361950" algn="l" rtl="0">
              <a:spcBef>
                <a:spcPts val="0"/>
              </a:spcBef>
              <a:spcAft>
                <a:spcPts val="0"/>
              </a:spcAft>
              <a:buClr>
                <a:srgbClr val="E1FFEE"/>
              </a:buClr>
              <a:buSzPts val="2100"/>
              <a:buFont typeface="Arial"/>
              <a:buChar char="●"/>
            </a:pPr>
            <a:r>
              <a:rPr lang="en-GB" sz="2100">
                <a:solidFill>
                  <a:srgbClr val="E1FFEE"/>
                </a:solidFill>
                <a:latin typeface="Arial"/>
                <a:ea typeface="Arial"/>
                <a:cs typeface="Arial"/>
                <a:sym typeface="Arial"/>
              </a:rPr>
              <a:t>Also, if there is not that much traffic any particular lane, then manual switching of signal is required.</a:t>
            </a:r>
            <a:endParaRPr sz="2100">
              <a:solidFill>
                <a:srgbClr val="E1FFEE"/>
              </a:solidFill>
              <a:latin typeface="Arial"/>
              <a:ea typeface="Arial"/>
              <a:cs typeface="Arial"/>
              <a:sym typeface="Arial"/>
            </a:endParaRPr>
          </a:p>
          <a:p>
            <a:pPr marL="457200" lvl="0" indent="-361950" algn="l" rtl="0">
              <a:spcBef>
                <a:spcPts val="0"/>
              </a:spcBef>
              <a:spcAft>
                <a:spcPts val="0"/>
              </a:spcAft>
              <a:buClr>
                <a:srgbClr val="E1FFEE"/>
              </a:buClr>
              <a:buSzPts val="2100"/>
              <a:buFont typeface="Arial"/>
              <a:buChar char="●"/>
            </a:pPr>
            <a:r>
              <a:rPr lang="en-GB" sz="2100">
                <a:solidFill>
                  <a:srgbClr val="E1FFEE"/>
                </a:solidFill>
                <a:latin typeface="Arial"/>
                <a:ea typeface="Arial"/>
                <a:cs typeface="Arial"/>
                <a:sym typeface="Arial"/>
              </a:rPr>
              <a:t>No mechanism for assisting Emergency vehicles.</a:t>
            </a:r>
            <a:endParaRPr sz="2100">
              <a:solidFill>
                <a:srgbClr val="E1FFEE"/>
              </a:solidFill>
              <a:latin typeface="Arial"/>
              <a:ea typeface="Arial"/>
              <a:cs typeface="Arial"/>
              <a:sym typeface="Arial"/>
            </a:endParaRPr>
          </a:p>
          <a:p>
            <a:pPr marL="457200" lvl="0" indent="-361950" algn="l" rtl="0">
              <a:spcBef>
                <a:spcPts val="0"/>
              </a:spcBef>
              <a:spcAft>
                <a:spcPts val="0"/>
              </a:spcAft>
              <a:buClr>
                <a:srgbClr val="E1FFEE"/>
              </a:buClr>
              <a:buSzPts val="2100"/>
              <a:buFont typeface="Arial"/>
              <a:buChar char="●"/>
            </a:pPr>
            <a:r>
              <a:rPr lang="en-GB" sz="2100">
                <a:solidFill>
                  <a:srgbClr val="E1FFEE"/>
                </a:solidFill>
                <a:latin typeface="Arial"/>
                <a:ea typeface="Arial"/>
                <a:cs typeface="Arial"/>
                <a:sym typeface="Arial"/>
              </a:rPr>
              <a:t>Manual assistance required.</a:t>
            </a:r>
            <a:endParaRPr sz="2100">
              <a:solidFill>
                <a:srgbClr val="E1FFEE"/>
              </a:solidFill>
              <a:latin typeface="Arial"/>
              <a:ea typeface="Arial"/>
              <a:cs typeface="Arial"/>
              <a:sym typeface="Arial"/>
            </a:endParaRPr>
          </a:p>
          <a:p>
            <a:pPr marL="457200" lvl="0" indent="-361950" algn="l" rtl="0">
              <a:spcBef>
                <a:spcPts val="0"/>
              </a:spcBef>
              <a:spcAft>
                <a:spcPts val="0"/>
              </a:spcAft>
              <a:buClr>
                <a:srgbClr val="E1FFEE"/>
              </a:buClr>
              <a:buSzPts val="2100"/>
              <a:buFont typeface="Arial"/>
              <a:buChar char="●"/>
            </a:pPr>
            <a:r>
              <a:rPr lang="en-GB" sz="2100">
                <a:solidFill>
                  <a:srgbClr val="E1FFEE"/>
                </a:solidFill>
                <a:latin typeface="Arial"/>
                <a:ea typeface="Arial"/>
                <a:cs typeface="Arial"/>
                <a:sym typeface="Arial"/>
              </a:rPr>
              <a:t>No feedback based system.</a:t>
            </a:r>
            <a:endParaRPr sz="2100">
              <a:solidFill>
                <a:srgbClr val="E1FFEE"/>
              </a:solidFill>
              <a:latin typeface="Arial"/>
              <a:ea typeface="Arial"/>
              <a:cs typeface="Arial"/>
              <a:sym typeface="Arial"/>
            </a:endParaRPr>
          </a:p>
          <a:p>
            <a:pPr marL="0" lvl="0" indent="0" algn="l" rtl="0">
              <a:spcBef>
                <a:spcPts val="1200"/>
              </a:spcBef>
              <a:spcAft>
                <a:spcPts val="1200"/>
              </a:spcAft>
              <a:buNone/>
            </a:pPr>
            <a:endParaRPr sz="2100">
              <a:solidFill>
                <a:srgbClr val="E1FFEE"/>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4800" b="1" dirty="0" smtClean="0"/>
              <a:t>COMPONENTS :</a:t>
            </a:r>
            <a:r>
              <a:rPr lang="en-US" dirty="0"/>
              <a:t/>
            </a:r>
            <a:br>
              <a:rPr lang="en-US" dirty="0"/>
            </a:br>
            <a:endParaRPr lang="en-US" dirty="0"/>
          </a:p>
        </p:txBody>
      </p:sp>
      <p:sp>
        <p:nvSpPr>
          <p:cNvPr id="3" name="Text Placeholder 2"/>
          <p:cNvSpPr>
            <a:spLocks noGrp="1"/>
          </p:cNvSpPr>
          <p:nvPr>
            <p:ph type="body" idx="1"/>
          </p:nvPr>
        </p:nvSpPr>
        <p:spPr/>
        <p:txBody>
          <a:bodyPr>
            <a:normAutofit/>
          </a:bodyPr>
          <a:lstStyle/>
          <a:p>
            <a:pPr lvl="0"/>
            <a:r>
              <a:rPr lang="en-US" sz="1600" dirty="0" err="1"/>
              <a:t>Arduino</a:t>
            </a:r>
            <a:r>
              <a:rPr lang="en-US" sz="1600" dirty="0"/>
              <a:t> Board</a:t>
            </a:r>
          </a:p>
          <a:p>
            <a:pPr lvl="0"/>
            <a:r>
              <a:rPr lang="en-US" sz="1600" dirty="0"/>
              <a:t>ESP32 Board</a:t>
            </a:r>
          </a:p>
          <a:p>
            <a:pPr lvl="0"/>
            <a:r>
              <a:rPr lang="en-US" sz="1600" dirty="0"/>
              <a:t>Half Bread Board</a:t>
            </a:r>
          </a:p>
          <a:p>
            <a:pPr lvl="0"/>
            <a:r>
              <a:rPr lang="en-US" sz="1600" dirty="0"/>
              <a:t>Connecting Wires</a:t>
            </a:r>
          </a:p>
          <a:p>
            <a:r>
              <a:rPr lang="en-US" sz="1600" b="1" dirty="0"/>
              <a:t>Sensors:</a:t>
            </a:r>
          </a:p>
          <a:p>
            <a:pPr lvl="0"/>
            <a:r>
              <a:rPr lang="en-US" sz="1600" dirty="0"/>
              <a:t>Ultra Sonic Sensor</a:t>
            </a:r>
          </a:p>
          <a:p>
            <a:pPr lvl="0"/>
            <a:r>
              <a:rPr lang="en-US" sz="1600" dirty="0"/>
              <a:t>PIR Sensor(Motion Sensor)</a:t>
            </a:r>
          </a:p>
          <a:p>
            <a:pPr lvl="0"/>
            <a:r>
              <a:rPr lang="en-US" sz="1600" dirty="0"/>
              <a:t>Temperature Sensor</a:t>
            </a:r>
          </a:p>
          <a:p>
            <a:pPr lvl="0"/>
            <a:r>
              <a:rPr lang="en-US" sz="1600" dirty="0"/>
              <a:t>DHT22(Temperature and Humidity) Sensor and Sound Sensor</a:t>
            </a:r>
          </a:p>
          <a:p>
            <a:pPr marL="146050" indent="0">
              <a:buNone/>
            </a:pPr>
            <a:endParaRPr lang="en-US" sz="1600" dirty="0"/>
          </a:p>
        </p:txBody>
      </p:sp>
    </p:spTree>
    <p:extLst>
      <p:ext uri="{BB962C8B-B14F-4D97-AF65-F5344CB8AC3E}">
        <p14:creationId xmlns:p14="http://schemas.microsoft.com/office/powerpoint/2010/main" val="683163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b="1"/>
              <a:t>Proposed Idea:</a:t>
            </a:r>
            <a:endParaRPr sz="4400" b="1"/>
          </a:p>
        </p:txBody>
      </p:sp>
      <p:sp>
        <p:nvSpPr>
          <p:cNvPr id="159" name="Google Shape;159;p17"/>
          <p:cNvSpPr txBox="1">
            <a:spLocks noGrp="1"/>
          </p:cNvSpPr>
          <p:nvPr>
            <p:ph type="body" idx="1"/>
          </p:nvPr>
        </p:nvSpPr>
        <p:spPr>
          <a:xfrm>
            <a:off x="1297500" y="1425900"/>
            <a:ext cx="7038900" cy="2911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GB" sz="1510">
                <a:latin typeface="Montserrat"/>
                <a:ea typeface="Montserrat"/>
                <a:cs typeface="Montserrat"/>
                <a:sym typeface="Montserrat"/>
              </a:rPr>
              <a:t>Our Smart Traffic Light System leverages technology to improve traffic outcomes by introducing a sensing network, which provides feedback to the existing network, so that it can adapt to the changing traffic density patterns and provide necessary signals to the controller in real-time.</a:t>
            </a:r>
            <a:endParaRPr sz="1510">
              <a:latin typeface="Montserrat"/>
              <a:ea typeface="Montserrat"/>
              <a:cs typeface="Montserrat"/>
              <a:sym typeface="Montserrat"/>
            </a:endParaRPr>
          </a:p>
          <a:p>
            <a:pPr marL="0" lvl="0" indent="0" algn="l" rtl="0">
              <a:lnSpc>
                <a:spcPct val="155000"/>
              </a:lnSpc>
              <a:spcBef>
                <a:spcPts val="1200"/>
              </a:spcBef>
              <a:spcAft>
                <a:spcPts val="0"/>
              </a:spcAft>
              <a:buSzPts val="1018"/>
              <a:buNone/>
            </a:pPr>
            <a:r>
              <a:rPr lang="en-GB" sz="1510">
                <a:latin typeface="Montserrat"/>
                <a:ea typeface="Montserrat"/>
                <a:cs typeface="Montserrat"/>
                <a:sym typeface="Montserrat"/>
              </a:rPr>
              <a:t>  A robust system is able to:</a:t>
            </a:r>
            <a:endParaRPr sz="1510">
              <a:latin typeface="Montserrat"/>
              <a:ea typeface="Montserrat"/>
              <a:cs typeface="Montserrat"/>
              <a:sym typeface="Montserrat"/>
            </a:endParaRPr>
          </a:p>
          <a:p>
            <a:pPr marL="457200" lvl="0" indent="-324485" algn="l" rtl="0">
              <a:lnSpc>
                <a:spcPct val="155000"/>
              </a:lnSpc>
              <a:spcBef>
                <a:spcPts val="1200"/>
              </a:spcBef>
              <a:spcAft>
                <a:spcPts val="0"/>
              </a:spcAft>
              <a:buClr>
                <a:schemeClr val="lt1"/>
              </a:buClr>
              <a:buSzPts val="1510"/>
              <a:buFont typeface="Montserrat"/>
              <a:buChar char="●"/>
            </a:pPr>
            <a:r>
              <a:rPr lang="en-GB" sz="1510">
                <a:latin typeface="Montserrat"/>
                <a:ea typeface="Montserrat"/>
                <a:cs typeface="Montserrat"/>
                <a:sym typeface="Montserrat"/>
              </a:rPr>
              <a:t>Collect data from vehicle detector devices at each intersection</a:t>
            </a:r>
            <a:endParaRPr sz="1510">
              <a:latin typeface="Montserrat"/>
              <a:ea typeface="Montserrat"/>
              <a:cs typeface="Montserrat"/>
              <a:sym typeface="Montserrat"/>
            </a:endParaRPr>
          </a:p>
          <a:p>
            <a:pPr marL="457200" lvl="0" indent="-324485" algn="l" rtl="0">
              <a:lnSpc>
                <a:spcPct val="155000"/>
              </a:lnSpc>
              <a:spcBef>
                <a:spcPts val="0"/>
              </a:spcBef>
              <a:spcAft>
                <a:spcPts val="0"/>
              </a:spcAft>
              <a:buClr>
                <a:schemeClr val="lt1"/>
              </a:buClr>
              <a:buSzPts val="1510"/>
              <a:buFont typeface="Montserrat"/>
              <a:buChar char="●"/>
            </a:pPr>
            <a:r>
              <a:rPr lang="en-GB" sz="1510">
                <a:latin typeface="Montserrat"/>
                <a:ea typeface="Montserrat"/>
                <a:cs typeface="Montserrat"/>
                <a:sym typeface="Montserrat"/>
              </a:rPr>
              <a:t>Dynamically adapt traffic signal timing in real time</a:t>
            </a:r>
            <a:endParaRPr sz="1510">
              <a:latin typeface="Montserrat"/>
              <a:ea typeface="Montserrat"/>
              <a:cs typeface="Montserrat"/>
              <a:sym typeface="Montserrat"/>
            </a:endParaRPr>
          </a:p>
          <a:p>
            <a:pPr marL="457200" lvl="0" indent="-324485" algn="l" rtl="0">
              <a:lnSpc>
                <a:spcPct val="155000"/>
              </a:lnSpc>
              <a:spcBef>
                <a:spcPts val="0"/>
              </a:spcBef>
              <a:spcAft>
                <a:spcPts val="0"/>
              </a:spcAft>
              <a:buClr>
                <a:schemeClr val="lt1"/>
              </a:buClr>
              <a:buSzPts val="1510"/>
              <a:buFont typeface="Montserrat"/>
              <a:buChar char="●"/>
            </a:pPr>
            <a:r>
              <a:rPr lang="en-GB" sz="1510">
                <a:latin typeface="Montserrat"/>
                <a:ea typeface="Montserrat"/>
                <a:cs typeface="Montserrat"/>
                <a:sym typeface="Montserrat"/>
              </a:rPr>
              <a:t>Make incremental adjustments to the traffic signal timing based on the changes in traffic flow at each intersection</a:t>
            </a:r>
            <a:endParaRPr sz="1510">
              <a:latin typeface="Montserrat"/>
              <a:ea typeface="Montserrat"/>
              <a:cs typeface="Montserrat"/>
              <a:sym typeface="Montserrat"/>
            </a:endParaRPr>
          </a:p>
          <a:p>
            <a:pPr marL="0" lvl="0" indent="0" algn="l" rtl="0">
              <a:lnSpc>
                <a:spcPct val="95000"/>
              </a:lnSpc>
              <a:spcBef>
                <a:spcPts val="800"/>
              </a:spcBef>
              <a:spcAft>
                <a:spcPts val="1200"/>
              </a:spcAft>
              <a:buSzPts val="1018"/>
              <a:buNone/>
            </a:pPr>
            <a:endParaRPr sz="1510">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900" b="1"/>
              <a:t>Real Life Implementation:</a:t>
            </a:r>
            <a:endParaRPr sz="3900" b="1"/>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SzPts val="605"/>
              <a:buNone/>
            </a:pPr>
            <a:r>
              <a:rPr lang="en-GB" sz="1560">
                <a:latin typeface="Montserrat"/>
                <a:ea typeface="Montserrat"/>
                <a:cs typeface="Montserrat"/>
                <a:sym typeface="Montserrat"/>
              </a:rPr>
              <a:t>The system works on a 3-step model – data collection, data processing, and communication at each intersection point, i.e. traffic light. There are several technical implementation options for each of these functions. This system could work as follows:</a:t>
            </a:r>
            <a:endParaRPr sz="1560">
              <a:latin typeface="Montserrat"/>
              <a:ea typeface="Montserrat"/>
              <a:cs typeface="Montserrat"/>
              <a:sym typeface="Montserrat"/>
            </a:endParaRPr>
          </a:p>
          <a:p>
            <a:pPr marL="647700" lvl="0" indent="-327660" algn="l" rtl="0">
              <a:lnSpc>
                <a:spcPct val="175000"/>
              </a:lnSpc>
              <a:spcBef>
                <a:spcPts val="1200"/>
              </a:spcBef>
              <a:spcAft>
                <a:spcPts val="0"/>
              </a:spcAft>
              <a:buClr>
                <a:schemeClr val="lt1"/>
              </a:buClr>
              <a:buSzPts val="1560"/>
              <a:buFont typeface="Montserrat"/>
              <a:buAutoNum type="arabicPeriod"/>
            </a:pPr>
            <a:r>
              <a:rPr lang="en-GB" sz="1560" b="1">
                <a:latin typeface="Montserrat"/>
                <a:ea typeface="Montserrat"/>
                <a:cs typeface="Montserrat"/>
                <a:sym typeface="Montserrat"/>
              </a:rPr>
              <a:t>Video Analysis</a:t>
            </a:r>
            <a:endParaRPr sz="1560">
              <a:latin typeface="Montserrat"/>
              <a:ea typeface="Montserrat"/>
              <a:cs typeface="Montserrat"/>
              <a:sym typeface="Montserrat"/>
            </a:endParaRPr>
          </a:p>
          <a:p>
            <a:pPr marL="647700" lvl="0" indent="-327660" algn="l" rtl="0">
              <a:lnSpc>
                <a:spcPct val="175000"/>
              </a:lnSpc>
              <a:spcBef>
                <a:spcPts val="0"/>
              </a:spcBef>
              <a:spcAft>
                <a:spcPts val="0"/>
              </a:spcAft>
              <a:buClr>
                <a:schemeClr val="lt1"/>
              </a:buClr>
              <a:buSzPts val="1560"/>
              <a:buFont typeface="Montserrat"/>
              <a:buAutoNum type="arabicPeriod"/>
            </a:pPr>
            <a:r>
              <a:rPr lang="en-GB" sz="1560" b="1">
                <a:latin typeface="Montserrat"/>
                <a:ea typeface="Montserrat"/>
                <a:cs typeface="Montserrat"/>
                <a:sym typeface="Montserrat"/>
              </a:rPr>
              <a:t>Image Processing</a:t>
            </a:r>
            <a:endParaRPr sz="1560">
              <a:latin typeface="Montserrat"/>
              <a:ea typeface="Montserrat"/>
              <a:cs typeface="Montserrat"/>
              <a:sym typeface="Montserrat"/>
            </a:endParaRPr>
          </a:p>
          <a:p>
            <a:pPr marL="647700" lvl="0" indent="-327660" algn="l" rtl="0">
              <a:lnSpc>
                <a:spcPct val="175000"/>
              </a:lnSpc>
              <a:spcBef>
                <a:spcPts val="0"/>
              </a:spcBef>
              <a:spcAft>
                <a:spcPts val="0"/>
              </a:spcAft>
              <a:buClr>
                <a:schemeClr val="lt1"/>
              </a:buClr>
              <a:buSzPts val="1560"/>
              <a:buFont typeface="Montserrat"/>
              <a:buAutoNum type="arabicPeriod"/>
            </a:pPr>
            <a:r>
              <a:rPr lang="en-GB" sz="1560" b="1">
                <a:latin typeface="Montserrat"/>
                <a:ea typeface="Montserrat"/>
                <a:cs typeface="Montserrat"/>
                <a:sym typeface="Montserrat"/>
              </a:rPr>
              <a:t>Controller</a:t>
            </a:r>
            <a:endParaRPr sz="161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300" b="1"/>
              <a:t>Our Prototype</a:t>
            </a:r>
            <a:endParaRPr sz="4300" b="1"/>
          </a:p>
          <a:p>
            <a:pPr marL="0" lvl="0" indent="0" algn="l" rtl="0">
              <a:spcBef>
                <a:spcPts val="0"/>
              </a:spcBef>
              <a:spcAft>
                <a:spcPts val="0"/>
              </a:spcAft>
              <a:buNone/>
            </a:pPr>
            <a:endParaRPr/>
          </a:p>
        </p:txBody>
      </p:sp>
      <p:sp>
        <p:nvSpPr>
          <p:cNvPr id="171" name="Google Shape;171;p19"/>
          <p:cNvSpPr txBox="1">
            <a:spLocks noGrp="1"/>
          </p:cNvSpPr>
          <p:nvPr>
            <p:ph type="body" idx="1"/>
          </p:nvPr>
        </p:nvSpPr>
        <p:spPr>
          <a:xfrm>
            <a:off x="1297500" y="15784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a:t>We have developed a working model to demonstrate the efficiency of our idea.</a:t>
            </a:r>
            <a:endParaRPr sz="1500"/>
          </a:p>
          <a:p>
            <a:pPr marL="0" lvl="0" indent="0" algn="l" rtl="0">
              <a:spcBef>
                <a:spcPts val="1200"/>
              </a:spcBef>
              <a:spcAft>
                <a:spcPts val="0"/>
              </a:spcAft>
              <a:buNone/>
            </a:pPr>
            <a:r>
              <a:rPr lang="en-GB" sz="1500"/>
              <a:t>In prototype we have used:</a:t>
            </a:r>
            <a:endParaRPr sz="1500"/>
          </a:p>
          <a:p>
            <a:pPr marL="457200" lvl="0" indent="-323850" algn="l" rtl="0">
              <a:spcBef>
                <a:spcPts val="1200"/>
              </a:spcBef>
              <a:spcAft>
                <a:spcPts val="0"/>
              </a:spcAft>
              <a:buSzPts val="1500"/>
              <a:buChar char="●"/>
            </a:pPr>
            <a:r>
              <a:rPr lang="en-GB" sz="1500" b="1"/>
              <a:t>Ultrasonics Sensors</a:t>
            </a:r>
            <a:r>
              <a:rPr lang="en-GB" sz="1500"/>
              <a:t>: To detect the density of traffic in various lanes.</a:t>
            </a:r>
            <a:endParaRPr sz="1500"/>
          </a:p>
          <a:p>
            <a:pPr marL="457200" lvl="0" indent="-323850" algn="l" rtl="0">
              <a:spcBef>
                <a:spcPts val="0"/>
              </a:spcBef>
              <a:spcAft>
                <a:spcPts val="0"/>
              </a:spcAft>
              <a:buSzPts val="1500"/>
              <a:buChar char="●"/>
            </a:pPr>
            <a:r>
              <a:rPr lang="en-GB" sz="1500" b="1"/>
              <a:t>RFID Tags</a:t>
            </a:r>
            <a:r>
              <a:rPr lang="en-GB" sz="1500"/>
              <a:t>: To detect the Emergency Vehicles.</a:t>
            </a:r>
            <a:endParaRPr sz="1500"/>
          </a:p>
          <a:p>
            <a:pPr marL="457200" lvl="0" indent="-323850" algn="l" rtl="0">
              <a:spcBef>
                <a:spcPts val="0"/>
              </a:spcBef>
              <a:spcAft>
                <a:spcPts val="0"/>
              </a:spcAft>
              <a:buSzPts val="1500"/>
              <a:buChar char="●"/>
            </a:pPr>
            <a:r>
              <a:rPr lang="en-GB" sz="1500" b="1"/>
              <a:t>Arduino Mega</a:t>
            </a:r>
            <a:r>
              <a:rPr lang="en-GB" sz="1500"/>
              <a:t>: To process the input data and and control the traffic lights.</a:t>
            </a:r>
            <a:endParaRPr sz="1500"/>
          </a:p>
          <a:p>
            <a:pPr marL="0" lvl="0" indent="0" algn="l" rtl="0">
              <a:spcBef>
                <a:spcPts val="1200"/>
              </a:spcBef>
              <a:spcAft>
                <a:spcPts val="0"/>
              </a:spcAft>
              <a:buNone/>
            </a:pPr>
            <a:r>
              <a:rPr lang="en-GB" sz="1500"/>
              <a:t>But in real life, we will be using:</a:t>
            </a:r>
            <a:endParaRPr sz="1500"/>
          </a:p>
          <a:p>
            <a:pPr marL="457200" lvl="0" indent="-323850" algn="l" rtl="0">
              <a:spcBef>
                <a:spcPts val="1200"/>
              </a:spcBef>
              <a:spcAft>
                <a:spcPts val="0"/>
              </a:spcAft>
              <a:buSzPts val="1500"/>
              <a:buChar char="●"/>
            </a:pPr>
            <a:r>
              <a:rPr lang="en-GB" sz="1500" b="1"/>
              <a:t>Cameras and Image Processing</a:t>
            </a:r>
            <a:r>
              <a:rPr lang="en-GB" sz="1500"/>
              <a:t>: To detect the density of traffic and emergency vehicles.</a:t>
            </a:r>
            <a:endParaRPr sz="1500"/>
          </a:p>
          <a:p>
            <a:pPr marL="457200" lvl="0" indent="-323850" algn="l" rtl="0">
              <a:spcBef>
                <a:spcPts val="0"/>
              </a:spcBef>
              <a:spcAft>
                <a:spcPts val="0"/>
              </a:spcAft>
              <a:buSzPts val="1500"/>
              <a:buChar char="●"/>
            </a:pPr>
            <a:r>
              <a:rPr lang="en-GB" sz="1500" b="1"/>
              <a:t>Servers</a:t>
            </a:r>
            <a:r>
              <a:rPr lang="en-GB" sz="1500"/>
              <a:t>: For high speed image processing and controlling the lights.</a:t>
            </a:r>
            <a:endParaRPr sz="1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300" b="1"/>
              <a:t>Functioning:</a:t>
            </a:r>
            <a:endParaRPr sz="4300" b="1"/>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500"/>
              <a:t>1. </a:t>
            </a:r>
            <a:r>
              <a:rPr lang="en-GB" sz="1500" b="1"/>
              <a:t>Traffic Density Distribution:</a:t>
            </a:r>
            <a:r>
              <a:rPr lang="en-GB" sz="1500"/>
              <a:t>- Ultrasonic sensors have been used for detecting traffic density.</a:t>
            </a:r>
            <a:endParaRPr sz="1500"/>
          </a:p>
          <a:p>
            <a:pPr marL="0" lvl="0" indent="0" algn="l" rtl="0">
              <a:spcBef>
                <a:spcPts val="1200"/>
              </a:spcBef>
              <a:spcAft>
                <a:spcPts val="0"/>
              </a:spcAft>
              <a:buNone/>
            </a:pPr>
            <a:r>
              <a:rPr lang="en-GB" sz="1500"/>
              <a:t>2. </a:t>
            </a:r>
            <a:r>
              <a:rPr lang="en-GB" sz="1500" b="1"/>
              <a:t>Switching of traffic lights:</a:t>
            </a:r>
            <a:r>
              <a:rPr lang="en-GB" sz="1500"/>
              <a:t>- If traffic density is high in any lane, system will increase the green light time for that lane. And when the density is not that much the orange light will glow.</a:t>
            </a:r>
            <a:endParaRPr sz="1500"/>
          </a:p>
          <a:p>
            <a:pPr marL="0" lvl="0" indent="0" algn="l" rtl="0">
              <a:spcBef>
                <a:spcPts val="1200"/>
              </a:spcBef>
              <a:spcAft>
                <a:spcPts val="0"/>
              </a:spcAft>
              <a:buNone/>
            </a:pPr>
            <a:r>
              <a:rPr lang="en-GB" sz="1500"/>
              <a:t>3. </a:t>
            </a:r>
            <a:r>
              <a:rPr lang="en-GB" sz="1500" b="1"/>
              <a:t>Exit of Emergency vehicles:</a:t>
            </a:r>
            <a:r>
              <a:rPr lang="en-GB" sz="1500"/>
              <a:t>- We have added a clearance mechanism for emergency vehicles like ambulance and fire engines which basically works on RFID tags. RFID tags are allotted to a emergency vehicles. As soon as the RFID reader detects emergency vehicle, system will display the message on LCD screens to ask people to make way. And the system will also turn on the green light of that lane to make way.</a:t>
            </a:r>
            <a:endParaRPr sz="1500"/>
          </a:p>
          <a:p>
            <a:pPr marL="0" lvl="0" indent="0" algn="l" rtl="0">
              <a:spcBef>
                <a:spcPts val="1200"/>
              </a:spcBef>
              <a:spcAft>
                <a:spcPts val="1200"/>
              </a:spcAft>
              <a:buNone/>
            </a:pPr>
            <a:endParaRPr sz="1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593</Words>
  <Application>Microsoft Office PowerPoint</Application>
  <PresentationFormat>On-screen Show (16:9)</PresentationFormat>
  <Paragraphs>68</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Lato</vt:lpstr>
      <vt:lpstr>Montserrat</vt:lpstr>
      <vt:lpstr>Focus</vt:lpstr>
      <vt:lpstr>PHASE 4 - DEVELOPMENT PART 2  PROJECT TITLE: TRAFFIC MANAGEMENT  TITLE OF THE PROJECT: SMART TRAFFIC SYSTEM AND TECHNOLOGY  TEAM NAME: Proj_224683_Team_1      </vt:lpstr>
      <vt:lpstr>Flow of Presentation:</vt:lpstr>
      <vt:lpstr>Current Traffic Light System</vt:lpstr>
      <vt:lpstr>Problem Faced:</vt:lpstr>
      <vt:lpstr> COMPONENTS : </vt:lpstr>
      <vt:lpstr>Proposed Idea:</vt:lpstr>
      <vt:lpstr>Real Life Implementation:</vt:lpstr>
      <vt:lpstr>Our Prototype </vt:lpstr>
      <vt:lpstr>Functioning:</vt:lpstr>
      <vt:lpstr>Advantages: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4 - DEVELOPMENT PART 2  PROJECT TITLE: TRAFFIC MANAGEMENT  TITLE OF THE PROJECT: SMART TRAFFIC SYSTEM AND TECHNOLOGY  TEAM NAME: Proj_224683_Team_1</dc:title>
  <dc:creator>APEC</dc:creator>
  <cp:lastModifiedBy>APEC</cp:lastModifiedBy>
  <cp:revision>2</cp:revision>
  <dcterms:modified xsi:type="dcterms:W3CDTF">2023-10-28T10:04:56Z</dcterms:modified>
</cp:coreProperties>
</file>