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6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416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1BCE-EC36-4DE0-B21C-D2709FABE79E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orm.apache.arg/" TargetMode="External"/><Relationship Id="rId3" Type="http://schemas.openxmlformats.org/officeDocument/2006/relationships/hyperlink" Target="http://www.comp.nus.edu.sg/~ooibc/bistream_sigmod15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29" y="2130425"/>
            <a:ext cx="8276771" cy="1470025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Distributed Stream Processing System 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5165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Muthukutti Raja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381" y="5334000"/>
            <a:ext cx="3747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CS658 – Internet Engineering</a:t>
            </a:r>
          </a:p>
          <a:p>
            <a:r>
              <a:rPr lang="en-US" sz="2000" b="1" dirty="0" smtClean="0"/>
              <a:t>Spring 2016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320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09" y="1539228"/>
            <a:ext cx="8443591" cy="51752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What are streams?</a:t>
            </a:r>
          </a:p>
          <a:p>
            <a:r>
              <a:rPr lang="en-US" sz="1500" dirty="0" smtClean="0"/>
              <a:t>Continuous transfer of data at a high frequency rate.</a:t>
            </a:r>
          </a:p>
          <a:p>
            <a:r>
              <a:rPr lang="en-US" sz="1500" dirty="0" smtClean="0"/>
              <a:t>Examples:</a:t>
            </a:r>
          </a:p>
          <a:p>
            <a:pPr lvl="1"/>
            <a:r>
              <a:rPr lang="en-US" sz="1500" dirty="0" smtClean="0"/>
              <a:t>Twitter streams</a:t>
            </a:r>
          </a:p>
          <a:p>
            <a:pPr lvl="1"/>
            <a:r>
              <a:rPr lang="en-US" sz="1500" dirty="0" smtClean="0"/>
              <a:t>Chat rooms</a:t>
            </a:r>
          </a:p>
          <a:p>
            <a:pPr marL="457200" lvl="1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2400" b="1" dirty="0" smtClean="0"/>
              <a:t>Tasks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1800" dirty="0" smtClean="0"/>
              <a:t>Spout</a:t>
            </a:r>
            <a:r>
              <a:rPr lang="en-US" sz="1600" dirty="0"/>
              <a:t>:</a:t>
            </a:r>
          </a:p>
          <a:p>
            <a:r>
              <a:rPr lang="en-US" sz="1600" dirty="0" smtClean="0"/>
              <a:t>Data stream source. Ingests data into the network.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/>
              <a:t>Bolt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Process </a:t>
            </a:r>
            <a:r>
              <a:rPr lang="en-US" sz="1600" dirty="0"/>
              <a:t>the incoming </a:t>
            </a:r>
            <a:r>
              <a:rPr lang="en-US" sz="1600" dirty="0" smtClean="0"/>
              <a:t>stream.</a:t>
            </a:r>
            <a:endParaRPr lang="en-US" sz="1600" dirty="0"/>
          </a:p>
          <a:p>
            <a:r>
              <a:rPr lang="en-US" sz="1600" dirty="0"/>
              <a:t>Filtering, Aggregation, Joins, Transformation.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b="1" dirty="0"/>
              <a:t>Groupings:</a:t>
            </a:r>
          </a:p>
          <a:p>
            <a:r>
              <a:rPr lang="en-US" sz="1600" dirty="0"/>
              <a:t>Shuffle grouping</a:t>
            </a:r>
          </a:p>
          <a:p>
            <a:r>
              <a:rPr lang="en-US" sz="1600" dirty="0"/>
              <a:t>Fields grouping</a:t>
            </a:r>
          </a:p>
          <a:p>
            <a:r>
              <a:rPr lang="en-US" sz="1600" dirty="0"/>
              <a:t>Global grouping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b="1" dirty="0"/>
              <a:t>Topology</a:t>
            </a:r>
            <a:r>
              <a:rPr lang="en-US" sz="2400" dirty="0"/>
              <a:t>:</a:t>
            </a:r>
          </a:p>
          <a:p>
            <a:r>
              <a:rPr lang="en-US" sz="1600" dirty="0"/>
              <a:t>Similar to Map reduce job</a:t>
            </a:r>
          </a:p>
          <a:p>
            <a:r>
              <a:rPr lang="en-US" sz="1600" dirty="0"/>
              <a:t>Graph of spouts and bolts connected with stream groupings</a:t>
            </a:r>
            <a:endParaRPr lang="en-US" sz="24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System’s Architecture:</a:t>
            </a:r>
          </a:p>
          <a:p>
            <a:r>
              <a:rPr lang="en-US" sz="2000" dirty="0" smtClean="0"/>
              <a:t>Master Node</a:t>
            </a:r>
          </a:p>
          <a:p>
            <a:r>
              <a:rPr lang="en-US" sz="2000" dirty="0" smtClean="0"/>
              <a:t>Worker Nodes</a:t>
            </a:r>
          </a:p>
          <a:p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209761" y="4381245"/>
            <a:ext cx="2315813" cy="956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Node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8969" y="4375645"/>
            <a:ext cx="2315813" cy="956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464512" y="2943224"/>
            <a:ext cx="2315813" cy="956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Executor 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476642" y="4360565"/>
            <a:ext cx="2315813" cy="956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Executor 2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483043" y="5684996"/>
            <a:ext cx="2315813" cy="956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Executor 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4" idx="3"/>
            <a:endCxn id="26" idx="1"/>
          </p:cNvCxnSpPr>
          <p:nvPr/>
        </p:nvCxnSpPr>
        <p:spPr>
          <a:xfrm flipV="1">
            <a:off x="5525574" y="3421594"/>
            <a:ext cx="938938" cy="1438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27" idx="1"/>
          </p:cNvCxnSpPr>
          <p:nvPr/>
        </p:nvCxnSpPr>
        <p:spPr>
          <a:xfrm flipV="1">
            <a:off x="5525574" y="4838935"/>
            <a:ext cx="951068" cy="20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28" idx="1"/>
          </p:cNvCxnSpPr>
          <p:nvPr/>
        </p:nvCxnSpPr>
        <p:spPr>
          <a:xfrm>
            <a:off x="5525574" y="4859615"/>
            <a:ext cx="957469" cy="1303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2414782" y="4854015"/>
            <a:ext cx="794979" cy="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0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32" y="14517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Worker Architecture: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41966"/>
              </p:ext>
            </p:extLst>
          </p:nvPr>
        </p:nvGraphicFramePr>
        <p:xfrm>
          <a:off x="457200" y="4044463"/>
          <a:ext cx="1241708" cy="2189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17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In Queue</a:t>
                      </a:r>
                      <a:endParaRPr lang="en-US" sz="16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08852"/>
              </p:ext>
            </p:extLst>
          </p:nvPr>
        </p:nvGraphicFramePr>
        <p:xfrm>
          <a:off x="6992875" y="4077453"/>
          <a:ext cx="1241708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17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DBEEF4"/>
                          </a:solidFill>
                        </a:rPr>
                        <a:t>Out Queue</a:t>
                      </a:r>
                      <a:endParaRPr lang="en-US" sz="1600" dirty="0">
                        <a:solidFill>
                          <a:srgbClr val="DBEEF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38" y="6334274"/>
            <a:ext cx="261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Receive Thread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5048" y="6325428"/>
            <a:ext cx="25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Sender Thread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98908" y="2457828"/>
            <a:ext cx="2078275" cy="9897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Logic Thread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14600" y="2457828"/>
            <a:ext cx="2078275" cy="9897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Executor Send Thread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3777183" y="2952693"/>
            <a:ext cx="11374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21613" y="2177405"/>
            <a:ext cx="6228718" cy="160006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45234" y="3414538"/>
            <a:ext cx="130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Executors</a:t>
            </a:r>
            <a:endParaRPr lang="en-US" b="1" dirty="0"/>
          </a:p>
        </p:txBody>
      </p:sp>
      <p:cxnSp>
        <p:nvCxnSpPr>
          <p:cNvPr id="14" name="Straight Connector 13"/>
          <p:cNvCxnSpPr>
            <a:stCxn id="8" idx="1"/>
          </p:cNvCxnSpPr>
          <p:nvPr/>
        </p:nvCxnSpPr>
        <p:spPr>
          <a:xfrm flipH="1">
            <a:off x="959326" y="2952693"/>
            <a:ext cx="7395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59326" y="2952693"/>
            <a:ext cx="0" cy="1091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>
            <a:off x="6992875" y="2952693"/>
            <a:ext cx="61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0"/>
          </p:cNvCxnSpPr>
          <p:nvPr/>
        </p:nvCxnSpPr>
        <p:spPr>
          <a:xfrm>
            <a:off x="7607051" y="2952693"/>
            <a:ext cx="6678" cy="1124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Window Based Join:</a:t>
            </a:r>
          </a:p>
          <a:p>
            <a:r>
              <a:rPr lang="en-US" sz="1400" dirty="0" smtClean="0"/>
              <a:t>Estimate the number of users who has tweeted the same hash tags in a time slot.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75766" y="3530035"/>
            <a:ext cx="1851995" cy="7752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 Stream</a:t>
            </a:r>
          </a:p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08452" y="2544246"/>
            <a:ext cx="1851995" cy="7752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Bolt</a:t>
            </a:r>
          </a:p>
          <a:p>
            <a:pPr algn="ctr"/>
            <a:r>
              <a:rPr lang="en-US" dirty="0" smtClean="0"/>
              <a:t>(Executor 1)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08452" y="3653385"/>
            <a:ext cx="1851995" cy="7752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Bolt</a:t>
            </a:r>
          </a:p>
          <a:p>
            <a:pPr algn="ctr"/>
            <a:r>
              <a:rPr lang="en-US" dirty="0" smtClean="0"/>
              <a:t>(Executor 2)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08452" y="4952588"/>
            <a:ext cx="1851995" cy="7752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Bolt</a:t>
            </a:r>
          </a:p>
          <a:p>
            <a:pPr algn="ctr"/>
            <a:r>
              <a:rPr lang="en-US" dirty="0" smtClean="0"/>
              <a:t>(Executor 3)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2127761" y="2931890"/>
            <a:ext cx="1780691" cy="985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2127761" y="3917679"/>
            <a:ext cx="18301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2127761" y="3917679"/>
            <a:ext cx="1780691" cy="1422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227744" y="3653385"/>
            <a:ext cx="1851995" cy="7752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Bolt</a:t>
            </a:r>
          </a:p>
        </p:txBody>
      </p:sp>
      <p:cxnSp>
        <p:nvCxnSpPr>
          <p:cNvPr id="18" name="Straight Arrow Connector 17"/>
          <p:cNvCxnSpPr>
            <a:stCxn id="5" idx="3"/>
            <a:endCxn id="16" idx="1"/>
          </p:cNvCxnSpPr>
          <p:nvPr/>
        </p:nvCxnSpPr>
        <p:spPr>
          <a:xfrm>
            <a:off x="5760447" y="2931890"/>
            <a:ext cx="1467297" cy="1109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>
            <a:off x="5760447" y="4041029"/>
            <a:ext cx="14672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6" idx="1"/>
          </p:cNvCxnSpPr>
          <p:nvPr/>
        </p:nvCxnSpPr>
        <p:spPr>
          <a:xfrm flipV="1">
            <a:off x="5760447" y="4041029"/>
            <a:ext cx="1467297" cy="1299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3791" y="5727876"/>
            <a:ext cx="834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Topology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                 (Fields Grouping)             (Global Grouping)</a:t>
            </a:r>
            <a:endParaRPr lang="en-US" dirty="0"/>
          </a:p>
          <a:p>
            <a:r>
              <a:rPr lang="en-US" dirty="0" smtClean="0"/>
              <a:t>Twitter Stream Spout          </a:t>
            </a:r>
            <a:r>
              <a:rPr lang="en-US" dirty="0" smtClean="0">
                <a:sym typeface="Wingdings"/>
              </a:rPr>
              <a:t>         Join Bolt                             Report Bolt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9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Results:</a:t>
            </a:r>
          </a:p>
          <a:p>
            <a:pPr marL="0" indent="0">
              <a:buNone/>
            </a:pPr>
            <a:r>
              <a:rPr lang="en-US" sz="1400" b="1" dirty="0" smtClean="0"/>
              <a:t>Experiment Setup:</a:t>
            </a:r>
          </a:p>
          <a:p>
            <a:pPr marL="0" indent="0">
              <a:buNone/>
            </a:pPr>
            <a:r>
              <a:rPr lang="en-US" sz="1200" b="1" dirty="0" smtClean="0"/>
              <a:t>Spout</a:t>
            </a:r>
            <a:r>
              <a:rPr lang="en-US" sz="1200" dirty="0" smtClean="0"/>
              <a:t>: Continuous stream of empty packets ingested into the network.</a:t>
            </a:r>
          </a:p>
          <a:p>
            <a:pPr marL="0" indent="0">
              <a:buNone/>
            </a:pPr>
            <a:r>
              <a:rPr lang="en-US" sz="1200" b="1" dirty="0" smtClean="0"/>
              <a:t>Bolts</a:t>
            </a:r>
            <a:r>
              <a:rPr lang="en-US" sz="1200" dirty="0" smtClean="0"/>
              <a:t>:   3 Continuous bolt tasks, where processing time in each bolt is </a:t>
            </a:r>
            <a:r>
              <a:rPr lang="en-US" sz="1200" b="1" dirty="0" smtClean="0"/>
              <a:t>T </a:t>
            </a:r>
            <a:r>
              <a:rPr lang="en-US" sz="1200" dirty="0" smtClean="0"/>
              <a:t>(millisecond)</a:t>
            </a:r>
            <a:r>
              <a:rPr lang="en-US" sz="1200" b="1" dirty="0" smtClean="0"/>
              <a:t>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77600"/>
              </p:ext>
            </p:extLst>
          </p:nvPr>
        </p:nvGraphicFramePr>
        <p:xfrm>
          <a:off x="798285" y="3078163"/>
          <a:ext cx="7781606" cy="3383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1658"/>
                <a:gridCol w="1111658"/>
                <a:gridCol w="1111658"/>
                <a:gridCol w="1111658"/>
                <a:gridCol w="1111658"/>
                <a:gridCol w="1111658"/>
                <a:gridCol w="1111658"/>
              </a:tblGrid>
              <a:tr h="3619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Bolt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(No of Executors)</a:t>
                      </a:r>
                      <a:endParaRPr lang="en-US" sz="12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Bolt</a:t>
                      </a:r>
                      <a:r>
                        <a:rPr lang="en-US" sz="1200" baseline="0" dirty="0" smtClean="0">
                          <a:solidFill>
                            <a:srgbClr val="C9E8C5"/>
                          </a:solidFill>
                        </a:rPr>
                        <a:t> 2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rgbClr val="C9E8C5"/>
                          </a:solidFill>
                        </a:rPr>
                        <a:t>(No of Executors)</a:t>
                      </a:r>
                      <a:endParaRPr lang="en-US" sz="1200" dirty="0" smtClean="0">
                        <a:solidFill>
                          <a:srgbClr val="C9E8C5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Bolt</a:t>
                      </a:r>
                      <a:r>
                        <a:rPr lang="en-US" sz="1200" baseline="0" dirty="0" smtClean="0">
                          <a:solidFill>
                            <a:srgbClr val="C9E8C5"/>
                          </a:solidFill>
                        </a:rPr>
                        <a:t> 3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rgbClr val="C9E8C5"/>
                          </a:solidFill>
                        </a:rPr>
                        <a:t>(No of Executors)</a:t>
                      </a:r>
                      <a:endParaRPr lang="en-US" sz="1200" dirty="0" smtClean="0">
                        <a:solidFill>
                          <a:srgbClr val="C9E8C5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(</a:t>
                      </a:r>
                      <a:r>
                        <a:rPr lang="en-US" sz="1150" dirty="0" smtClean="0">
                          <a:solidFill>
                            <a:srgbClr val="C9E8C5"/>
                          </a:solidFill>
                        </a:rPr>
                        <a:t>millisecond</a:t>
                      </a:r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rgbClr val="C9E8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Tuple</a:t>
                      </a:r>
                      <a:r>
                        <a:rPr lang="en-US" sz="1200" baseline="0" dirty="0" smtClean="0">
                          <a:solidFill>
                            <a:srgbClr val="C9E8C5"/>
                          </a:solidFill>
                        </a:rPr>
                        <a:t> Count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rgbClr val="C9E8C5"/>
                          </a:solidFill>
                        </a:rPr>
                        <a:t>(Per Minute</a:t>
                      </a:r>
                      <a:r>
                        <a:rPr lang="en-US" sz="1200" baseline="0" dirty="0" smtClean="0">
                          <a:solidFill>
                            <a:srgbClr val="C9E8C5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rgbClr val="C9E8C5"/>
                          </a:solidFill>
                        </a:rPr>
                        <a:t>(1000’s)</a:t>
                      </a:r>
                      <a:endParaRPr lang="en-US" sz="1200" dirty="0">
                        <a:solidFill>
                          <a:srgbClr val="C9E8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Average Processing time of </a:t>
                      </a:r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tuple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(</a:t>
                      </a:r>
                      <a:r>
                        <a:rPr lang="en-US" sz="1000" dirty="0" smtClean="0">
                          <a:solidFill>
                            <a:srgbClr val="C9E8C5"/>
                          </a:solidFill>
                        </a:rPr>
                        <a:t>millisecond</a:t>
                      </a:r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rgbClr val="C9E8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Total</a:t>
                      </a:r>
                      <a:r>
                        <a:rPr lang="en-US" sz="1200" baseline="0" dirty="0" smtClean="0">
                          <a:solidFill>
                            <a:srgbClr val="C9E8C5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C9E8C5"/>
                          </a:solidFill>
                        </a:rPr>
                        <a:t>messages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rgbClr val="C9E8C5"/>
                          </a:solidFill>
                        </a:rPr>
                        <a:t>(1000’s)</a:t>
                      </a:r>
                      <a:endParaRPr lang="en-US" sz="1200" dirty="0">
                        <a:solidFill>
                          <a:srgbClr val="C9E8C5"/>
                        </a:solidFill>
                      </a:endParaRPr>
                    </a:p>
                  </a:txBody>
                  <a:tcPr/>
                </a:tc>
              </a:tr>
              <a:tr h="1608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418</a:t>
                      </a:r>
                      <a:endParaRPr lang="en-US" dirty="0"/>
                    </a:p>
                  </a:txBody>
                  <a:tcPr/>
                </a:tc>
              </a:tr>
              <a:tr h="16088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720</a:t>
                      </a:r>
                      <a:endParaRPr lang="en-US" dirty="0"/>
                    </a:p>
                  </a:txBody>
                  <a:tcPr/>
                </a:tc>
              </a:tr>
              <a:tr h="16088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1095</a:t>
                      </a:r>
                      <a:endParaRPr lang="en-US" dirty="0"/>
                    </a:p>
                  </a:txBody>
                  <a:tcPr/>
                </a:tc>
              </a:tr>
              <a:tr h="16088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8.3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555</a:t>
                      </a:r>
                      <a:endParaRPr lang="en-US" dirty="0"/>
                    </a:p>
                  </a:txBody>
                  <a:tcPr/>
                </a:tc>
              </a:tr>
              <a:tr h="16088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498</a:t>
                      </a:r>
                      <a:endParaRPr lang="en-US" dirty="0"/>
                    </a:p>
                  </a:txBody>
                  <a:tcPr/>
                </a:tc>
              </a:tr>
              <a:tr h="16088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165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31.6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495</a:t>
                      </a:r>
                      <a:endParaRPr lang="en-US" dirty="0"/>
                    </a:p>
                  </a:txBody>
                  <a:tcPr/>
                </a:tc>
              </a:tr>
              <a:tr h="16088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1560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62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Word Counter:</a:t>
            </a:r>
          </a:p>
          <a:p>
            <a:pPr marL="0" indent="0">
              <a:buNone/>
            </a:pPr>
            <a:r>
              <a:rPr lang="en-US" sz="1400" b="1" dirty="0"/>
              <a:t>Experiment Setup:</a:t>
            </a:r>
          </a:p>
          <a:p>
            <a:pPr marL="0" indent="0">
              <a:buNone/>
            </a:pPr>
            <a:r>
              <a:rPr lang="en-US" sz="1400" b="1" dirty="0"/>
              <a:t>Spout</a:t>
            </a:r>
            <a:r>
              <a:rPr lang="en-US" sz="1400" dirty="0"/>
              <a:t>: Continuous stream </a:t>
            </a:r>
            <a:r>
              <a:rPr lang="en-US" sz="1400" dirty="0" smtClean="0"/>
              <a:t>of lines read from a file.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 smtClean="0"/>
              <a:t>Bolts</a:t>
            </a:r>
            <a:r>
              <a:rPr lang="en-US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       Word Splitter Bolt – Splits the sentence into words and sends to next bolt task.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</a:t>
            </a:r>
            <a:r>
              <a:rPr lang="en-US" sz="1400" dirty="0" smtClean="0"/>
              <a:t>Word Merger Bolt – Generate the count for the words generated from the stream.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764"/>
              </p:ext>
            </p:extLst>
          </p:nvPr>
        </p:nvGraphicFramePr>
        <p:xfrm>
          <a:off x="677333" y="3471472"/>
          <a:ext cx="7099904" cy="32715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4976"/>
                <a:gridCol w="1774976"/>
                <a:gridCol w="1774976"/>
                <a:gridCol w="1774976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Word Splitter Bolt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(No of</a:t>
                      </a:r>
                      <a:r>
                        <a:rPr lang="en-US" sz="1200" baseline="0" dirty="0" smtClean="0">
                          <a:solidFill>
                            <a:srgbClr val="C9E8C5"/>
                          </a:solidFill>
                        </a:rPr>
                        <a:t> Executors</a:t>
                      </a:r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rgbClr val="C9E8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Word Merger Bolt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(No of</a:t>
                      </a:r>
                      <a:r>
                        <a:rPr lang="en-US" sz="1200" baseline="0" dirty="0" smtClean="0">
                          <a:solidFill>
                            <a:srgbClr val="C9E8C5"/>
                          </a:solidFill>
                        </a:rPr>
                        <a:t> Executors</a:t>
                      </a:r>
                      <a:r>
                        <a:rPr lang="en-US" sz="1200" dirty="0" smtClean="0">
                          <a:solidFill>
                            <a:srgbClr val="C9E8C5"/>
                          </a:solidFill>
                        </a:rPr>
                        <a:t>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</a:t>
                      </a:r>
                      <a:r>
                        <a:rPr lang="en-US" sz="1400" dirty="0" smtClean="0">
                          <a:solidFill>
                            <a:srgbClr val="C9E8C5"/>
                          </a:solidFill>
                        </a:rPr>
                        <a:t>File </a:t>
                      </a:r>
                      <a:r>
                        <a:rPr lang="en-US" sz="1400" dirty="0" smtClean="0">
                          <a:solidFill>
                            <a:srgbClr val="C9E8C5"/>
                          </a:solidFill>
                        </a:rPr>
                        <a:t>Size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C9E8C5"/>
                          </a:solidFill>
                        </a:rPr>
                        <a:t>(MB)</a:t>
                      </a:r>
                      <a:endParaRPr lang="en-US" sz="1400" dirty="0">
                        <a:solidFill>
                          <a:srgbClr val="C9E8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9E8C5"/>
                          </a:solidFill>
                        </a:rPr>
                        <a:t>Overall Completion</a:t>
                      </a:r>
                      <a:r>
                        <a:rPr lang="en-US" sz="1400" baseline="0" dirty="0" smtClean="0">
                          <a:solidFill>
                            <a:srgbClr val="C9E8C5"/>
                          </a:solidFill>
                        </a:rPr>
                        <a:t> </a:t>
                      </a:r>
                      <a:endParaRPr lang="en-US" sz="1400" baseline="0" dirty="0" smtClean="0">
                        <a:solidFill>
                          <a:srgbClr val="C9E8C5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rgbClr val="C9E8C5"/>
                          </a:solidFill>
                        </a:rPr>
                        <a:t>Time (Sec)</a:t>
                      </a:r>
                      <a:endParaRPr lang="en-US" sz="1400" dirty="0">
                        <a:solidFill>
                          <a:srgbClr val="C9E8C5"/>
                        </a:solidFill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32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28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22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  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1.68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232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6.89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878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93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References:</a:t>
            </a:r>
          </a:p>
          <a:p>
            <a:r>
              <a:rPr lang="en-US" sz="1400" dirty="0" err="1" smtClean="0"/>
              <a:t>Storm@twitter</a:t>
            </a:r>
            <a:r>
              <a:rPr lang="en-US" sz="1400" dirty="0" smtClean="0"/>
              <a:t> </a:t>
            </a:r>
            <a:r>
              <a:rPr lang="en-US" sz="1400" dirty="0" err="1"/>
              <a:t>Ankit</a:t>
            </a:r>
            <a:r>
              <a:rPr lang="en-US" sz="1400" dirty="0"/>
              <a:t> </a:t>
            </a:r>
            <a:r>
              <a:rPr lang="en-US" sz="1400" dirty="0" err="1"/>
              <a:t>Toshniwal</a:t>
            </a:r>
            <a:r>
              <a:rPr lang="en-US" sz="1400" dirty="0"/>
              <a:t>, </a:t>
            </a:r>
            <a:r>
              <a:rPr lang="en-US" sz="1400" dirty="0" err="1"/>
              <a:t>Siddarth</a:t>
            </a:r>
            <a:r>
              <a:rPr lang="en-US" sz="1400" dirty="0"/>
              <a:t> </a:t>
            </a:r>
            <a:r>
              <a:rPr lang="en-US" sz="1400" dirty="0" err="1"/>
              <a:t>Taneja</a:t>
            </a:r>
            <a:r>
              <a:rPr lang="en-US" sz="1400" dirty="0"/>
              <a:t>, </a:t>
            </a:r>
            <a:r>
              <a:rPr lang="en-US" sz="1400" dirty="0" err="1"/>
              <a:t>Amit</a:t>
            </a:r>
            <a:r>
              <a:rPr lang="en-US" sz="1400" dirty="0"/>
              <a:t> </a:t>
            </a:r>
            <a:r>
              <a:rPr lang="en-US" sz="1400" dirty="0" err="1"/>
              <a:t>Shukla</a:t>
            </a:r>
            <a:r>
              <a:rPr lang="en-US" sz="1400" dirty="0"/>
              <a:t>, </a:t>
            </a:r>
            <a:r>
              <a:rPr lang="en-US" sz="1400" dirty="0" err="1"/>
              <a:t>Karthik</a:t>
            </a:r>
            <a:r>
              <a:rPr lang="en-US" sz="1400" dirty="0"/>
              <a:t> </a:t>
            </a:r>
            <a:r>
              <a:rPr lang="en-US" sz="1400" dirty="0" err="1"/>
              <a:t>Ramasamy</a:t>
            </a:r>
            <a:r>
              <a:rPr lang="en-US" sz="1400" dirty="0"/>
              <a:t>, </a:t>
            </a:r>
            <a:r>
              <a:rPr lang="en-US" sz="1400" dirty="0" err="1"/>
              <a:t>Jignesh</a:t>
            </a:r>
            <a:r>
              <a:rPr lang="en-US" sz="1400" dirty="0"/>
              <a:t> M. Patel*, </a:t>
            </a:r>
            <a:r>
              <a:rPr lang="en-US" sz="1400" dirty="0" err="1"/>
              <a:t>Sanjeev</a:t>
            </a:r>
            <a:r>
              <a:rPr lang="en-US" sz="1400" dirty="0"/>
              <a:t> </a:t>
            </a:r>
            <a:r>
              <a:rPr lang="en-US" sz="1400" dirty="0" err="1"/>
              <a:t>Kulkarni</a:t>
            </a:r>
            <a:r>
              <a:rPr lang="en-US" sz="1400" dirty="0"/>
              <a:t>, Jason Jackson, Krishna </a:t>
            </a:r>
            <a:r>
              <a:rPr lang="en-US" sz="1400" dirty="0" err="1"/>
              <a:t>Gade</a:t>
            </a:r>
            <a:r>
              <a:rPr lang="en-US" sz="1400" dirty="0"/>
              <a:t>, </a:t>
            </a:r>
            <a:r>
              <a:rPr lang="en-US" sz="1400" dirty="0" err="1"/>
              <a:t>Maosong</a:t>
            </a:r>
            <a:r>
              <a:rPr lang="en-US" sz="1400" dirty="0"/>
              <a:t> Fu, Jake </a:t>
            </a:r>
            <a:r>
              <a:rPr lang="en-US" sz="1400" dirty="0" err="1"/>
              <a:t>Donham</a:t>
            </a:r>
            <a:r>
              <a:rPr lang="en-US" sz="1400" dirty="0"/>
              <a:t>, </a:t>
            </a:r>
            <a:r>
              <a:rPr lang="en-US" sz="1400" dirty="0" err="1"/>
              <a:t>Nikunj</a:t>
            </a:r>
            <a:r>
              <a:rPr lang="en-US" sz="1400" dirty="0"/>
              <a:t> </a:t>
            </a:r>
            <a:r>
              <a:rPr lang="en-US" sz="1400" dirty="0" err="1"/>
              <a:t>Bhagat</a:t>
            </a:r>
            <a:r>
              <a:rPr lang="en-US" sz="1400" dirty="0"/>
              <a:t>, </a:t>
            </a:r>
            <a:r>
              <a:rPr lang="en-US" sz="1400" dirty="0" err="1"/>
              <a:t>Sailesh</a:t>
            </a:r>
            <a:r>
              <a:rPr lang="en-US" sz="1400" dirty="0"/>
              <a:t> Mittal, </a:t>
            </a:r>
            <a:r>
              <a:rPr lang="en-US" sz="1400" dirty="0" err="1"/>
              <a:t>Dmitriy</a:t>
            </a:r>
            <a:r>
              <a:rPr lang="en-US" sz="1400" dirty="0"/>
              <a:t> </a:t>
            </a:r>
            <a:r>
              <a:rPr lang="en-US" sz="1400" dirty="0" err="1" smtClean="0"/>
              <a:t>Ryaboy</a:t>
            </a:r>
            <a:endParaRPr lang="en-US" sz="1400" dirty="0" smtClean="0"/>
          </a:p>
          <a:p>
            <a:r>
              <a:rPr lang="en-US" sz="1400" dirty="0" smtClean="0">
                <a:hlinkClick r:id="rId2"/>
              </a:rPr>
              <a:t>http://storm.apache.arg/</a:t>
            </a:r>
            <a:endParaRPr lang="en-US" sz="1400" dirty="0" smtClean="0"/>
          </a:p>
          <a:p>
            <a:r>
              <a:rPr lang="en-US" sz="1400" dirty="0"/>
              <a:t>Getting-Started-With-Storm-Jonathan-</a:t>
            </a:r>
            <a:r>
              <a:rPr lang="en-US" sz="1400" dirty="0" err="1"/>
              <a:t>Leibiusky</a:t>
            </a:r>
            <a:r>
              <a:rPr lang="en-US" sz="1400" dirty="0"/>
              <a:t>-Gabriel-</a:t>
            </a:r>
            <a:r>
              <a:rPr lang="en-US" sz="1400" dirty="0" smtClean="0"/>
              <a:t>E</a:t>
            </a:r>
          </a:p>
          <a:p>
            <a:r>
              <a:rPr lang="en-US" sz="1400" dirty="0">
                <a:hlinkClick r:id="rId3"/>
              </a:rPr>
              <a:t>http://www.comp.nus.edu.sg/~ooibc/bistream_sigmod15.</a:t>
            </a:r>
            <a:r>
              <a:rPr lang="en-US" sz="1400" dirty="0" smtClean="0">
                <a:hlinkClick r:id="rId3"/>
              </a:rPr>
              <a:t>pdf</a:t>
            </a:r>
            <a:r>
              <a:rPr lang="en-US" sz="1400" dirty="0" smtClean="0"/>
              <a:t> - Scalable Distributed join processing</a:t>
            </a:r>
            <a:endParaRPr lang="en-US" sz="14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3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1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u-template-green-gold">
  <a:themeElements>
    <a:clrScheme name="CSU-350green">
      <a:dk1>
        <a:srgbClr val="22491D"/>
      </a:dk1>
      <a:lt1>
        <a:srgbClr val="22491D"/>
      </a:lt1>
      <a:dk2>
        <a:srgbClr val="22491D"/>
      </a:dk2>
      <a:lt2>
        <a:srgbClr val="22491D"/>
      </a:lt2>
      <a:accent1>
        <a:srgbClr val="22491D"/>
      </a:accent1>
      <a:accent2>
        <a:srgbClr val="008000"/>
      </a:accent2>
      <a:accent3>
        <a:srgbClr val="008000"/>
      </a:accent3>
      <a:accent4>
        <a:srgbClr val="008000"/>
      </a:accent4>
      <a:accent5>
        <a:srgbClr val="4BACC6"/>
      </a:accent5>
      <a:accent6>
        <a:srgbClr val="F79646"/>
      </a:accent6>
      <a:hlink>
        <a:srgbClr val="0000FF"/>
      </a:hlink>
      <a:folHlink>
        <a:srgbClr val="22491D"/>
      </a:folHlink>
    </a:clrScheme>
    <a:fontScheme name="CSU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csu-template-green-gold.thmx</Template>
  <TotalTime>536</TotalTime>
  <Words>556</Words>
  <Application>Microsoft Macintosh PowerPoint</Application>
  <PresentationFormat>On-screen Show (4:3)</PresentationFormat>
  <Paragraphs>171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csu-template-green-gold</vt:lpstr>
      <vt:lpstr>Distributed Stream Processing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 Selvakumar</dc:creator>
  <cp:lastModifiedBy>Muthu Selvakumar</cp:lastModifiedBy>
  <cp:revision>29</cp:revision>
  <dcterms:created xsi:type="dcterms:W3CDTF">2016-04-27T22:12:01Z</dcterms:created>
  <dcterms:modified xsi:type="dcterms:W3CDTF">2016-04-28T18:23:01Z</dcterms:modified>
</cp:coreProperties>
</file>