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05-02-2023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8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2336" y="3295318"/>
            <a:ext cx="11387328" cy="829468"/>
          </a:xfrm>
          <a:prstGeom prst="rect">
            <a:avLst/>
          </a:prstGeom>
        </p:spPr>
        <p:txBody>
          <a:bodyPr lIns="91425" rIns="91425"/>
          <a:lstStyle>
            <a:lvl1pPr>
              <a:lnSpc>
                <a:spcPct val="125000"/>
              </a:lnSpc>
              <a:defRPr sz="2400" b="1">
                <a:solidFill>
                  <a:srgbClr val="00529B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336" y="4387456"/>
            <a:ext cx="11387328" cy="554710"/>
          </a:xfrm>
          <a:prstGeom prst="rect">
            <a:avLst/>
          </a:prstGeom>
        </p:spPr>
        <p:txBody>
          <a:bodyPr/>
          <a:lstStyle>
            <a:lvl1pPr marL="0" indent="0">
              <a:buFont typeface="Wingdings 2" pitchFamily="18" charset="2"/>
              <a:buNone/>
              <a:defRPr sz="2100" b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0" y="-1"/>
            <a:ext cx="12192000" cy="1969207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wrap="none" anchor="ctr"/>
          <a:lstStyle>
            <a:lvl1pPr algn="ctr"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IN">
              <a:latin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2336" y="6353874"/>
            <a:ext cx="8493470" cy="161064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58F9C2B-6DD4-4657-9C12-879F622460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1" t="26381" r="14509" b="26877"/>
          <a:stretch/>
        </p:blipFill>
        <p:spPr>
          <a:xfrm>
            <a:off x="9337183" y="5859887"/>
            <a:ext cx="2331076" cy="7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077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06400" y="147168"/>
            <a:ext cx="11379200" cy="8895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>
            <a:lvl1pPr algn="ctr"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82879"/>
            <a:ext cx="11379200" cy="889509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5"/>
            <a:ext cx="11379200" cy="426740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457128" indent="-217453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00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676168" indent="-209517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00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904729" indent="-21904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1133293" indent="-21904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60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400" y="6340809"/>
            <a:ext cx="9359058" cy="17747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5D051F7-A87D-4B13-9330-F215C14976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4" t="25854" r="14153" b="24716"/>
          <a:stretch/>
        </p:blipFill>
        <p:spPr>
          <a:xfrm>
            <a:off x="9916733" y="6038155"/>
            <a:ext cx="1764405" cy="60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718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 bwMode="auto">
          <a:xfrm>
            <a:off x="626533" y="6577046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4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cap="all" baseline="0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1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252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38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50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088" indent="-238088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457128" indent="-21745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76168" indent="-209517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04729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33293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590421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548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4675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1802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2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rry-Ge/Needleman-Wunsch-Algorith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2336" y="2950723"/>
            <a:ext cx="11387328" cy="1694862"/>
          </a:xfrm>
        </p:spPr>
        <p:txBody>
          <a:bodyPr/>
          <a:lstStyle/>
          <a:p>
            <a:pPr algn="ctr"/>
            <a:r>
              <a:rPr lang="en-IN" sz="3600" dirty="0"/>
              <a:t>Sequence alignment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>
          <a:xfrm>
            <a:off x="310896" y="4422843"/>
            <a:ext cx="11387328" cy="1099965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GB" dirty="0"/>
              <a:t>Muthu Palaniappan M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02336" y="804920"/>
            <a:ext cx="11387328" cy="829468"/>
          </a:xfrm>
          <a:prstGeom prst="rect">
            <a:avLst/>
          </a:prstGeom>
        </p:spPr>
        <p:txBody>
          <a:bodyPr lIns="91425" rIns="91425"/>
          <a:lstStyle>
            <a:lvl1pPr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2400" b="1" cap="all" baseline="0">
                <a:solidFill>
                  <a:srgbClr val="00529B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5pPr>
            <a:lvl6pPr marL="457128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252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38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IN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Cs2004 – Design and analysis of algorithms </a:t>
            </a:r>
          </a:p>
          <a:p>
            <a:pPr algn="ctr"/>
            <a:endParaRPr lang="en-IN" kern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3772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F123-C4D8-65F4-6877-C3AD1C9D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N-w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73A3C-EACF-0834-A46C-36A07CC5D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419" y="1650974"/>
            <a:ext cx="7282513" cy="15598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84BD98-3057-1E9C-6AF2-5835CB53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19" y="3789402"/>
            <a:ext cx="6608309" cy="14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539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A76F-C9AB-13F1-FDE0-A2286506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5C464F-EC0F-D9F4-F49C-C4CECD616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57" y="1597231"/>
            <a:ext cx="3081909" cy="18780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0D1F8-5777-CDD0-5592-A5EC6AC6D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755" y="1597231"/>
            <a:ext cx="3709621" cy="18317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939020-EB9B-E920-6CF7-FC7706CDF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7" y="4371260"/>
            <a:ext cx="3847645" cy="88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397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A76F-C9AB-13F1-FDE0-A2286506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workout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52025-0EBF-22D9-0A8A-F54B7F329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</a:rPr>
              <a:t>Initializing the table.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</a:rPr>
              <a:t>Step-1 : The value of T (0,0) is set to zero at the start.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8580D7-A2D6-DC6E-42DC-94D8CF2CF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40" y="2489200"/>
            <a:ext cx="6610714" cy="26099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915A02-3A0D-053E-323D-78840E228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936" y="2413158"/>
            <a:ext cx="4195664" cy="307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746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A76F-C9AB-13F1-FDE0-A2286506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133FDC-7D9C-E25A-B90C-B98C115D0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677" y="2353733"/>
            <a:ext cx="9082309" cy="2002399"/>
          </a:xfrm>
        </p:spPr>
      </p:pic>
    </p:spTree>
    <p:extLst>
      <p:ext uri="{BB962C8B-B14F-4D97-AF65-F5344CB8AC3E}">
        <p14:creationId xmlns:p14="http://schemas.microsoft.com/office/powerpoint/2010/main" val="2372200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EFB3-F4A4-1481-2C2A-7AD96E39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73D6BC-3CCA-6AB1-1C18-F73044042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17"/>
          <a:stretch/>
        </p:blipFill>
        <p:spPr>
          <a:xfrm>
            <a:off x="3014135" y="1751185"/>
            <a:ext cx="6033672" cy="3716237"/>
          </a:xfrm>
        </p:spPr>
      </p:pic>
    </p:spTree>
    <p:extLst>
      <p:ext uri="{BB962C8B-B14F-4D97-AF65-F5344CB8AC3E}">
        <p14:creationId xmlns:p14="http://schemas.microsoft.com/office/powerpoint/2010/main" val="10327901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A120-54EA-6719-3F86-EAD4FDD7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Traceback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7BDA82-66EA-9EA9-C298-B404EC04C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79"/>
          <a:stretch/>
        </p:blipFill>
        <p:spPr>
          <a:xfrm>
            <a:off x="2675467" y="1535983"/>
            <a:ext cx="5925705" cy="4267987"/>
          </a:xfrm>
        </p:spPr>
      </p:pic>
    </p:spTree>
    <p:extLst>
      <p:ext uri="{BB962C8B-B14F-4D97-AF65-F5344CB8AC3E}">
        <p14:creationId xmlns:p14="http://schemas.microsoft.com/office/powerpoint/2010/main" val="265402141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AFE3-FBD1-3CD1-8FC7-03B81BFB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7DA86-FF05-2996-5AD3-D7EFBA3E6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569" y="2578598"/>
            <a:ext cx="8053425" cy="1397022"/>
          </a:xfrm>
        </p:spPr>
      </p:pic>
    </p:spTree>
    <p:extLst>
      <p:ext uri="{BB962C8B-B14F-4D97-AF65-F5344CB8AC3E}">
        <p14:creationId xmlns:p14="http://schemas.microsoft.com/office/powerpoint/2010/main" val="34750632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7544-73D2-2FE1-212A-AE61D40A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D490-71A9-8B00-A7E9-CE0FA240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</a:rPr>
              <a:t>Sequence – </a:t>
            </a:r>
            <a:r>
              <a:rPr lang="en-IN" dirty="0">
                <a:latin typeface="Times New Roman" panose="02020603050405020304" pitchFamily="18" charset="0"/>
              </a:rPr>
              <a:t>string of letters </a:t>
            </a:r>
            <a:endParaRPr lang="en-IN" b="1" dirty="0">
              <a:latin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</a:rPr>
              <a:t>Sequence alignment</a:t>
            </a:r>
            <a:r>
              <a:rPr lang="en-IN" dirty="0">
                <a:latin typeface="Times New Roman" panose="02020603050405020304" pitchFamily="18" charset="0"/>
              </a:rPr>
              <a:t> – Is a way of </a:t>
            </a:r>
            <a:r>
              <a:rPr lang="en-IN" b="1" dirty="0">
                <a:latin typeface="Times New Roman" panose="02020603050405020304" pitchFamily="18" charset="0"/>
              </a:rPr>
              <a:t>arranging two or more sequences </a:t>
            </a:r>
            <a:r>
              <a:rPr lang="en-IN" dirty="0">
                <a:latin typeface="Times New Roman" panose="02020603050405020304" pitchFamily="18" charset="0"/>
              </a:rPr>
              <a:t>of characters to identity </a:t>
            </a:r>
            <a:r>
              <a:rPr lang="en-IN" b="1" dirty="0">
                <a:latin typeface="Times New Roman" panose="02020603050405020304" pitchFamily="18" charset="0"/>
              </a:rPr>
              <a:t>regions of similarity</a:t>
            </a:r>
            <a:r>
              <a:rPr lang="en-IN" dirty="0"/>
              <a:t>.</a:t>
            </a:r>
          </a:p>
          <a:p>
            <a:r>
              <a:rPr lang="en-IN" dirty="0">
                <a:latin typeface="Times New Roman" panose="02020603050405020304" pitchFamily="18" charset="0"/>
              </a:rPr>
              <a:t>Types of sequence in Bio-Informatics – 1) DNA sequence 2) RNA sequence 3) Protein Sequence.</a:t>
            </a:r>
          </a:p>
          <a:p>
            <a:r>
              <a:rPr lang="en-IN" dirty="0">
                <a:latin typeface="Times New Roman" panose="02020603050405020304" pitchFamily="18" charset="0"/>
              </a:rPr>
              <a:t>Alignment – Arranging the sequence of DNA/RNA or Protein to identify similarities.</a:t>
            </a:r>
          </a:p>
          <a:p>
            <a:r>
              <a:rPr lang="en-IN" dirty="0">
                <a:latin typeface="Times New Roman" panose="02020603050405020304" pitchFamily="18" charset="0"/>
              </a:rPr>
              <a:t>Types of Alignment – 1) Global Sequence 2) Local Sequence</a:t>
            </a:r>
          </a:p>
          <a:p>
            <a:r>
              <a:rPr lang="en-IN" dirty="0">
                <a:latin typeface="Times New Roman" panose="02020603050405020304" pitchFamily="18" charset="0"/>
              </a:rPr>
              <a:t>Global Sequence: Two Sequence are of same length with significant degree of similarity throughout.</a:t>
            </a:r>
          </a:p>
          <a:p>
            <a:r>
              <a:rPr lang="en-IN" dirty="0">
                <a:latin typeface="Times New Roman" panose="02020603050405020304" pitchFamily="18" charset="0"/>
              </a:rPr>
              <a:t>Local Sequence: Two Sequence are of different length and least degree of similarity throughout.</a:t>
            </a:r>
          </a:p>
          <a:p>
            <a:endParaRPr lang="en-IN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1945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062B-71EC-2E10-A3FE-CCA814FF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 of sequence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4AB6C-7648-8D5F-B6DE-6C03E3A82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</a:rPr>
              <a:t>Global Sequence</a:t>
            </a:r>
            <a:r>
              <a:rPr lang="en-IN" dirty="0">
                <a:latin typeface="Times New Roman" panose="02020603050405020304" pitchFamily="18" charset="0"/>
              </a:rPr>
              <a:t>: Needleman-Wunch Algorithm</a:t>
            </a:r>
          </a:p>
          <a:p>
            <a:r>
              <a:rPr lang="en-IN" b="1" dirty="0">
                <a:latin typeface="Times New Roman" panose="02020603050405020304" pitchFamily="18" charset="0"/>
              </a:rPr>
              <a:t>Local Sequence</a:t>
            </a:r>
            <a:r>
              <a:rPr lang="en-IN" dirty="0">
                <a:latin typeface="Times New Roman" panose="02020603050405020304" pitchFamily="18" charset="0"/>
              </a:rPr>
              <a:t>: Smith-Waterman Algorithm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</a:rPr>
              <a:t>These two dynamic programming alignment algorithm are guaranteed to produce a </a:t>
            </a:r>
            <a:r>
              <a:rPr lang="en-IN" b="1" dirty="0">
                <a:latin typeface="Times New Roman" panose="02020603050405020304" pitchFamily="18" charset="0"/>
              </a:rPr>
              <a:t>OPTIMAL</a:t>
            </a:r>
            <a:r>
              <a:rPr lang="en-IN" dirty="0">
                <a:latin typeface="Times New Roman" panose="02020603050405020304" pitchFamily="18" charset="0"/>
              </a:rPr>
              <a:t> alignment.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</a:rPr>
              <a:t>Goals of Sequence Alignment</a:t>
            </a:r>
            <a:r>
              <a:rPr lang="en-IN" dirty="0">
                <a:latin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</a:rPr>
              <a:t>Measure the similarity.</a:t>
            </a:r>
          </a:p>
          <a:p>
            <a:r>
              <a:rPr lang="en-IN" dirty="0">
                <a:latin typeface="Times New Roman" panose="02020603050405020304" pitchFamily="18" charset="0"/>
              </a:rPr>
              <a:t>Infer Evolutionary relationships.</a:t>
            </a:r>
          </a:p>
          <a:p>
            <a:r>
              <a:rPr lang="en-IN" dirty="0">
                <a:latin typeface="Times New Roman" panose="02020603050405020304" pitchFamily="18" charset="0"/>
              </a:rPr>
              <a:t>Observe biological patterns and variability of sequences over the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12195583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D5C7-8F20-97CC-D691-B4B50889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dynamic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FD89-7D38-6CEA-33F9-9674F180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</a:rPr>
              <a:t>Even for relatively short sequences , there are lots of possible alignments. There are two approaches to solve these problem </a:t>
            </a:r>
          </a:p>
          <a:p>
            <a:pPr marL="457200" indent="-457200">
              <a:buAutoNum type="arabicParenR"/>
            </a:pPr>
            <a:r>
              <a:rPr lang="en-IN" b="1" dirty="0">
                <a:latin typeface="Times New Roman" panose="02020603050405020304" pitchFamily="18" charset="0"/>
              </a:rPr>
              <a:t>Brute-Force approach</a:t>
            </a:r>
            <a:r>
              <a:rPr lang="en-IN" dirty="0">
                <a:latin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arenR"/>
            </a:pPr>
            <a:r>
              <a:rPr lang="en-IN" b="1" dirty="0">
                <a:latin typeface="Times New Roman" panose="02020603050405020304" pitchFamily="18" charset="0"/>
              </a:rPr>
              <a:t>Dynamic Programming</a:t>
            </a:r>
            <a:r>
              <a:rPr lang="en-IN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</a:rPr>
              <a:t>Brute-Force Approach</a:t>
            </a:r>
          </a:p>
          <a:p>
            <a:pPr>
              <a:buFontTx/>
              <a:buChar char="-"/>
            </a:pPr>
            <a:r>
              <a:rPr lang="en-IN" dirty="0">
                <a:latin typeface="Times New Roman" panose="02020603050405020304" pitchFamily="18" charset="0"/>
              </a:rPr>
              <a:t>Generate the list of all possible alignments between two sequences and finds the alignment with the best score.</a:t>
            </a:r>
          </a:p>
          <a:p>
            <a:pPr>
              <a:buFontTx/>
              <a:buChar char="-"/>
            </a:pPr>
            <a:r>
              <a:rPr lang="en-IN" dirty="0">
                <a:latin typeface="Times New Roman" panose="02020603050405020304" pitchFamily="18" charset="0"/>
              </a:rPr>
              <a:t>The number of possible alignments between two sequence of length N is </a:t>
            </a:r>
          </a:p>
          <a:p>
            <a:pPr>
              <a:buFontTx/>
              <a:buChar char="-"/>
            </a:pPr>
            <a:r>
              <a:rPr lang="en-IN" dirty="0">
                <a:latin typeface="Times New Roman" panose="02020603050405020304" pitchFamily="18" charset="0"/>
              </a:rPr>
              <a:t>Take time proportional to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BB370-C6D5-2085-5B74-2CB46DEEB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61" y="4537059"/>
            <a:ext cx="552478" cy="628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78CD6-8C43-8374-71F2-35FD87832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53" y="5094808"/>
            <a:ext cx="463574" cy="2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320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D5C7-8F20-97CC-D691-B4B50889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dynamic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FD89-7D38-6CEA-33F9-9674F180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</a:rPr>
              <a:t>Dynamic Programming – Needleman Wunch Algorithm</a:t>
            </a:r>
          </a:p>
          <a:p>
            <a:pPr>
              <a:buFontTx/>
              <a:buChar char="-"/>
            </a:pPr>
            <a:r>
              <a:rPr lang="en-IN" dirty="0">
                <a:latin typeface="Times New Roman" panose="02020603050405020304" pitchFamily="18" charset="0"/>
              </a:rPr>
              <a:t>The Needleman Wunch Algorithm save us the trouble of assessing all the many possible alignments to find out the best one.</a:t>
            </a:r>
          </a:p>
          <a:p>
            <a:pPr>
              <a:buFontTx/>
              <a:buChar char="-"/>
            </a:pPr>
            <a:r>
              <a:rPr lang="en-IN" dirty="0">
                <a:latin typeface="Times New Roman" panose="02020603050405020304" pitchFamily="18" charset="0"/>
              </a:rPr>
              <a:t>Produces optimal solutions.</a:t>
            </a:r>
          </a:p>
          <a:p>
            <a:pPr>
              <a:buFontTx/>
              <a:buChar char="-"/>
            </a:pPr>
            <a:r>
              <a:rPr lang="en-IN" dirty="0">
                <a:latin typeface="Times New Roman" panose="02020603050405020304" pitchFamily="18" charset="0"/>
              </a:rPr>
              <a:t>Takes time proportional to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</a:rPr>
              <a:t>Performance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</a:rPr>
              <a:t>N-W is much faster than assessing all possible alignment one-by-one.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4781C-78AE-D4D9-4E63-138C5C9BA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93" y="2965443"/>
            <a:ext cx="254013" cy="266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50846D-ED95-0074-24AB-DABA90A96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312687"/>
            <a:ext cx="1454225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847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E136-D3FC-AA89-85AF-888047BA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Needleman-Wunsch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2C3CD-6F5D-31D6-8E4B-EE18F0BF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</a:rPr>
              <a:t>The Needleman-Wunsch algorithm is used in bioinformatics to find out the best alignment of proteins or nucleotides sequences.</a:t>
            </a:r>
          </a:p>
          <a:p>
            <a:r>
              <a:rPr lang="en-IN" dirty="0">
                <a:latin typeface="Times New Roman" panose="02020603050405020304" pitchFamily="18" charset="0"/>
              </a:rPr>
              <a:t>It performs the global alignment on two sequences.</a:t>
            </a:r>
          </a:p>
          <a:p>
            <a:r>
              <a:rPr lang="en-IN" dirty="0">
                <a:latin typeface="Times New Roman" panose="02020603050405020304" pitchFamily="18" charset="0"/>
              </a:rPr>
              <a:t>It is an example of Dynamic Programming and It was one of the first applications of dynamic programming to compare the biological sequences.</a:t>
            </a:r>
          </a:p>
          <a:p>
            <a:endParaRPr lang="en-IN" dirty="0">
              <a:latin typeface="Times New Roman" panose="02020603050405020304" pitchFamily="18" charset="0"/>
            </a:endParaRPr>
          </a:p>
          <a:p>
            <a:r>
              <a:rPr lang="en-IN" dirty="0">
                <a:hlinkClick r:id="rId2"/>
              </a:rPr>
              <a:t>Jerry-Ge/Needleman-Wunsch-Algorithm: Implemented the </a:t>
            </a:r>
            <a:r>
              <a:rPr lang="en-IN" dirty="0" err="1">
                <a:hlinkClick r:id="rId2"/>
              </a:rPr>
              <a:t>Needlman</a:t>
            </a:r>
            <a:r>
              <a:rPr lang="en-IN" dirty="0">
                <a:hlinkClick r:id="rId2"/>
              </a:rPr>
              <a:t>-Wunsch algorithm for global pairwise sequence alignment. (github.com)</a:t>
            </a:r>
            <a:endParaRPr lang="en-IN" dirty="0">
              <a:latin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2606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7F20-9858-8C0A-EB79-A4748CC9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alignment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2D1E1-FCE2-C357-3BD9-E26D08BE8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</a:rPr>
              <a:t>Input</a:t>
            </a:r>
            <a:r>
              <a:rPr lang="en-IN" dirty="0">
                <a:latin typeface="Times New Roman" panose="02020603050405020304" pitchFamily="18" charset="0"/>
              </a:rPr>
              <a:t>: Two sequence over the same alphabet  						</a:t>
            </a:r>
          </a:p>
          <a:p>
            <a:endParaRPr lang="en-IN" b="1" dirty="0">
              <a:latin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</a:rPr>
              <a:t>Output</a:t>
            </a:r>
            <a:r>
              <a:rPr lang="en-IN" dirty="0">
                <a:latin typeface="Times New Roman" panose="02020603050405020304" pitchFamily="18" charset="0"/>
              </a:rPr>
              <a:t>: An alignment of two sequences.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</a:rPr>
              <a:t>					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02E4B-13CB-0AA0-C09D-42E594C2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211" y="1241261"/>
            <a:ext cx="3070110" cy="300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3094C5-22C9-DA09-F6ED-40179CD7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935" y="1725971"/>
            <a:ext cx="3059386" cy="300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2A7EB7-DE43-7AA9-77D1-1E9851238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0" y="2928361"/>
            <a:ext cx="3869341" cy="10012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14836D-3423-994D-5645-B07A73EA4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" y="4394352"/>
            <a:ext cx="4616687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643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841E-2FA5-1DE2-1B8A-43B397B0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N-w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2056-59A5-8719-D06D-F97BA7D16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95298"/>
            <a:ext cx="11379200" cy="426740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</a:rPr>
              <a:t>To use N-W we must first define the following.</a:t>
            </a:r>
          </a:p>
          <a:p>
            <a:r>
              <a:rPr lang="en-IN" b="1" dirty="0">
                <a:latin typeface="Times New Roman" panose="02020603050405020304" pitchFamily="18" charset="0"/>
              </a:rPr>
              <a:t>A Scoring Function</a:t>
            </a:r>
            <a:r>
              <a:rPr lang="en-IN" dirty="0">
                <a:latin typeface="Times New Roman" panose="02020603050405020304" pitchFamily="18" charset="0"/>
              </a:rPr>
              <a:t> : Defines the score to give a substitution mutation e.g. 2 for a Match and -1 for Mis-Match</a:t>
            </a:r>
          </a:p>
          <a:p>
            <a:r>
              <a:rPr lang="en-IN" b="1" dirty="0">
                <a:latin typeface="Times New Roman" panose="02020603050405020304" pitchFamily="18" charset="0"/>
              </a:rPr>
              <a:t>A Gap Penalty</a:t>
            </a:r>
            <a:r>
              <a:rPr lang="en-IN" dirty="0">
                <a:latin typeface="Times New Roman" panose="02020603050405020304" pitchFamily="18" charset="0"/>
              </a:rPr>
              <a:t> : Define the score to give to an insertion and deletion.</a:t>
            </a:r>
          </a:p>
          <a:p>
            <a:r>
              <a:rPr lang="en-IN" b="1" dirty="0">
                <a:latin typeface="Times New Roman" panose="02020603050405020304" pitchFamily="18" charset="0"/>
              </a:rPr>
              <a:t>A Recurrence Relation</a:t>
            </a:r>
            <a:r>
              <a:rPr lang="en-IN" dirty="0">
                <a:latin typeface="Times New Roman" panose="02020603050405020304" pitchFamily="18" charset="0"/>
              </a:rPr>
              <a:t> : Defines what actions repeat at each step/iteration of the algorithm.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ACE25-B7EA-4CED-C724-F3BEEBE4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70" y="4238616"/>
            <a:ext cx="1700785" cy="612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1126F-D3E4-402F-BB6F-32AD5224F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487" y="4114002"/>
            <a:ext cx="2053613" cy="73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5914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9FC5-A2CC-0899-748A-4F3C725C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Scoring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CE37E-F9B9-E676-BFE3-F9262441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</a:rPr>
              <a:t>A convenient way of representing many scoring functions is a </a:t>
            </a:r>
            <a:r>
              <a:rPr lang="en-IN" b="1" dirty="0">
                <a:latin typeface="Times New Roman" panose="02020603050405020304" pitchFamily="18" charset="0"/>
              </a:rPr>
              <a:t>substitution matrix</a:t>
            </a:r>
            <a:r>
              <a:rPr lang="en-IN" dirty="0">
                <a:latin typeface="Times New Roman" panose="02020603050405020304" pitchFamily="18" charset="0"/>
              </a:rPr>
              <a:t>.</a:t>
            </a:r>
            <a:endParaRPr lang="en-IN" b="1" dirty="0">
              <a:latin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</a:rPr>
              <a:t>This shows the cost (score) of the alignment of one letter (nucleotide) with another letter (nucleotide).</a:t>
            </a:r>
          </a:p>
          <a:p>
            <a:endParaRPr lang="en-IN" dirty="0">
              <a:latin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000" dirty="0">
                <a:latin typeface="Times New Roman" panose="02020603050405020304" pitchFamily="18" charset="0"/>
              </a:rPr>
              <a:t>Picture credits : Dr Avril Coghlan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81E94-EE32-D14A-2E98-91EFF8876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48" y="2311393"/>
            <a:ext cx="1149409" cy="254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F7A2DF-CA75-711A-2C7E-8A31F2ED1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48" y="2885097"/>
            <a:ext cx="4597636" cy="501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95453A-3997-75B0-5AAA-1543BBEB5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95" y="3838531"/>
            <a:ext cx="5359675" cy="1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3365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5D73576C-4809-4C3F-A306-CF2DD34008C2}"/>
  <p:tag name="ISPRING_RESOURCE_FOLDER" val="H:\PGP DS - TVS Program\Programming_Fundamentals_S01\"/>
  <p:tag name="ISPRING_PRESENTATION_PATH" val="H:\PGP DS - TVS Program\Programming_Fundamentals_S01.pptx"/>
  <p:tag name="ISPRING_PROJECT_FOLDER_UPDATED" val="1"/>
  <p:tag name="ISPRING_SCORM_RATE_SLIDES" val="0"/>
  <p:tag name="ISPRING_SCORM_PASSING_SCORE" val="0.000000"/>
  <p:tag name="ISPRING_ULTRA_SCORM_COURSE_ID" val="F7FCC2A0-86F3-416E-AE09-871C8D88AA6B"/>
  <p:tag name="ISPRINGONLINEFOLDERID" val="0"/>
  <p:tag name="ISPRINGONLINEFOLDERPATH" val="Content List"/>
  <p:tag name="ISPRINGCLOUDFOLDERID" val="0"/>
  <p:tag name="ISPRINGCLOUDFOLDERPATH" val="Repository"/>
  <p:tag name="ISPRING_PRESENTATION_TITLE" val="Programming_Fundamentals_S01"/>
  <p:tag name="ISPRING_UNUSED_RESOURCES_LIST" val="&lt;?xml version=&quot;1.0&quot;?&gt;&#10;&lt;resources&gt;&#10;&lt;resource src=&quot;screenrecs\86e49888&quot;/&gt;&#10;&lt;resource src=&quot;screenrecs\files\7f51b369.avi&quot;/&gt;&#10;&lt;resource src=&quot;screenrecs\files\b409c179.wav&quot;/&gt;&#10;&lt;/resources&gt;&#10;"/>
  <p:tag name="ISPRING_PLAYERS_CUSTOMIZATION" val="UEsDBBQAAgAIAA5oVEm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DBBQAAgAIACFrX0m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Aha19Jo/9by60DAACAEAAAJwAAAHVuaXZlcnNhbC9mbGFzaF9wdWJsaXNoaW5nX3NldHRpbmdzLnhtbNVY3W4aORS+5ymsqXpZJmnTbRYNRFEyKKgEEDPptqqqyIwNY8Vjz9oeKL3q0+yD7ZPs8RgS2CStaUvVCkUw9jnfOf7O3zjRyceCozlVmknRDg6bBwGiIpOEiVk7uEq7z44DpA0WBHMpaDsQMkAnnUZUVhPOdJ5QY0BUI4ARulWadpAbU7bCcLFYNJkuld2VvDKAr5uZLMJSUU2FoSosOV7Cl1mWVAcrBA8A+CukWKl1Gg2EIod0KUnFKWIEPBfMHgrzLsc6D0InNsHZzUzJSpAzyaVCajZpB0+OT+1nLeOgzllBheVEd2DRLpsWJoRZLzBP2CeKcspmObj76ihAC0ZM3g5eHDy3MCAe3oepwd3ZsYU5k0CCMCv8ghpMsMHu0Rk09KPR6wW3RJYCFyxLYQdZAtrBeXqd9Hvn8fVgmMbJ9UV62Xc+7KCUxm/THZTSXtqPd5H3hb94N4rH/d7g9XU6HPbT3uhOCxjdIiQKtxmLgFlZqYzeEhZhY3CWQwBAZ4q5plG4ubQWm0qxxbJ9RhPJIYtqLSiIYkLJABd0I6+SGya6IHkYoCkchC/bwbCkAiVYQC4zgznLbgF0NdGGmTqHuyvpU8UwR4AHxUbRZRLcueAYynKsNN10bb2jbQJlnfcDaaj+UDOzWnpM9C9ZcYKWskKc3VBkJAK6qgJ+5RRtJiWaKlnUq1A3BmnOwLk5owtKTnwMvQMTRQWaUKQlp8ZZ+Ltin9CETqUCXIrnUNKwzrTDb+4EXGKt70Dx2senLtV6g/P47VN7QEzmWGQ7gkN+0KI0e8HHSySkWesBHRmuNK2DQhip93zO1vz2MGhWVNyF+UcHYwN6jyHZj5VdAvNVD7zN5nheF6ItrhoaSpBBSBwmbGTQXZioqC9ghgWSgi8RzqALalvWcyYrDSuugB20/nYPnT5ion6aQScEi4pQ5QV5cPj8xdHLP14d/9lqhv9+/ufZF5VW82HEsTXnBsTZowPIT+t/Y+grSl8YRvd0u1IVNlHJPaMPD9jVPLvf4qPQjp+Hp5FR1a87jJL4dHx2gcZxctVPk5ZPQgwk1J7JckipqX0n89EZXqUQktgL3jLvIzgax2+8ACGIXrXjZ3Yw9Drwax+psZvmo41J7uUCdP+Z62bQ/zkrGKTwb1HLj5XV97eBn1LK3/1i6XrBnkqZYpXlENW9ZcJv0S73SfGvxJp7ur1Wbd2jovDBG6vdKZhgBXBp3wlur7mdl0cHcDN7cKvRALTt/xp0Gv8BUEsDBBQAAgAIACFrX0nRQtEd2QIAAIcKAAAhAAAAdW5pdmVyc2FsL2ZsYXNoX3NraW5fc2V0dGluZ3MueG1slVZbb9owFH7fr0DsvemudFKKRCmbkLqCKOrr5CSHYOHYke3Q8e/na2MDgSwWUnzO9x0fn1tIxQ7T8YfBIM0bzoHKNVQ1QRIGGRIwL+6H08VquVhN1rM/69Vk/jx//jVMLIERxl9ASkxLoSVeNsCKljVSMnqTMyqV1RvKeIXIcPzxp3nSxCCvsdgeeF/OBuXQHjMyTx+KO+PbSK8uQs6qGtHDEyvZTYbyXclZQ4urrm0PNXCC6U4hb3+MprPOAwgWci6hinya3enVj1JzEAK0S99nel1lEZQB8Sfdmqcnpz3q8u2PaHsssDS0ySe9umg1KiEO8t1Er248VdbjrIz0ukyQ8Fcq6JfPenVCCToAj40/ftWrk8Hqpv6fGqk5K3VAY87lJL5zCEOFaj/t1a1eVwn6Qvqgq1lw4TF3fQxA7jXs+1S3K2dkqeN6NBB00jMCY8kbSBO/szqxZW+LRqr+gPEGEaEAoagFLZXTS9QIbyaWtbgVvGFahLacpIW8MtJUMLUOB+ZieYufTh/MrAiNvssCDznsnTBwsRW2yGcV1xNkIGyRLwQXsKDkcOrBscqSfJIfkEvn5fgrLVCktoXT+p3X6pOedOuKwFUn8JiKFTAW2p01rkDnLU2MzLqUnPiUUrTHJZKY0d8alx3MZUSaHClcrZ2vrFRiSeBcwRkf1ZgOw2X2cT06bVyQ9rPQXs7uB1JN8fshkhLl20p9lsRw4Hj3Q2PHfhBPKXpQKjzwOd2wvqQK8R3wNWOk9zmUSegNZra9uuBpEkQhTc7HOXVGziWANlUGfKbyhsEXTiyzuC0ut0T95CuGNyi80iWmQ2upcqvsUYTJOzyQuDIAxPOtr1u7sZqqIRIT2INv/0Bgrtx1t1SoOu0quYl8go0M+sQJehWlGxZtrYS4WHGG8KrcOs+wmuuDWKJMmItFre/ncHunaDL7eaZrLxxlZu9KKTKs9KcBVEL9B/QfUEsDBBQAAgAIACFrX0k54CX/lgMAABEQAAAmAAAAdW5pdmVyc2FsL2h0bWxfcHVibGlzaGluZ19zZXR0aW5ncy54bWzVV+9uGjkQ/85TWFv1Y9n0fw4tRFGyUVAJIHbTa3U6RWZtWKtee2t7ofRTn6YP1ie58RoSOJLU9I6mFULg8cxvxjPz8+xGR58KjmZUaSZFO3jaPAgQFZkkTEzbwWV69uQwQNpgQTCXgrYDIQN01GlEZTXmTOcJNQZUNQIYoVulaQe5MWUrDOfzeZPpUtldySsD+LqZySIsFdVUGKrCkuMF/JhFSXWwRPAAgG8hxdKs02ggFDmkC0kqThEjELlg9lCYn5uCB6HTGuPsw1TJSpATyaVCajpuB48Oj+1npeOQTllBhU2J7oDQik0LE8JsEJgn7DNFOWXTHKJ9/SJAc0ZM3g6eHzyzMKAebsPU4O7o2MKcSMiBMEv8ghpMsMFu6Rwa+snolcCJyELggmUp7CB7/nZwml4lve5pfNUfpHFydZ5e9FwMOxil8bt0B6O0m/biXfR94c/fD+NRr9t/c5UOBr20O7yxgoxuJCQKNzMWQWZlpTJ6nbAIG4OzHAoANhPMNY3CddFKbSLFRpbtGo0lhyaqrYAPxZiSPi4gyOGZCNAEIueLdjAoqUAJFtC7zGDOsmsLXY21Yabu2bOl9rFimCPoSyAXRRdJcOPTpSTLsdJ0PZbVjrYdk3X+6ktD9d91Kpaiu1T/lBUnaCErxNkHioxEkJ+qgH85RetdiCZKFrWUY22Q5gyCmzE6p+TIx9F7cFFUYAmkLDk1zsPHin1GYzqRCnApngGFQc60w2/uBFxirW9A8SrGx663uv3T+N1je0BMZlhkO4JDQ9CiNHvBxwskpFnZQToyXGlaF4UwUu/5nK3542XQrKi4K/P/XYw16D2WZD9edinMdyPwdpvjWU1ES64aGijIoCQOEzYyuHiYqKgvYIYFkoIvEM7g2tOW1jMmKw0SR2AHrX88QmePmKhXU5io4FERqrwgD54+e/7i5avXh3+0muG3L1+f3Gu0HAhDjq07NxFO7pw4flb/mjvfMbpn+mzZnklV2EYlW05vn6jLAbZ9xUehnTe3jx+jqq3pM3648ZPEx6OTczSKk8temrR8WqAvgW0my6GJJvaxy8dmcJlCEWIveJtrH8XhKH7rBQhl82KLn9v+wOvAb3y0Rm5+D9dmt1cIcN9P3f0FNz5nBYOm/S3YexeR/jvxfwp5b312ZPey1/F9T+SlWGU51HFvtX+4K/HhsvorJcqtrl+PNt6HovDWN88GyDdf4zuNfwBQSwMEFAACAAgAIWtfSYiyewmEAQAAAQYAAB8AAAB1bml2ZXJzYWwvaHRtbF9za2luX3NldHRpbmdzLmpzjZTLbsIwEEX3fEXkbitEn6HdoUKlSiwqtbuqCyeYEOHYlu2kpIh/L2NesTOBejb4cnznEdnrXrRdJCXRc7R2v93+3d87jYFmdcmufZ136AXoxPB8xj7zgvFcMBIg1eHoUd6cCMyYCGea1B9gaxp+RMI/c8pNE1eIhUY0gx2uEPAH0VbY4d+j2Gv0teupMeiktFaKfiqFZcL2hdQFdQy5enWr2WIAy4rpC+icpswzjd3qIk+ODzFEk0tloaiopzKT/YSmy0zLUsy68i9qxfT2ky93wOApfpl4djw39s2yIkw8GUJ0k0ozY9g+7+MEAoU5TRhv+A7cOoN6xu2GArrKTW4P9OgGokkrmrHWlIYjCB8TW6/WNGOINmfZyu6Iu1sIj+C0ZrplNb6H8ECpSvWPD6i0zGAiLbQ98yPKJZ3lItunHkCgHBQLtl3TOzXqyh8T7wrJ4AotsOtXdL0d2MUPNItfXRPknSJHOVYLllcimjr7CHm12PAZgf1X9H2plCporbf5A1BLAwQUAAIACAAia19JT8/7wbcpAACNYAAAFwAAAHVuaXZlcnNhbC91bml2ZXJzYWwucG5n7Xx3UNNZ9C+CFAnVQiId0bUhBBXpBFBBFwG7qKGriAUSEKlJaIGgQCy7G5QSXRVUkKIioSUQmi5SJCooJYQIMVJCTCCBtBfcIpb3m3n/vHlvBmYo4X7vvedz7imf8525J22vh6uqsrayjIyM6u5dO/bLyCwGysjIRispSP8zda3HSPprUfh+V2eZ4nZdpvTD4iAndycZmTIsQOgvL/28BLbraLiMzNILc9+LBk4ZRMnI+K3avcPpYJTPeP/5kqfDhyB+DtcN6tT9yBuXbU8PfSlqB8XdW7zm8FWFm+te5+/e9N5v2d1jXesQr5qXr9FUzbryZ+Su4yadWfuNFIyU+5Se3UB1T0hqYuERp3w5BN6xJ5m5Y33qnAvtNlj7s29DfbeEt5z5HDH69tGb0RISMWa8vNuU6BvDXEM9UycjpwL+5kfFk8TnqqsgWch+czHbQMI2KK0j//DQ8ZUYXf8472RAKEk0fRh4YXWSsTXIL36RwvwffiCMnRFxgj/ZoC4P2L9e4fsHelodPyhHNp5dc9dj/9ofR1vmRmuEn1vJ8szl3wugMnbSMAxtO717DdTlZtMP8jXEw5w2lx/ZPOzUmKT07aB05L7hwe9lHVynoFsp07XPcLfJmj++ed7RV44sT0uEJXw7IT4hSUUJKGOjdOXE49DNwaxx+/nb6HLzACW10+8/5UYOHK3lDcQCqUQHnwSsw+zHi+f/9JCIWRLkpIykLRQZPvX6gOcjB8lMR4k+kk97g+D1V1Qx8mLbP9lOdPORn1+sPdIBkQjrIzh+jPrMb2Swqk3IxUIx/u+6J1Zg6mhT3b7Us16Ze2m6Dcn3YKsnOIFY+2dH2uyicsT12zPeZM2fO20TZpQS6Cs4MugKmX21IXO2Z1gRjEwibU3GC5goNhBVdqDt4oMSTgz4xDeKUrMspVwFGMRN1ouvl7v5HDSUTTniE32y0N8608uKN+jXKwAaXTbgN6AG3+xVXTlfv8sVLioDP8i1PHCs8WzqOtUca3Ihbn3jSf8knt+kIYEbTr/gMg8aQV+OjKZ/kLf1be1qNR66J9MrPkxqnRlqM7HfC+2QQ1cV2s5XN/SUI6E03ASWA2jUCfR5Zs6jokgw/+lg0L5l6qf1O789tziFZEDLC+Xpqj9CEaPHz6YOF+CRx0pLaYHb7mzT3/XZ/krPsth5Fu8YKhWlNiCBDj1NcT3QTJN4+3wqHRVxuzAD6l7af4iCvq5tWLCIRoaHJdYWn+zXsW3WsZ6wgUXaol4/l/u1XXG5IMB3niAfgwfv0sjhHfYVVXB686d2W1aNCNHtHfloyFirwFdqMawmpmXoAFQg8bRjNzZJPEuCxLyZ6JFui+IoaEiOPk5HYlkcmBOZs61dB1V8vEEYVr1a1Ywk/NyiMIyAIDcj70CIPoipN1j55fSnoXF0HQOBpAQ5VVh4vCIEca5yzm/PxHzYAe3OL4HbZrdvccYS+plH+ppxJOFw7fbf7l9VLMpT95ruJ2756gtXKHUvyGiQVYshktcfWbLKEQNpkbgrdp1vQFtRuTGr7oMkwJImvIKGIBkAR7CIgolxa/5jmH9fiNA6JBa31z+Hl2E5wO+5JXzXgbxYcjtW27QxwlMuMYLmvBhAAa+aNk4R8y/V0Zbh+Y1NNnmI6XeHcrb1l7BZVpvat3hcbsVSXCbB3kegLHXkZNLl3ixFvWpdBFsaXgBAn79m4ocSBojzPLfzi7Saq+0m6+QMsitb6vQLsCVSUeFi+GInaIjYArLZn8kty1PSGnqMtfv8/DCN7OBErmqVGrdiheIwA49ClvgZKXDMG7HGmgGdBnICOyhm0C9u53Ow3pjrXnBiEjOYvplj6Ac95e0HzjyWpe/O7tyu3q9mdnHJinxGxrHozk8zt05Sx+eb6oxKzmpoFKfNslv/tkZDsO5KsGy8lW/cSSWgPoL7Cn+Uc9LVVHcjFDO60iwjSur86mpAnygautcsAmRmn5UKYEvoSugZmKTJDMkeehpsZd7+xJMADtkodb8RnUMO0z2BZHlXs2+D4e65PbOIlvVVRnHIC04pMKPEZKszRm+3ZWJ6pu2B22oXB/bKBNRsXYW8Q2KFfnaN13BV2tOQZPWrv75pke1NP+Rv24sQxD/uwfxjUC1XleEC+j0NeEyyQWpfR1m+gEWiJu26pqj5AE583ZPXs+yroxVuM4TyJaEfQU7OuofMffQ1E+qfsSph77L1Q5aB47ivXAu3+yw1RxxtFLprGe8iPIT5z+YBOLhDjaSWIzUXjDOv9FjuWom7zKsifDIAVTCcbn4T/fhH5dYuAeaHjlj5zIIVWpluv2yuNQmIG9oet9RJt1YDHwY/ZHYZ835MsF6TY6zmQphkeqJmp8GQzBMgVhp44CW8383ANPZFY9dVgFtoF8jVpPEqgG0h2XEZkZii5C7cG+sX9E3oK6bW7ZYav36L6952aie8psIpx4E4ZGfe6Qnpgscsd4q7O8wdXR760ap2nH3qN7pDkWDdX+czd/UM27U4hPnHdTVESZL54SoS8w/YEqaOTbMbqHkfSFN2bPYxJoJGFrbpFOD1yzxvgUkvLUkz7ouScK7fnmL3ucETUj+RpdeuCNiFRy0f3grGNPS2RLe42mXWO/jkgyXvf4GCDFDWxaEqbRxeLMh17Z4GNDPWpXGmGw1omV33F5z6Vm9naeukPaIDDa9UAjQXuEqfCJ4EZ67Kkq5XxdvpZRPm3++6z2VQ4ywGQo+N6xs2z4RiBJqucbvWl0DuPVWcnh9IBxQ8tEwbDbW3z0SpJ5m/biF11y4a4lK08283VvG29Eil6TZXX/ZsCTBgnN6mZ4kGUEbxCsuqdR+BIaE1v/njHP1jBqSun+PgMwJWBw49ZX/GMG2G2oCWtbSh/QQwCZIdYjy9NRGLYI1yw9QhwlIY7eayX93vRi4rk0zjv0ZdlZyt0iy4xWdAw7+On4kKnb3E88vK411xqh06yQhNjEqnxTJtVu3C+AXEmeWi8JSCCviu+MfMZ/Q1a/Q77W6Zf6vmoMEPNOcmI0nV27iPbsbTK4UdtM1Y++ksWP0rwDfEoM5CW8MUeuRaKe2i5IOn+MM6M6BVaqc0BcIkIl6sRmWzoiZzcupew5mS6a/zjkpJwzU0YNThnn+vUTVnRkwzEDvVGfp9y0eKX8TDjI4SNFqt32brXVTWqdnqHJC9pqxcTetrTrWR7r5aBSj+VCL+y80YKQzWqk429tGmLaqhyxEEL7/SEUctaQJLpjnHHaSbJpVzxKsxUbPMAj3ZCPdUx5PRjk/U2n6fd6ij5obQXSDTxmv6cZNOixoyXc0aW4JjDCvzFJdGHImcJ2OMjnR/VaA0Sh+lkTNpZClxWQuFfZD9hm3BVKXJdncDuoKKPE4oDSRomGXw33cTRxI+aOvvuvu69sAZQajkK6a5Z+Vb9ydsWBHFquUd1kyp/fzXxkS9erV5i7qrKgEf7oG9fSD7YuMkLdWgmDj1KDT4F/fsNOph/nn5/6J/r1SFM3WnojfsfSArEVElm6AapvOzQ2c87HbXh1OPNuy9Jbt0dCCtXFQh+U9lnlKVyTbcXPPQ8Z7y6V/ss9MQFaxvCMGvB7LLHzomKJ/eUJt96f/KTFcAcAAlEb2JJAn630QSOblvAGY1g8dVQVZb5NhP9CB09hPkO1x+V/WDHpSg41+c3K2wpzDaSFt2oSU1LnwKIuFAfke+OPNowy3Z44cNkc/oQXbIt2iAvU7KWuXp3K/U/XrCHTQA/jTRbMXeBE5JXVdHVcod2nz1dcTDaMIgJ95e+cxji2jOJBfaiwT7rxHTa7Mh1OpTz/BfBweFGw2hnV5/aF+mrPT/d3x2pYZpjsTko/7Dun3S4Y/d6+ysSxlfD9lNagquetXQG8o5KPlkgHbr/kC4jfF/2oBIVcXBy/dvX2F1Rjos0kavVZzO+Sq91H1o9wNxGw8k9K2IklKVI572U68/STlVrUhUJ6delIecZT4Cmv5UrD0uD0GlF1c+fpbXnLNPfunBwTZLKrQ/otu7UErRwselq1Fr32xA/2RTx0swWtraPH5PKee5MbZoyLLoiGgFqQ0xUckonj3Vn6ecUyPL5iynOS0GsDnbRDOXOo0yfTCUoaBQphvhVpmJhVbBlv+IJ3cLbJxGbsu2NEu5CfrkK2Vyl2+vVeslZpbwHxWbrbBqUU6XCT0QBVY1GAr6/NjsZycgXcBZxR7eWJcvnXMmJyiuowN4e0eOlty+nMiaIn+hfUq+FWI2LBWeqxmw45amLztIeMqy3UDKMFm6iu68B77yIX0EOPsapjVTSduJ2vUKQJbPOPmgzCpX81/Qt/AJZ9WBAR+x9UGUzmX121VEdMsSCvVhc7A5uCkYrgcnuhoguAFh6YOGKXet+myJLcPN0fQOK0SyGjsI6lC8ttjYo3fa4qPI5RCPcEx+6OOtVucaOOqZNR522/fO5Ie6vK/002QlYRrmr5upt10khI3N7FM1183A7WnUBLBZmr/usAL7+Ggm7U+Wk7LFX/3jmqZcQeYiEvzYYmW4uCzF6pqReNxNvv22bG+yAhxSIV3fKfDoGROPoOT/CHnQ4PsGNOj0KkNQg4gr0loFA5lFY0oNxfaJCVYP/WZHLtOvTGhu24MNADX4Q1usHvs7gF32mtvr2hWHZlO5eQ2DTAepsTZnW/tMP8bwoy/B/Ckdz+9f+xmQXZqmL7EmmEXriPR1SaBJeqxYjWe+2F3xHvvzJSatn+O0QaGIrQ/gwMOk3KtvoOtKhNj4QWyU6YqeYVU9S1G6EnDrb/dShr6WTAlEhf1oAL10jJ1yKTtTF0NhsFLB9p/9+pn0qm7Vy+Z7mvZpUkqi8Cmjs68vha883Y+FrgC5mu3x9Vi+UVds7HeZxW7Ozz7Meo4mqjZcl4/9L36AS1/UlacAzF/voUoMff4AO6htFqPEE9P0mkCQtusvO5Q0GHqh7SCJT+Tr+ipeBGbRmZoZ+oWsS6M6LJJG6mVPqnqA+MUyCoqhvfaRizzyWAI/Oq3zXLISThR9tE4aF/baPZj/xiBk8FgDmq/66UJdGg0Vs2s66kCzlW/ONr2hlrW2jXi2BJ6n6bAHIh9gA820ROQgZXfmOEBQ0A7uSaDm1nReoJRwhGxMKb+Hndgy+NAxXzndcruembW2uGGGy4AfmNtvl92NefsZHiKA1V7omyV5WcZnUEbwkxokdAblDx8DB1I7Ia81JJTS+kvzOLZXj5FtgLgajHmqtaLnnqx/tDa4kdotilsC3LrU85d5nHQX0HRss9CqRPl+XfBGsGyKe71zXxXMyZh9InFeeqeRg4O2dBfLBvkuoiW6DL1YPC+7kdFPDER9Tiuszs+FvbS1y+ZlUyWgh21k5cUVVgJlpe93loZT0UeG2kPpvj+gdCTA3le2lhfWvTviSLh1NWpz/fy3IbQxV0jkXnmP4z8KsxYAlOYZVtFAHKeN4mFR7C1/cPDYRo1/Uo3LnVffJIQ6vepzsyflmqQVASmG3QQ8wj7uTj1TVxetjcGz+UeBptyzWtVcZcZw0jyXO00jl4tt3mQUxivffRDv0lVytSc8tv2/VaVcZMu1oxjlHFf5rVoZ6Hk8BSnNEAzzjkrghiv5stq7SS4BHePW82AZte06ZbQBpr+i02ur1jza8iXztNgxfO473lQ+vVqknWZfwZiv/63GN9D366IPOga+8ppfrwdJ1ajPyYm9LRu84dZV7tnV033zfFoJ2JV+QutPWca+RRk7A/2/Kv8WXnre0S/DJ9D/bwB0VQWG9FeVz1aTBNVv8KJ3+EfiSXUJLIKK4M0cllO4pIPBD/NvZOLH+St9Z7u+X9rqGGHy7fHQR9KUlvdGmgnH5/jHATn2Fn3IKA4R/ONuAKA+SgiXG76h9pusccK7147CIgBwq7qn4TzVZmlLlx28Ly93X+PP1IQ5Szm9Om/PfBZ5DVbv9y6w9GnHtLXKT0w/aiYRVwqGXfmJO8knDTsl3bsD1K39iVsYzlHC/2GaMVC38ifTSrcTNFjpkgeeiDOF/sIt+JmXhxm9kVbYCP5BtSQREZkZbf3Dit3apsIBlmjgk69kyrdCvwcfPXLjDUnUS0KM2abc5ZMQKTMEkXdKESGD8IjwkssaLTZWKPYutm239e3g2owUjMfiI72vcwDgP35UAOEZzCiFw0JJBIUVAzFnR/38KI61rFC2cY+Xdk5+gacc+t4d0PQS4MjoDYVfOJRkQIrYeyzvc400mzdeXzK/7NgE5VMgIsrleiTOKJoSTceksMPQ/FgVsa/gfbdp5iVMr5SuUNn2CtNzb0emxAKWbx8Sesoh7lH1S2kNRinAxQrZLaFUFyFC2zR9Kt2iyDYgoD+med9S+mzzPp3RT9O/l8QNB03Q1yv+2r2pD6TwQ4yDHieAFa4HJktrRZBc1OJFmjKNnXquuxpJdFtxLfdxynnTLZBLRomXlPYMSRg052RdzR3pvQa36/PvrMrf3ltF6mhAe4X2NROwZVqsFj8+6aHMru9DnmMlzCgxUdMw3VhxhEa22rAqpRDEpW/mOI0+5u3pGdlMaW2BGbjq7wkN1K3UcF3/siE5wuyGV0Uec2YEd2OAobQsv6LWzS/8kNz9Xmuq1BZ+XN6/X8eyvQE9E918VYndK2JfS75neQJa9ZL7mT6sNkpGW1GjZpq4besqltg+UwUOxXEsq/qmD2xSETFsub5vBpS/P+DTmqbpRmdVZs2jzNAAN9yNVACHdx5UXxdF/+ueE+uKMXDoWY2K867SE2MHCwA/yUmNV+XZj5MjkjrzG0RmtmFGKRPmUS14OmW9S2fpxEXT6pdV2D/TLVqmPOTSmPsU4e+trvlRCvYUHe8QPkczdZw8WOE1qwNrcI1RkLQDqteKj2DMLX9wiznyxFxrn14fJdaXDcy6gY/sl3R0LNsu4q6Ro/BcMKQSwVOMO+4G0rlRSFk1hNBvHm9sXZ3vurkxuuX8+dkLlwhmnKk91EIjchKzYOceVtBiLcqoLy/lqvOi23UPfmL00zDaQTnsqMWeLTALhZ/kSmRcY7zRQVVQDzX+xwycCHMikOucfjZP5Q9F1T+QdJIkVNhx7+IPPpIsJcE0WTlFaZT9LkoZQsFe+lu98lpDqf1YEbZO4ydhzMhB+1XpM0lp/sUzR5r+joXfwrLaTZjk07EAoK5mvaOctLAz/UHRq2nk46G15WHcRCrxyMx4dcREkAWymR7k/b0lfnlftY0oEbFKHDg3OvjjEUlUH512nk77xu5Nc6VfHNPt+qsT3yS5wUzvbYjg+7Aq5fvxymOfs4ZqRDcz54V0aTbXMM2SP+Q4V/a1DdlloxHlJV/1h5OqRTeiKOyktL68mZnfMM8tpDWb/JNbUma0b+PP0memzeHKzSv2/iR7Jh7dK+Ud91d07pq1WBob0jH/dYGrXqG0Rrwf3/xn2XfFab3JfdkNsNc/TfF3Mg8V75H/WYYvbTHhT1SziufenD8yq2ydCR2oqZyamghv9oosasEp5zz8MRXX/Y4GmHc6zH68UygtMHlDggRFfa/amZHsyxx3lV76Zmmh0xKByrA4X53JnMGZxjJyI0Niyys6LEvoc5F9p6qnnt9YnCJ0sGjDrbLTJvOMUVoD3qORjbF2YezjHP54tNBeNqWVGAAmjhZXH+6w5/VJTYhL8SwApeNkE2cQN/NQzHUpCDI6Wq+AVi/cSiMfbWOvZ6X/QDpgJ2nkk3K8/CXrUz7oWIac07216kLUUNpaU6JxFMhX81e7qdcHgBKDhinQM7qkZYbewdTQd93ROAixR8x+ToAj6FxQVzdiJ2xz+5ZilLZpI5NyxyygnyIAq0pzzNHIu67JWzXr9mA/gc5eHs0c1XFFNsYwaGQu0vpPo+Ein5B92pebyd9YRreWaeNg9YUPzird5lYtMnaSS0Yi6TEQEVu3CxEqLeZFLZ16kkyW5tJ0I1uxWWIaYYIZTGltpNJtiUNC+iydxZZIw6oXgxsX2J/to2U+QeU+Tw8maEylGa4yNegun9jWrbfTvDZz5qoGBWZUHJ5sBrenxPyWfXqTlbv81mvIjMa83vCv1OvsEuCQ5WSvfp6BHJ8/HpesYKwCcqrLut8cKqFTzVeXAIxHXJ0aI9JlDN8u2y7m31QbN4/3xKb3cB9jrDyTATi9e+a15/qmlcDNJ11A4DNba4ulGcRqNTSrO7jXfveWpmO7/lI+baINmMcPRCrQaAJ4wNW/e/skPcwcg6XZK9D4Am6bvqtM6biGg+rqkaSpC6dJY09nLlhm+mQR/YfzjYH5FRB1YPPVxRRB5Jj0k9kNUMWT1gK/uznnNn16/xM3g0p14qqXjts8tmVR07ArDAzp8hPriGdaNrlYmUMeGvqEge3D/LWjXjag3V0tzlUZGOti/EWPYf5iJpAuzsAFmLxhfkk3cSbD+9G5xLM/ktZiEyio3lmFQ6/VaBYYSW0G8a4edGpIUkDajeWk47a9pD4xardEvNihuwIskdbIyYvhA4Ri9i9pOL1cMOkRYSLCVbMxItMifdSAF5GD0lZoPO/p+1CzwB1bhaE0i6jc9cuMG3u4n9MIxC+picE9aQSf8cb+8i7i4wWx/k+ihFQizCIEEoMSxgpPofoFq1+aLTOzyEpRpburMVK5WF4wSAJJvEwYu6BKuaM5pJTIjOiAvDHyMMBltLZhrTBlcKSILlqe321BkkoKr9U8tqckMu4EwwrRf755PNMyS7fAMwkbnDFUQxFYl1Cq6u62WI356D+R/cHMj2iZ6oZHwb2lwTH6p0Hwc/vpw/myazb+EAcMoeusiUefKn949LMS4rntnaM3lH8r+kkYvP2Bf+rVhisVP60gWOmnTm7Y+/hHQcnoa/TsnYWOAz8NnzVbbv7+wPHFjyasBPw1M1Tr0QK4BXAL4BbALYBbALcAbgHcArgFcAvgFsAtgFsAtwBuAdwCuAVwC+AWwC2AWwC3AG4B3AK4BXAL4BbALYBbALcAbgHcArgFcAvgFsAtgFsAtwBuAdwCuAVwC+AWwP3/DK70AGFyIJb1u+5Fk2PyBwfPbNDAav54k8SDRt5YUvN4lqaOirI4cOn4vkUr1h1KiDqHaVH6/l5MQi4ZLfP5c6tZSUh/1aEzH8u8VuxNoBw21F82VOa0jNm9Y6xyXjMAJTnbVMBgfMMPjdIOSLEarDVBrnsd/31/M5GqEjAZQF7xfWc2tc2GUJmPho7XakXX7csP2H7Tkgz4PzdL66y8e24itTHr205vcze0CIbQH3qyGUoXi1eTXf2uF/LugG154PwFw83nbm8qAb9vG2f1PB626FaSTK7bXyPIXekrfwZJ/v8QUuRcS6iNP2uWJ9CWynAk2e377nS6JxwJMp1O8dPu5VCPVX99M5aD/fv+2ferfbmOJqO3eFdXlMPuO7VPcfNHS0v+50mnqQdbh1f/+e3YDGhOQ8mA/510qzMY17e+d4t98QOkn07yK4HR5vrZIUSjvr6IiXD8cXv+YFJh7ETl2v7Ioo1vgaPpUxPZRELOh2/71PHTEpgmWXC1mnPu5gbNvLkbsKytxs2IzNb01iPV1MDagjxspBpwIIqe8WatAzvtgj/5pI7uaEZErGPn8u9sUiWOFUt1E7QOeyuKszTpYpOjGM7BbBTujCYJQx0hmr05hZxtp5FxRO69/fXkdeeKYruHrCRIdZtP+SGjKroCzFrXtfCRspR/74a0OwofbxvdN+rWwM2nGMSOlTWtNG9/wpoKIkLHhstQi0jhhL0W5WkRsZOVVYoG5YdHHyQcMGB/+Lh6wG7kXzUzVRrN0vSjP1x9ovsY13dCTUnN+/gY05zq7MeA0TptYbk438Qno8wv/QAtkXTLw5ahA302BH4udSb3EDQk5jhKUIGKhdtbhvQR+GIORMJ5VBLabWErUSxEzRagqrxZ9wUXIMTPv5f0DaSm6secnsJLZvBneUOPOedj9Ti1XkHGIZIneNHYMZ2yCcJL2DLe2X6xaa5ZiPHE2SLBQYfioTnUuRNLmh5ACT6xzX9HQFU5tsPFbuuW3M/PcCp5n59tgUaOje9XfWbvTShl2CY2G/LcSFy3Ql8+2pcAOlyxPipZA35jJtp4DybeKKWGUIwXVOJ715f2jDzLZRSo95UF7WPdj3jtoMC976lCC4S4ypSFDBLH4np9WuIg295herEyq99ueZkBXv1Wr367ENWH9xJUIaQPGBsCcHDvgrCwFa521jYPmq9fP7AyvPaf/k4JFBCmeyQIlOhZnrLGsqCq36S7ejzW0+TNeg+g6dhK00YwUD6dqh2qY9oYmlphvcEfN9p36vqcQE/p664GuyPFDJR4Vc8NVseFQaxRnAoVl8t6TDHtTXXfFvARr79yGbJZc0XZBDPCRckc6rJO05SO9L5I1DzThLA9SYAdUs8rwo/sRlc93Pi3E9irNhpxGNMOAA7jntuzkk/RYxEDHjV2AQ/UenNMoT1boKCm/jVKoO1jXc2Nobciox80dU1Ziwra/Po17Kdh/T7N+1bvI/VgQQOW8r/S43DeLScFpS+aCQPwd0oq+aO5PgwucaeMeWY7hhNqQ+WjaM4da1X0dcZs/2tzOAilvoTZPDcTqUAZnajfK/QMyisPXr5HQQOOLJeq4FoLjYc7/6vwVIxKmVs2g9ufXU+kkZ++xckrCZIBuHc9ltCsVE0yuv8Rf2b/ln/vPZ4brGTk2Y7itqfXI4KxJWF1pIneuQYO6sqg4k1QrzZiPrpm7Ol2ZeLiIDylwj7MP+b5bH5vGnVbB6q1puMm9FS48UuQKfTUnXDCZEZoXOD57ZdbUt2xcmOxS5//Fz1CBl/juRHP90SOtZpGW0+PnyQSt0MS3AkweVfTdMuZapUQ4bSNjy+JSVnyR6ctolrxFYIa7n+MGkhkkK9lzP1dFMm0BzbPbK41WaX/eu6C5uV0eH9SCczfdlR/2eu0fztbWsCet3ggZyl4H4SYgyfxfXj5A2xoTA4xuFO/wFOSPvr+QiU8l80obhDsz7hYS7SS3HcSWtcKCeqBuRTB1toS+A13XoRQ8jSTE9MWGokTwJ4LzJSAxYZQUCi5YsmEklbzWtlG/EA47UKb4QDV77UlOQX+dJfQt4bapBTVXGDSSNypBHawlnqn98X3VSLfx+aoG3uSVemqO+iYVLbC7TIiU7Ct8VhLwa/Qi8RzNGc78EBVxOh0vRvH+OYQlYymiM6ZWBwpKPyngxcj1NAnltQKtoGw+GtecU9z5xoCTkc0v3rAKTEQDioCQ485FI8GtU/SJRhGGpzIv6neYVbL7WqSoNiXffuix93yeQ+anipQBCt4RsRmzSo6dTSzD3uzqXuu1WMvb71Y33dfqjsug0Kf5h3lEV4SWSRDqBUYqmTi5uSo8iCw83iqZUrvTCSUtfRCAYs36OCAND+jn8Tjnr7KTkmDv7+gPiQpwFeVMuPK1uJyt1GfrNGBi5U0UrBM18BMTwKowF2vWZIxSHvMyZhqnCoW9LQFrqweqz/vzQFJ1kJ7Ovhl021T9yF/o61ViRP0Uh1Or8tghASWij8dIcWY7yCJpnsNdK65EjQawoWIHIhsYjQBDAkzKt5CnGsS2cvIoIpbjggTz+ATYl7wHbqtVYH5vLMHCGByIvOVMpw05NAUKUQIY5M3Uu7ou3xcOpU2avXhORqOaiDvPz9SAACqqQAvbiJweDHxz6iQd6ztZHSUTK5+GVhcO2HzprcD+F8WJiUExtk0gooCn2cwzhrvAZEe4SW2mduyJM8Q/WY3h6pcrmgkNEWZWiGzIaq6F5cs/qNmLMybXrMvCcRv0ay8o5VNRru7aqcLtJxeWl3z7xdcaztL7LjJwC0BuJVrmiotu+jyeOMGBlWySAQ9uxbqNwQ9X+177gvBzLmeEKhyj+MUqdLEPj4V3KMhMWiYVtLJp9UpAYeqmnlevVFLGqMq6wliBOo46SlK8PpEDLc5auV2aEc+zMgZA4cwjF5w12GUTN4+YiynOfe17z8vpULo3Ktjl/6asXhXuYgmu0z/XzplSEpAKDBnTr6tZTir9Bir9PDsgSOuG9JLVylwmFdVqgdS1+Cqfajce0ZsHvsa2krZP5sHzTJoAvsoL7XQ5UUfaGvRXCoomgG5ysceTS516qmreyHlXp8hN7zOFHlUpP7DhEgJigZxsBLepiyHbh2as8obNs/qsd+sy2VjKIbSvE+JYrlJ1yy1n7u/h92FIQijdjcRzdJ6Rio4ApVPFE+Hy8YbmmOd06fm+jFSWlfls6rBCAm6UAlIJhdDOGS0m0IrC8mrLpzrQbXqZDayRdIUXK3VO9MhWfROv4RKl54z/N1MrJmusXe5L/KXf7liAl47auRGUKaW6bnZTbNce2BAVOYdtQCYDy9YMztve+beAGEly21V8SoophczGVhTskNYeZ4ANgW6mqQbg/JDNaw/hV/C7UxGe6O2JQPOktFKarJf2obNvi5wKJ+lQ8R0LAL1+ToeKnpfInrfFJ2sot1VDLmg10E6P2QL2RMSY01LxJdnQmwntvC+aOrI+cFwvKDPaVFD163qVh0bD2k41DZMN5bJZwWVjnPaZmb++FTdMeWBhWJaPSFMf28CeK7H4/KGqCVNXIRWPl65bOL01UBp5FQxeXOyn0lGHyVMzvGwQqqwjQrdGa9x2hKBogF8CVaeOZamTzzZ3i5PPgb44RSHo/bqsoqqJ8IcNpE73HF4Hd71iL/7BIIn221ZUJWGajtU78nO3FQA/B18MTnKM4GdkkmBMJI4UUQCE6H0zFuyP6OiNi/CIktM5X9Inet1KW4edrkCVj2Ub1aWpc8sW/5xLMwggNVQt987GXC85plD5n7+OFU87paEDh7UYGS0jh2Iw70CV4F6hhedv1ud7RP7C3QynDLMaBad+NKybrDqS9QYsIX2TEVTI/CoB83dtcRCogjoGwdnvZt+nwklfFp1nhNzM9sy1Kemj/bYWOtt7vRG0ueNhaSZbNJRUStJeJkVYDHXcdXMRzwUG666ysg7ptPbRvQQOYB7S7vg2fUfBx1XiZMS4FBNsEk04SGjbGUIw813tsupQ4AGXL+zcihDm26vNbLIWbeKg5XwsUAqmzfDRE0qokpnRVQJot65zM8/2SkRPQw7yXSKZHILY0qhx1IpFbGbb3t8avwnX/oPXnXVtxbE+7+YPWSPrZ3oTfNM7eENa9xJIaN3EyZHSeJRIN7eRlV9yMKOY7x0SJLPSLOs4Q/7ik9KywTaOWy819/S65t8kf63r9Kr1rCbdRRrJeRD9op2Hy7+Yacb1v+7qaCWhWDduqP1Z+bcBjB6cwZeyqYobnojrmbCITPxn18qtJ5J4i+pNes7n6n/Bddxa6tn9kJu7N1YHvDP2mCNknrq9IxXE2eTdUkU/qI3J7zDPvI3xitpTegs2NvYuspD8hgTJXpbrB5WnSfp7MZsstAqiE38t3+3tyq0KbzSGy/QGxW6xcYU9b6IsW+JU6sNJ8BWkBLsdtIqZh6NVOF2NsaavMT6ZJFYibidr5HGbjQyswF9wGA/EEL9W6y85Zv/K2dWYm4wloe/j/AJqumou5Zq1RFRzP6tQi+26oIk0hrBgN0+c6bcfdUyg/WVE6p6c425xRfrNFC+vJRM9tXfHDb9eeq5NBsiCBrqv7Jtig9svUdoD6xxOYdT9GD0s3anVT3Q+XufCNWcWdzOAt0/Lb1527YEvJmJfJBXwB/ua6c57zzYqzUxw8CTotqExQY7ZwpJs4WFJGErabnp8rgONErKUR16ebutDp/+fJw0ddzVfav9g/uCu+SBd7b/ttrE+H48aH8N4XAu1Nb4cA6qYomWB7u1MleKWqwQ9kBJkEMcDbVA8SJRkVMvPJFho/FG7To4tmOvIOGtuBf1tX5SU/CI2PrJ4ckAEfcuwsUuVWB3pnwUQW3i+tDIppZ7x2tKSOLZDQOxNLGARdrqxycDiTB4nlUoNP+96KlPG/a7At1LWnyedbAxIydGSdBWunbiHNKeIaz4I9ZU7R6WshiABGGnGj7GeAXMr+EeKnwJimU3Ouw4Lz/dTtU/1k+A0wOpbBT82Bv3ihB1r+9Kz5athlDCaqjVqdveOAPody8Wwi1gLXOnNqtaE//9WwcpG9ysUUnWk4b/Vz5Ah+6nTaJrqzd/V0KX1iY8XzHBf4VFroZe8TD/ocD2UVh1hBA4RTdzNTuHf76r5PWl799t4L/0uTclo/mzJImAVLtUWX5q+/c96R0hcleN00t6ac7CFnUUv+FNqgFy3QnYOpUfOtsXWWhUOn1QpJRIFNHONuO/dF/zk5F+7d7psaPY2S/xfwFQSwECAAAUAAIACAAOaFRJqQHEdvsCAACwCAAAFAAAAAAAAAABAAAAAAAAAAAAdW5pdmVyc2FsL3BsYXllci54bWxQSwECAAAUAAIACAAha19Ji4Ts0c0EAABfEgAAHQAAAAAAAAABAAAAAAAtAwAAdW5pdmVyc2FsL2NvbW1vbl9tZXNzYWdlcy5sbmdQSwECAAAUAAIACAAha19Jo/9by60DAACAEAAAJwAAAAAAAAABAAAAAAA1CAAAdW5pdmVyc2FsL2ZsYXNoX3B1Ymxpc2hpbmdfc2V0dGluZ3MueG1sUEsBAgAAFAACAAgAIWtfSdFC0R3ZAgAAhwoAACEAAAAAAAAAAQAAAAAAJwwAAHVuaXZlcnNhbC9mbGFzaF9za2luX3NldHRpbmdzLnhtbFBLAQIAABQAAgAIACFrX0k54CX/lgMAABEQAAAmAAAAAAAAAAEAAAAAAD8PAAB1bml2ZXJzYWwvaHRtbF9wdWJsaXNoaW5nX3NldHRpbmdzLnhtbFBLAQIAABQAAgAIACFrX0mIsnsJhAEAAAEGAAAfAAAAAAAAAAEAAAAAABkTAAB1bml2ZXJzYWwvaHRtbF9za2luX3NldHRpbmdzLmpzUEsBAgAAFAACAAgAImtfSU/P+8G3KQAAjWAAABcAAAAAAAAAAAAAAAAA2hQAAHVuaXZlcnNhbC91bml2ZXJzYWwucG5nUEsFBgAAAAAHAAcAFwIAAMY+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heme/theme1.xml><?xml version="1.0" encoding="utf-8"?>
<a:theme xmlns:a="http://schemas.openxmlformats.org/drawingml/2006/main" name="HCL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5DAFD1B7-82DE-4923-8C72-1BAF93592AA3}" vid="{C0523B9B-D742-47DD-883A-6638240E96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DD2E90D8560747807AB3DCE0D8E8EC" ma:contentTypeVersion="11" ma:contentTypeDescription="Create a new document." ma:contentTypeScope="" ma:versionID="687af90be832e8cfd23e063acfa97e65">
  <xsd:schema xmlns:xsd="http://www.w3.org/2001/XMLSchema" xmlns:xs="http://www.w3.org/2001/XMLSchema" xmlns:p="http://schemas.microsoft.com/office/2006/metadata/properties" xmlns:ns3="83f75512-675c-4110-b44c-a99140ecf628" xmlns:ns4="f848dfb6-e5d2-48fe-b90f-0c07be7ec4c4" targetNamespace="http://schemas.microsoft.com/office/2006/metadata/properties" ma:root="true" ma:fieldsID="430e7e79d08d08e987bdc6b6964e2dc6" ns3:_="" ns4:_="">
    <xsd:import namespace="83f75512-675c-4110-b44c-a99140ecf628"/>
    <xsd:import namespace="f848dfb6-e5d2-48fe-b90f-0c07be7ec4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75512-675c-4110-b44c-a99140ecf6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48dfb6-e5d2-48fe-b90f-0c07be7ec4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3f75512-675c-4110-b44c-a99140ecf62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86CCA3-A921-4287-9EE7-6AAD940219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f75512-675c-4110-b44c-a99140ecf628"/>
    <ds:schemaRef ds:uri="f848dfb6-e5d2-48fe-b90f-0c07be7ec4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FD71B1-54CA-4F0C-B98B-721727EC952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848dfb6-e5d2-48fe-b90f-0c07be7ec4c4"/>
    <ds:schemaRef ds:uri="http://purl.org/dc/terms/"/>
    <ds:schemaRef ds:uri="http://schemas.openxmlformats.org/package/2006/metadata/core-properties"/>
    <ds:schemaRef ds:uri="83f75512-675c-4110-b44c-a99140ecf62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78A1FE9-D603-4EEC-888E-3BAB1B1E71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 Title-12</Template>
  <TotalTime>146</TotalTime>
  <Words>538</Words>
  <Application>Microsoft Office PowerPoint</Application>
  <PresentationFormat>Widescreen</PresentationFormat>
  <Paragraphs>78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 New</vt:lpstr>
      <vt:lpstr>Novecento Book</vt:lpstr>
      <vt:lpstr>Times New Roman</vt:lpstr>
      <vt:lpstr>Verdana</vt:lpstr>
      <vt:lpstr>Wingdings</vt:lpstr>
      <vt:lpstr>Wingdings 2</vt:lpstr>
      <vt:lpstr>HCL</vt:lpstr>
      <vt:lpstr>Sequence alignment </vt:lpstr>
      <vt:lpstr>Sequence alignment</vt:lpstr>
      <vt:lpstr>Goals of sequence alignment</vt:lpstr>
      <vt:lpstr>Why dynamic programming?</vt:lpstr>
      <vt:lpstr>Why dynamic programming?</vt:lpstr>
      <vt:lpstr>Needleman-Wunsch algorithm</vt:lpstr>
      <vt:lpstr>Sequence alignment - results</vt:lpstr>
      <vt:lpstr>N-w Algorithm </vt:lpstr>
      <vt:lpstr>Scoring function</vt:lpstr>
      <vt:lpstr>STEPS for N-w</vt:lpstr>
      <vt:lpstr>workout</vt:lpstr>
      <vt:lpstr>workout</vt:lpstr>
      <vt:lpstr>workout</vt:lpstr>
      <vt:lpstr>workout</vt:lpstr>
      <vt:lpstr>Traceback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Programming_Fundamentals_S01</dc:title>
  <dc:creator>Muthu Palaniappan M</dc:creator>
  <cp:lastModifiedBy>Muthu</cp:lastModifiedBy>
  <cp:revision>5</cp:revision>
  <dcterms:created xsi:type="dcterms:W3CDTF">2016-10-27T04:39:04Z</dcterms:created>
  <dcterms:modified xsi:type="dcterms:W3CDTF">2023-02-05T18:08:37Z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0x0101005FDD2E90D8560747807AB3DCE0D8E8EC</vt:lpwstr>
  </property>
</Properties>
</file>