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8288000" cy="10287000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F"/>
    <a:srgbClr val="9AC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401A1EE-A5B1-0F27-A43E-626D72A1C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18E23D1-EF97-2048-F8EE-EFF593CF60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5164A5E-2361-4E3E-1A69-5DC126D97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69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09F8B1E-3D6E-3565-A114-C807EEE7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DC53CAB-0119-DCBA-7B3F-91AFED5E7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B3AF00D-455D-3796-3F96-07F5BE1037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59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39BE724-24B3-852C-3A37-CBF3A30F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9BEDCEA-73C4-47ED-B4B7-E9DD9CAC0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9A121FB-179D-27BD-DB95-8B1DE2E37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47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AE72F76-9DCC-FD0E-0E78-4474DE43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7D4E9E2-84EF-A066-BFA9-033E0368C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CAB24EC-955E-EFE5-87F8-376B0F3CB5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48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9618CF9-F658-1298-915E-E8EB9A9D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EBBA443-50AC-6793-387B-66D8F74FD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56F5901-3233-6193-3631-7C4F33912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077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5CC1A1D-2739-4E1B-2947-5E1B61F4B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A73A6F6-5DD8-CB27-DBDE-C7892E79F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56C46CCD-BBFD-51A9-15A0-E4502D4F4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11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C6EE706-B98F-8347-8067-5D46F1DDA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>
            <a:extLst>
              <a:ext uri="{FF2B5EF4-FFF2-40B4-BE49-F238E27FC236}">
                <a16:creationId xmlns:a16="http://schemas.microsoft.com/office/drawing/2014/main" id="{2B75CCE6-3244-21EE-8EEF-DD25FA5F5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FC4D6B83-FEF7-2DE4-A2C8-5D509C393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1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51D085B-0E07-E416-CDFF-3E972C35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B1F8345-6F6E-AC1B-2DFF-E5608CC9F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80DE0DB-F9E9-89A0-9FDE-11079668F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33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7EDA62A-D3EC-B803-46FB-BB7FEF95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E73949B-3579-D08D-873D-871FBE11D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515AD8BD-49F2-E01A-1D09-BFBD55445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91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671E6D7-2AA9-56C6-BD91-BCB9A4973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9D83DEB-FFB4-EBC7-9D97-D0F3AB1B2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420A8BA0-DCB4-DCFA-F1A9-DC2D40514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62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0145770-29DE-1BF1-591A-1BBB74C6D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A36720D-8407-981E-02C3-EE53198B2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FA9225C-6C4D-C735-3E3A-7AC654084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8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E46472-BE0B-2F13-B62D-9EC6FA86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ECE7D76-247B-E7A1-5EAE-E1825BCF0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7F6531A-8011-3DBA-8945-D4BD1173D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70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B257936-1F39-4A63-B1EB-9C7DBC91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34B560A-3C0C-5354-83D3-F30930E81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14CDC2A-C26F-465C-DCDA-C43BE51C7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46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odelcontextprotocol.io/introductio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amwert.medium.com/mcp-demystifying-mcp-resources-vs-tools-a-practical-guide-for-agentic-automation-cb07fcb8224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signal.com/learn/courses/developing-and-integrating-a-mcp-server-in-python/lessons/exploring-and-exposing-mcp-server-capabilities-tools-resources-and-prompts" TargetMode="External"/><Relationship Id="rId5" Type="http://schemas.openxmlformats.org/officeDocument/2006/relationships/hyperlink" Target="https://www.philschmid.de/mcp-introduction" TargetMode="External"/><Relationship Id="rId4" Type="http://schemas.openxmlformats.org/officeDocument/2006/relationships/hyperlink" Target="https://medium.com/@nimritakoul01/the-model-context-protocol-mcp-a-complete-tutorial-a3abe8a7f4e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028700" y="2295625"/>
            <a:ext cx="385085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463F"/>
                </a:solidFill>
                <a:latin typeface="Barlow SemiBold"/>
                <a:sym typeface="Barlow SemiBold"/>
              </a:rPr>
              <a:t>Muthu Palaniappan M</a:t>
            </a:r>
            <a:endParaRPr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028700" y="4188223"/>
            <a:ext cx="1397019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00463F"/>
                </a:solidFill>
                <a:latin typeface="Barlow"/>
                <a:sym typeface="Barlow"/>
              </a:rPr>
              <a:t>Lecture on Model Context Protocol (MCP)</a:t>
            </a:r>
            <a:endParaRPr sz="100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1028700" y="3018340"/>
            <a:ext cx="7078070" cy="9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1" dirty="0">
                <a:solidFill>
                  <a:srgbClr val="00463F"/>
                </a:solidFill>
                <a:latin typeface="Barlow SemiBold"/>
                <a:sym typeface="Barlow SemiBold"/>
              </a:rPr>
              <a:t>Sai University Guest Talk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1028700" y="7361171"/>
            <a:ext cx="944634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USB-C port for AI applications</a:t>
            </a:r>
            <a:endParaRPr lang="en-US" dirty="0"/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4332C679-EA22-AE70-6D2D-6BDE35F35DD1}"/>
              </a:ext>
            </a:extLst>
          </p:cNvPr>
          <p:cNvSpPr txBox="1"/>
          <p:nvPr/>
        </p:nvSpPr>
        <p:spPr>
          <a:xfrm>
            <a:off x="1028699" y="6299357"/>
            <a:ext cx="385085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463F"/>
                </a:solidFill>
                <a:latin typeface="Barlow SemiBold"/>
                <a:sym typeface="Barlow SemiBold"/>
              </a:rPr>
              <a:t>12</a:t>
            </a:r>
            <a:r>
              <a:rPr lang="en-US" sz="3200" b="1" baseline="30000" dirty="0">
                <a:solidFill>
                  <a:srgbClr val="00463F"/>
                </a:solidFill>
                <a:latin typeface="Barlow SemiBold"/>
                <a:sym typeface="Barlow SemiBold"/>
              </a:rPr>
              <a:t>th</a:t>
            </a:r>
            <a:r>
              <a:rPr lang="en-US" sz="3200" b="1" dirty="0">
                <a:solidFill>
                  <a:srgbClr val="00463F"/>
                </a:solidFill>
                <a:latin typeface="Barlow SemiBold"/>
                <a:sym typeface="Barlow SemiBold"/>
              </a:rPr>
              <a:t> July 2025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44895C37-B172-64AE-9612-78631A4FE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4B0B683A-379D-EA5B-4428-31426BB8814A}"/>
              </a:ext>
            </a:extLst>
          </p:cNvPr>
          <p:cNvSpPr txBox="1"/>
          <p:nvPr/>
        </p:nvSpPr>
        <p:spPr>
          <a:xfrm>
            <a:off x="0" y="282468"/>
            <a:ext cx="617402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Why MCP</a:t>
            </a:r>
            <a:r>
              <a:rPr lang="en-US" sz="72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?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4F1743EF-A405-C8DF-8D42-E2C5E0B0258F}"/>
              </a:ext>
            </a:extLst>
          </p:cNvPr>
          <p:cNvSpPr txBox="1"/>
          <p:nvPr/>
        </p:nvSpPr>
        <p:spPr>
          <a:xfrm>
            <a:off x="924709" y="2103842"/>
            <a:ext cx="11371923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Without MCP, adding a new tool or integrating a new model was a headache.</a:t>
            </a:r>
            <a:endParaRPr lang="en-US" sz="2500" b="0" i="0" u="none" strike="noStrike" cap="none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Before MCP, the landscape of connecting AI to external data and actions looked like a patchwork of one-off solutions.</a:t>
            </a:r>
          </a:p>
          <a:p>
            <a:pPr marL="3429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Either you hard-coded logic for each tool, managed prompt chains that were not robust, or you used vendor-specific plugin frameworks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3429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nfamous </a:t>
            </a: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M×N integration 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problem</a:t>
            </a:r>
          </a:p>
          <a:p>
            <a:pPr marL="3429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Essentially, if you have M different AI applications and N different tools/data sources, you could end up needing M × N custom integrations.</a:t>
            </a:r>
          </a:p>
          <a:p>
            <a:pPr marL="3429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THE SOLUTION</a:t>
            </a:r>
          </a:p>
          <a:p>
            <a:pPr marL="342900" lvl="4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MCP tackles this by introducing a standard interface in the middle. Instead of M × N direct integrations, we get M + N implementations: each of the M applications implements the MCP client side once, and each of the N tools implements an MCP server once.</a:t>
            </a:r>
          </a:p>
          <a:p>
            <a:pPr lvl="3">
              <a:lnSpc>
                <a:spcPct val="120000"/>
              </a:lnSpc>
            </a:pPr>
            <a:endParaRPr lang="en-US" sz="2500" b="0" i="0" u="none" strike="noStrike" cap="none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15;p14">
            <a:extLst>
              <a:ext uri="{FF2B5EF4-FFF2-40B4-BE49-F238E27FC236}">
                <a16:creationId xmlns:a16="http://schemas.microsoft.com/office/drawing/2014/main" id="{71C62C2A-3B44-1B14-BD98-617912CCC252}"/>
              </a:ext>
            </a:extLst>
          </p:cNvPr>
          <p:cNvSpPr txBox="1"/>
          <p:nvPr/>
        </p:nvSpPr>
        <p:spPr>
          <a:xfrm>
            <a:off x="13472083" y="5604597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MCP (MXN) | (M+N)</a:t>
            </a:r>
            <a:endParaRPr lang="en-US" sz="105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1F3BB-8B07-4E02-1697-6F39BD47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902" y="1470645"/>
            <a:ext cx="4744112" cy="3962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50358-2725-B9CD-DDE7-DB72ADB9A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6442" y="6071062"/>
            <a:ext cx="4405572" cy="38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ECDDFA7B-E767-3DD0-23B4-D2010C65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02EB75D4-F313-C734-A62C-197C90B97885}"/>
              </a:ext>
            </a:extLst>
          </p:cNvPr>
          <p:cNvSpPr txBox="1"/>
          <p:nvPr/>
        </p:nvSpPr>
        <p:spPr>
          <a:xfrm>
            <a:off x="736980" y="258530"/>
            <a:ext cx="752514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MCP</a:t>
            </a:r>
            <a:r>
              <a:rPr lang="en-US" sz="72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Architecture 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0FDA9ADB-82C5-0038-7A18-53301F5A5BD1}"/>
              </a:ext>
            </a:extLst>
          </p:cNvPr>
          <p:cNvSpPr txBox="1"/>
          <p:nvPr/>
        </p:nvSpPr>
        <p:spPr>
          <a:xfrm>
            <a:off x="924708" y="1721705"/>
            <a:ext cx="1139921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At its heart, MCP follows a client-server architecture (much like the web or other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network protocols)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b="0" i="0" u="none" strike="noStrike" cap="none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Google Shape;115;p14">
            <a:extLst>
              <a:ext uri="{FF2B5EF4-FFF2-40B4-BE49-F238E27FC236}">
                <a16:creationId xmlns:a16="http://schemas.microsoft.com/office/drawing/2014/main" id="{B23F1383-F098-ED52-1A46-EA1A585B84AF}"/>
              </a:ext>
            </a:extLst>
          </p:cNvPr>
          <p:cNvSpPr txBox="1"/>
          <p:nvPr/>
        </p:nvSpPr>
        <p:spPr>
          <a:xfrm>
            <a:off x="3711338" y="8565295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Architecture Overview</a:t>
            </a:r>
            <a:endParaRPr lang="en-US" sz="105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C47C6-4404-BC3A-FB9D-D218862B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09" y="3106700"/>
            <a:ext cx="914527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8744FD5C-DB5F-29AC-0D86-D5BFCD15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008E0B63-8656-73AC-2443-496CDD798D73}"/>
              </a:ext>
            </a:extLst>
          </p:cNvPr>
          <p:cNvSpPr txBox="1"/>
          <p:nvPr/>
        </p:nvSpPr>
        <p:spPr>
          <a:xfrm>
            <a:off x="736980" y="258530"/>
            <a:ext cx="997651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MCP</a:t>
            </a:r>
            <a:r>
              <a:rPr lang="en-US" sz="72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Architecture - Host 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73B7A63F-E0A9-D323-9D9D-3404DD3588BE}"/>
              </a:ext>
            </a:extLst>
          </p:cNvPr>
          <p:cNvSpPr txBox="1"/>
          <p:nvPr/>
        </p:nvSpPr>
        <p:spPr>
          <a:xfrm>
            <a:off x="924708" y="1721705"/>
            <a:ext cx="11399219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The Host is the user-facing AI application, the environment where the AI model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lives and interacts with the user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This could be a chat application (like OpenAI’s ChatGPT interface or Anthropic’s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Claude desktop app), an AI-enhanced IDE (like Cursor), or any custom app that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embeds an AI assistant like </a:t>
            </a:r>
            <a:r>
              <a:rPr lang="en-US" sz="2500" b="0" i="0" u="none" strike="noStrike" cap="none" dirty="0" err="1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Chainlit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7AC1F-0CA5-22EE-4263-6A8BD58F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08" y="4846873"/>
            <a:ext cx="8576633" cy="4822401"/>
          </a:xfrm>
          <a:prstGeom prst="rect">
            <a:avLst/>
          </a:prstGeom>
        </p:spPr>
      </p:pic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4570942F-FDAB-2013-94E6-9C2C38C9A5C9}"/>
              </a:ext>
            </a:extLst>
          </p:cNvPr>
          <p:cNvSpPr txBox="1"/>
          <p:nvPr/>
        </p:nvSpPr>
        <p:spPr>
          <a:xfrm>
            <a:off x="9393377" y="7110340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Claude Desktop (Host)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30495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3370D93F-D0C0-4DF8-76A1-B9AA930A4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5517ABBB-68A0-26CA-1EB4-90E96498992C}"/>
              </a:ext>
            </a:extLst>
          </p:cNvPr>
          <p:cNvSpPr txBox="1"/>
          <p:nvPr/>
        </p:nvSpPr>
        <p:spPr>
          <a:xfrm>
            <a:off x="464025" y="258530"/>
            <a:ext cx="1113657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MCP</a:t>
            </a:r>
            <a:r>
              <a:rPr lang="en-US" sz="72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Architecture - Client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91C8323F-DABB-91BB-10C4-9459DFEEB15F}"/>
              </a:ext>
            </a:extLst>
          </p:cNvPr>
          <p:cNvSpPr txBox="1"/>
          <p:nvPr/>
        </p:nvSpPr>
        <p:spPr>
          <a:xfrm>
            <a:off x="924708" y="1721705"/>
            <a:ext cx="113992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The MCP Client is a component within the Host that handles the low-level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communication with an MCP Server</a:t>
            </a:r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E2164377-C01A-C630-A004-4330B1B907B7}"/>
              </a:ext>
            </a:extLst>
          </p:cNvPr>
          <p:cNvSpPr txBox="1"/>
          <p:nvPr/>
        </p:nvSpPr>
        <p:spPr>
          <a:xfrm>
            <a:off x="7256855" y="8748071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</a:t>
            </a: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Client</a:t>
            </a:r>
            <a:r>
              <a:rPr lang="en-US" sz="105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lang="en-US" sz="1600" i="1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144D5-8D92-7ADC-AA56-2A756236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64" y="3524550"/>
            <a:ext cx="905953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755CD36C-57BE-93B2-3D41-FB7488A6F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D8B2FA6F-7B1C-79C0-FD1C-BB27639C85EC}"/>
              </a:ext>
            </a:extLst>
          </p:cNvPr>
          <p:cNvSpPr txBox="1"/>
          <p:nvPr/>
        </p:nvSpPr>
        <p:spPr>
          <a:xfrm>
            <a:off x="736980" y="258530"/>
            <a:ext cx="1109562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MCP</a:t>
            </a:r>
            <a:r>
              <a:rPr lang="en-US" sz="72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Architecture - Server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7C60540B-2887-DA18-E76F-68B96619E62A}"/>
              </a:ext>
            </a:extLst>
          </p:cNvPr>
          <p:cNvSpPr txBox="1"/>
          <p:nvPr/>
        </p:nvSpPr>
        <p:spPr>
          <a:xfrm>
            <a:off x="924708" y="1721705"/>
            <a:ext cx="11399219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The MCP Server is the external program or service that actually provides the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capabilities (tools, data, etc.) to the application.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An MCP Server can be thought of as a wrapper around some functionality, which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exposes a set of actions or resources in a standardized way so that any MCP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Client can invoke them.</a:t>
            </a:r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1EDAFE71-053F-54D9-4826-6DF7AE9670C9}"/>
              </a:ext>
            </a:extLst>
          </p:cNvPr>
          <p:cNvSpPr txBox="1"/>
          <p:nvPr/>
        </p:nvSpPr>
        <p:spPr>
          <a:xfrm>
            <a:off x="8272138" y="7232682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</a:t>
            </a: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Server</a:t>
            </a:r>
            <a:endParaRPr lang="en-US" sz="105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A7957-86F8-AB04-D19B-D9C3822F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00" y="5143500"/>
            <a:ext cx="4847238" cy="44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BA6499B7-8F8F-F3E6-3063-28C39118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E8E6E7C2-8463-E904-D3CB-9155EA1E9451}"/>
              </a:ext>
            </a:extLst>
          </p:cNvPr>
          <p:cNvSpPr txBox="1"/>
          <p:nvPr/>
        </p:nvSpPr>
        <p:spPr>
          <a:xfrm>
            <a:off x="756228" y="211628"/>
            <a:ext cx="897993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MCP Core Capabilities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B63953C1-BFF0-E803-FBDA-ACCA90AB5382}"/>
              </a:ext>
            </a:extLst>
          </p:cNvPr>
          <p:cNvSpPr txBox="1"/>
          <p:nvPr/>
        </p:nvSpPr>
        <p:spPr>
          <a:xfrm>
            <a:off x="953653" y="2070799"/>
            <a:ext cx="7236652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Tools, prompts and resources form the three core capabilities of the MCP framework. Capabilities are essentially the features or functions that the server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makes available.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b="0" i="0" u="none" strike="noStrike" cap="none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Tools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: Executable actions or functions that the AI (host/client) can invoke (often with side effects or external API calls).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Resources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: Read-only data sources that the AI (host/client) can query for information (no side effects, just retrieval).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Prompts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: Predefined prompt templates or workflows that the server can supply.</a:t>
            </a:r>
          </a:p>
        </p:txBody>
      </p:sp>
      <p:grpSp>
        <p:nvGrpSpPr>
          <p:cNvPr id="30" name="Google Shape;160;p16">
            <a:extLst>
              <a:ext uri="{FF2B5EF4-FFF2-40B4-BE49-F238E27FC236}">
                <a16:creationId xmlns:a16="http://schemas.microsoft.com/office/drawing/2014/main" id="{44B66ED3-7D03-EC02-5F37-26D30B46254A}"/>
              </a:ext>
            </a:extLst>
          </p:cNvPr>
          <p:cNvGrpSpPr/>
          <p:nvPr/>
        </p:nvGrpSpPr>
        <p:grpSpPr>
          <a:xfrm>
            <a:off x="14977138" y="2427588"/>
            <a:ext cx="1977668" cy="2406433"/>
            <a:chOff x="0" y="0"/>
            <a:chExt cx="698500" cy="812800"/>
          </a:xfrm>
        </p:grpSpPr>
        <p:sp>
          <p:nvSpPr>
            <p:cNvPr id="31" name="Google Shape;161;p16">
              <a:extLst>
                <a:ext uri="{FF2B5EF4-FFF2-40B4-BE49-F238E27FC236}">
                  <a16:creationId xmlns:a16="http://schemas.microsoft.com/office/drawing/2014/main" id="{428F25F1-AFC7-9DFA-88DB-F0CE2F45AD4C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 extrusionOk="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DE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32" name="Google Shape;162;p16">
              <a:extLst>
                <a:ext uri="{FF2B5EF4-FFF2-40B4-BE49-F238E27FC236}">
                  <a16:creationId xmlns:a16="http://schemas.microsoft.com/office/drawing/2014/main" id="{438E2ECC-4067-4000-D6C9-F1797D6140BD}"/>
                </a:ext>
              </a:extLst>
            </p:cNvPr>
            <p:cNvSpPr txBox="1"/>
            <p:nvPr/>
          </p:nvSpPr>
          <p:spPr>
            <a:xfrm>
              <a:off x="0" y="130175"/>
              <a:ext cx="698500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900" tIns="215900" rIns="215900" bIns="2159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Resources</a:t>
              </a:r>
              <a:endParaRPr sz="1200" dirty="0"/>
            </a:p>
          </p:txBody>
        </p:sp>
      </p:grpSp>
      <p:grpSp>
        <p:nvGrpSpPr>
          <p:cNvPr id="33" name="Google Shape;163;p16">
            <a:extLst>
              <a:ext uri="{FF2B5EF4-FFF2-40B4-BE49-F238E27FC236}">
                <a16:creationId xmlns:a16="http://schemas.microsoft.com/office/drawing/2014/main" id="{97F33E2D-E507-A5CF-541F-FB11BC190E9C}"/>
              </a:ext>
            </a:extLst>
          </p:cNvPr>
          <p:cNvGrpSpPr/>
          <p:nvPr/>
        </p:nvGrpSpPr>
        <p:grpSpPr>
          <a:xfrm>
            <a:off x="9793360" y="2458596"/>
            <a:ext cx="1977668" cy="2406433"/>
            <a:chOff x="0" y="0"/>
            <a:chExt cx="698500" cy="812800"/>
          </a:xfrm>
        </p:grpSpPr>
        <p:sp>
          <p:nvSpPr>
            <p:cNvPr id="34" name="Google Shape;164;p16">
              <a:extLst>
                <a:ext uri="{FF2B5EF4-FFF2-40B4-BE49-F238E27FC236}">
                  <a16:creationId xmlns:a16="http://schemas.microsoft.com/office/drawing/2014/main" id="{AE61C40B-37AF-D027-5920-DEC9BD4F08D9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 extrusionOk="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E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35" name="Google Shape;165;p16">
              <a:extLst>
                <a:ext uri="{FF2B5EF4-FFF2-40B4-BE49-F238E27FC236}">
                  <a16:creationId xmlns:a16="http://schemas.microsoft.com/office/drawing/2014/main" id="{26AC1459-5FCB-8720-AFD1-5137B0C6EE13}"/>
                </a:ext>
              </a:extLst>
            </p:cNvPr>
            <p:cNvSpPr txBox="1"/>
            <p:nvPr/>
          </p:nvSpPr>
          <p:spPr>
            <a:xfrm>
              <a:off x="0" y="130175"/>
              <a:ext cx="698500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900" tIns="215900" rIns="215900" bIns="2159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Tools</a:t>
              </a:r>
              <a:endParaRPr dirty="0"/>
            </a:p>
          </p:txBody>
        </p:sp>
      </p:grpSp>
      <p:grpSp>
        <p:nvGrpSpPr>
          <p:cNvPr id="39" name="Google Shape;169;p16">
            <a:extLst>
              <a:ext uri="{FF2B5EF4-FFF2-40B4-BE49-F238E27FC236}">
                <a16:creationId xmlns:a16="http://schemas.microsoft.com/office/drawing/2014/main" id="{95EB298B-C734-59E8-EC8A-0DF7F2AA71B3}"/>
              </a:ext>
            </a:extLst>
          </p:cNvPr>
          <p:cNvGrpSpPr/>
          <p:nvPr/>
        </p:nvGrpSpPr>
        <p:grpSpPr>
          <a:xfrm>
            <a:off x="12385249" y="4799051"/>
            <a:ext cx="1977668" cy="2406433"/>
            <a:chOff x="0" y="0"/>
            <a:chExt cx="698500" cy="812800"/>
          </a:xfrm>
        </p:grpSpPr>
        <p:sp>
          <p:nvSpPr>
            <p:cNvPr id="40" name="Google Shape;170;p16">
              <a:extLst>
                <a:ext uri="{FF2B5EF4-FFF2-40B4-BE49-F238E27FC236}">
                  <a16:creationId xmlns:a16="http://schemas.microsoft.com/office/drawing/2014/main" id="{6FB7B533-21F3-E94E-102F-E2CCC0A98FD8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 extrusionOk="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41" name="Google Shape;171;p16">
              <a:extLst>
                <a:ext uri="{FF2B5EF4-FFF2-40B4-BE49-F238E27FC236}">
                  <a16:creationId xmlns:a16="http://schemas.microsoft.com/office/drawing/2014/main" id="{05093B46-5968-A7E9-500F-F101A50CFF6D}"/>
                </a:ext>
              </a:extLst>
            </p:cNvPr>
            <p:cNvSpPr txBox="1"/>
            <p:nvPr/>
          </p:nvSpPr>
          <p:spPr>
            <a:xfrm>
              <a:off x="0" y="130175"/>
              <a:ext cx="698500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900" tIns="215900" rIns="215900" bIns="2159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Prompts</a:t>
              </a:r>
              <a:endParaRPr lang="en-US" sz="1100" dirty="0"/>
            </a:p>
          </p:txBody>
        </p:sp>
      </p:grpSp>
      <p:sp>
        <p:nvSpPr>
          <p:cNvPr id="45" name="Google Shape;177;p16">
            <a:extLst>
              <a:ext uri="{FF2B5EF4-FFF2-40B4-BE49-F238E27FC236}">
                <a16:creationId xmlns:a16="http://schemas.microsoft.com/office/drawing/2014/main" id="{8E36457E-B77C-A707-9C52-059A111D918D}"/>
              </a:ext>
            </a:extLst>
          </p:cNvPr>
          <p:cNvSpPr txBox="1"/>
          <p:nvPr/>
        </p:nvSpPr>
        <p:spPr>
          <a:xfrm>
            <a:off x="12378158" y="3317725"/>
            <a:ext cx="19584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463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MCP Core</a:t>
            </a:r>
            <a:endParaRPr sz="1800" dirty="0"/>
          </a:p>
        </p:txBody>
      </p:sp>
      <p:sp>
        <p:nvSpPr>
          <p:cNvPr id="46" name="Google Shape;115;p14">
            <a:extLst>
              <a:ext uri="{FF2B5EF4-FFF2-40B4-BE49-F238E27FC236}">
                <a16:creationId xmlns:a16="http://schemas.microsoft.com/office/drawing/2014/main" id="{19B5728D-0A88-4B9D-C896-08D71091595D}"/>
              </a:ext>
            </a:extLst>
          </p:cNvPr>
          <p:cNvSpPr txBox="1"/>
          <p:nvPr/>
        </p:nvSpPr>
        <p:spPr>
          <a:xfrm>
            <a:off x="14450240" y="9773663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RAG pipeline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06862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125">
          <a:extLst>
            <a:ext uri="{FF2B5EF4-FFF2-40B4-BE49-F238E27FC236}">
              <a16:creationId xmlns:a16="http://schemas.microsoft.com/office/drawing/2014/main" id="{7DFE7CD1-C439-E88D-F195-580600643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>
            <a:extLst>
              <a:ext uri="{FF2B5EF4-FFF2-40B4-BE49-F238E27FC236}">
                <a16:creationId xmlns:a16="http://schemas.microsoft.com/office/drawing/2014/main" id="{F9F57B2A-501A-7C96-2D5A-A8B322233F05}"/>
              </a:ext>
            </a:extLst>
          </p:cNvPr>
          <p:cNvSpPr/>
          <p:nvPr/>
        </p:nvSpPr>
        <p:spPr>
          <a:xfrm rot="-4100645">
            <a:off x="1682270" y="3086770"/>
            <a:ext cx="4109690" cy="5268833"/>
          </a:xfrm>
          <a:custGeom>
            <a:avLst/>
            <a:gdLst/>
            <a:ahLst/>
            <a:cxnLst/>
            <a:rect l="l" t="t" r="r" b="b"/>
            <a:pathLst>
              <a:path w="4109690" h="5268833" extrusionOk="0">
                <a:moveTo>
                  <a:pt x="0" y="0"/>
                </a:moveTo>
                <a:lnTo>
                  <a:pt x="4109690" y="0"/>
                </a:lnTo>
                <a:lnTo>
                  <a:pt x="4109690" y="5268834"/>
                </a:lnTo>
                <a:lnTo>
                  <a:pt x="0" y="5268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1" name="Google Shape;151;p15">
            <a:extLst>
              <a:ext uri="{FF2B5EF4-FFF2-40B4-BE49-F238E27FC236}">
                <a16:creationId xmlns:a16="http://schemas.microsoft.com/office/drawing/2014/main" id="{554B01FE-9A86-3B32-691A-E8276021C7DF}"/>
              </a:ext>
            </a:extLst>
          </p:cNvPr>
          <p:cNvSpPr txBox="1"/>
          <p:nvPr/>
        </p:nvSpPr>
        <p:spPr>
          <a:xfrm>
            <a:off x="1409700" y="1143000"/>
            <a:ext cx="6520200" cy="7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16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References </a:t>
            </a:r>
            <a:endParaRPr dirty="0"/>
          </a:p>
        </p:txBody>
      </p:sp>
      <p:sp>
        <p:nvSpPr>
          <p:cNvPr id="2" name="Google Shape;121;p14">
            <a:extLst>
              <a:ext uri="{FF2B5EF4-FFF2-40B4-BE49-F238E27FC236}">
                <a16:creationId xmlns:a16="http://schemas.microsoft.com/office/drawing/2014/main" id="{55B46D2C-0DCE-4FF0-0BE0-C746D57C9BFC}"/>
              </a:ext>
            </a:extLst>
          </p:cNvPr>
          <p:cNvSpPr txBox="1"/>
          <p:nvPr/>
        </p:nvSpPr>
        <p:spPr>
          <a:xfrm>
            <a:off x="9700220" y="1932832"/>
            <a:ext cx="6358985" cy="764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https://medium.com/@nimritakoul01/the-model-context-protocol-mcp-a-complete-tutorial-a3abe8a7f4ef</a:t>
            </a: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https://www.philschmid.de/mcp-introduction</a:t>
            </a: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https://codesignal.com/learn/courses/developing-and-integrating-a-mcp-server-in-python/lessons/exploring-and-exposing-mcp-server-capabilities-tools-resources-and-prompts</a:t>
            </a: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  <a:hlinkClick r:id="rId7"/>
              </a:rPr>
              <a:t>https://ramwert.medium.com/mcp-demystifying-mcp-resources-vs-tools-a-practical-guide-for-agentic-automation-cb07fcb82241</a:t>
            </a: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  <a:hlinkClick r:id="rId8"/>
              </a:rPr>
              <a:t>https://modelcontextprotocol.io/introduction</a:t>
            </a: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04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5"/>
          <p:cNvGrpSpPr/>
          <p:nvPr/>
        </p:nvGrpSpPr>
        <p:grpSpPr>
          <a:xfrm>
            <a:off x="9057904" y="3400626"/>
            <a:ext cx="3485747" cy="3485747"/>
            <a:chOff x="0" y="0"/>
            <a:chExt cx="812800" cy="8128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What to expect fro</a:t>
              </a:r>
              <a:r>
                <a:rPr lang="en-US" sz="2399" b="1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m this session?</a:t>
              </a:r>
              <a:endParaRPr dirty="0"/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11516164" y="1143323"/>
            <a:ext cx="2633443" cy="1068663"/>
            <a:chOff x="0" y="-9525"/>
            <a:chExt cx="693582" cy="281458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DE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Semantic Search</a:t>
              </a:r>
              <a:endParaRPr lang="en-US" dirty="0"/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12832885" y="2867205"/>
            <a:ext cx="2633443" cy="1068663"/>
            <a:chOff x="0" y="-9525"/>
            <a:chExt cx="693582" cy="281458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E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Retrieval-Augmented Gen… </a:t>
              </a:r>
              <a:endParaRPr lang="en-US" dirty="0"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14149607" y="4591088"/>
            <a:ext cx="2633443" cy="1068663"/>
            <a:chOff x="0" y="-9525"/>
            <a:chExt cx="693582" cy="281458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Model Context Protocol (MCP)</a:t>
              </a:r>
              <a:endParaRPr dirty="0"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12832885" y="6314971"/>
            <a:ext cx="2633443" cy="1068663"/>
            <a:chOff x="0" y="-9525"/>
            <a:chExt cx="693582" cy="281458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DEED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Hands-on</a:t>
              </a:r>
              <a:endParaRPr dirty="0"/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11516164" y="8038854"/>
            <a:ext cx="2633443" cy="1068663"/>
            <a:chOff x="0" y="-9525"/>
            <a:chExt cx="693582" cy="281458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ADE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Acknowledgements</a:t>
              </a:r>
              <a:endParaRPr dirty="0"/>
            </a:p>
          </p:txBody>
        </p:sp>
      </p:grpSp>
      <p:cxnSp>
        <p:nvCxnSpPr>
          <p:cNvPr id="144" name="Google Shape;144;p15"/>
          <p:cNvCxnSpPr/>
          <p:nvPr/>
        </p:nvCxnSpPr>
        <p:spPr>
          <a:xfrm flipH="1">
            <a:off x="10800777" y="2211981"/>
            <a:ext cx="2032108" cy="1188645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15"/>
          <p:cNvCxnSpPr/>
          <p:nvPr/>
        </p:nvCxnSpPr>
        <p:spPr>
          <a:xfrm flipH="1">
            <a:off x="12543651" y="3935864"/>
            <a:ext cx="1605956" cy="1207636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15"/>
          <p:cNvCxnSpPr/>
          <p:nvPr/>
        </p:nvCxnSpPr>
        <p:spPr>
          <a:xfrm rot="10800000">
            <a:off x="12543651" y="5143500"/>
            <a:ext cx="1605956" cy="0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5"/>
          <p:cNvCxnSpPr/>
          <p:nvPr/>
        </p:nvCxnSpPr>
        <p:spPr>
          <a:xfrm rot="10800000">
            <a:off x="12543651" y="5143500"/>
            <a:ext cx="1605956" cy="1207636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15"/>
          <p:cNvCxnSpPr/>
          <p:nvPr/>
        </p:nvCxnSpPr>
        <p:spPr>
          <a:xfrm rot="10800000">
            <a:off x="10800777" y="6886374"/>
            <a:ext cx="2032108" cy="1188645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5"/>
          <p:cNvSpPr/>
          <p:nvPr/>
        </p:nvSpPr>
        <p:spPr>
          <a:xfrm rot="-4100645">
            <a:off x="1682270" y="3086770"/>
            <a:ext cx="4109690" cy="5268833"/>
          </a:xfrm>
          <a:custGeom>
            <a:avLst/>
            <a:gdLst/>
            <a:ahLst/>
            <a:cxnLst/>
            <a:rect l="l" t="t" r="r" b="b"/>
            <a:pathLst>
              <a:path w="4109690" h="5268833" extrusionOk="0">
                <a:moveTo>
                  <a:pt x="0" y="0"/>
                </a:moveTo>
                <a:lnTo>
                  <a:pt x="4109690" y="0"/>
                </a:lnTo>
                <a:lnTo>
                  <a:pt x="4109690" y="5268834"/>
                </a:lnTo>
                <a:lnTo>
                  <a:pt x="0" y="5268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1" name="Google Shape;151;p15"/>
          <p:cNvSpPr txBox="1"/>
          <p:nvPr/>
        </p:nvSpPr>
        <p:spPr>
          <a:xfrm>
            <a:off x="1409700" y="1143000"/>
            <a:ext cx="6520200" cy="7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16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Agenda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728449" y="7513041"/>
            <a:ext cx="2633443" cy="1068663"/>
            <a:chOff x="0" y="-9525"/>
            <a:chExt cx="693582" cy="281458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DE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Knowledge Base</a:t>
              </a:r>
              <a:endParaRPr dirty="0"/>
            </a:p>
          </p:txBody>
        </p:sp>
      </p:grpSp>
      <p:cxnSp>
        <p:nvCxnSpPr>
          <p:cNvPr id="102" name="Google Shape;102;p14"/>
          <p:cNvCxnSpPr/>
          <p:nvPr/>
        </p:nvCxnSpPr>
        <p:spPr>
          <a:xfrm>
            <a:off x="3361892" y="8065453"/>
            <a:ext cx="10963714" cy="0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3" name="Google Shape;103;p14"/>
          <p:cNvGrpSpPr/>
          <p:nvPr/>
        </p:nvGrpSpPr>
        <p:grpSpPr>
          <a:xfrm>
            <a:off x="4127738" y="7513041"/>
            <a:ext cx="2633443" cy="1068663"/>
            <a:chOff x="0" y="-9525"/>
            <a:chExt cx="693582" cy="281458"/>
          </a:xfrm>
        </p:grpSpPr>
        <p:sp>
          <p:nvSpPr>
            <p:cNvPr id="104" name="Google Shape;104;p14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E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Embedding</a:t>
              </a:r>
              <a:endParaRPr dirty="0"/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7527027" y="7513041"/>
            <a:ext cx="2633443" cy="1068663"/>
            <a:chOff x="0" y="-9525"/>
            <a:chExt cx="693582" cy="281458"/>
          </a:xfrm>
        </p:grpSpPr>
        <p:sp>
          <p:nvSpPr>
            <p:cNvPr id="107" name="Google Shape;107;p14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Storage</a:t>
              </a:r>
              <a:endParaRPr dirty="0"/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0926317" y="7513041"/>
            <a:ext cx="2633443" cy="1068663"/>
            <a:chOff x="0" y="-9525"/>
            <a:chExt cx="693582" cy="281458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DEED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Similarity Search</a:t>
              </a:r>
              <a:endParaRPr dirty="0"/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14325606" y="7513041"/>
            <a:ext cx="2633443" cy="1068663"/>
            <a:chOff x="0" y="-9525"/>
            <a:chExt cx="693582" cy="281458"/>
          </a:xfrm>
        </p:grpSpPr>
        <p:sp>
          <p:nvSpPr>
            <p:cNvPr id="113" name="Google Shape;113;p14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ADE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Documents</a:t>
              </a:r>
              <a:endParaRPr dirty="0"/>
            </a:p>
          </p:txBody>
        </p:sp>
      </p:grpSp>
      <p:sp>
        <p:nvSpPr>
          <p:cNvPr id="115" name="Google Shape;115;p14"/>
          <p:cNvSpPr txBox="1"/>
          <p:nvPr/>
        </p:nvSpPr>
        <p:spPr>
          <a:xfrm>
            <a:off x="972856" y="8790492"/>
            <a:ext cx="2144630" cy="38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RAW data</a:t>
            </a:r>
            <a:endParaRPr dirty="0"/>
          </a:p>
        </p:txBody>
      </p:sp>
      <p:sp>
        <p:nvSpPr>
          <p:cNvPr id="116" name="Google Shape;116;p14"/>
          <p:cNvSpPr txBox="1"/>
          <p:nvPr/>
        </p:nvSpPr>
        <p:spPr>
          <a:xfrm>
            <a:off x="4372145" y="8790492"/>
            <a:ext cx="2144630" cy="116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Converts text into dense numerical vectors</a:t>
            </a:r>
            <a:endParaRPr dirty="0"/>
          </a:p>
        </p:txBody>
      </p:sp>
      <p:sp>
        <p:nvSpPr>
          <p:cNvPr id="117" name="Google Shape;117;p14"/>
          <p:cNvSpPr txBox="1"/>
          <p:nvPr/>
        </p:nvSpPr>
        <p:spPr>
          <a:xfrm>
            <a:off x="7771434" y="8790492"/>
            <a:ext cx="2144630" cy="38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Vector Datastore</a:t>
            </a:r>
            <a:endParaRPr dirty="0"/>
          </a:p>
        </p:txBody>
      </p:sp>
      <p:sp>
        <p:nvSpPr>
          <p:cNvPr id="118" name="Google Shape;118;p14"/>
          <p:cNvSpPr txBox="1"/>
          <p:nvPr/>
        </p:nvSpPr>
        <p:spPr>
          <a:xfrm>
            <a:off x="10926317" y="8735646"/>
            <a:ext cx="2845528" cy="116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Computes similarity between query and stored vectors</a:t>
            </a:r>
            <a:endParaRPr dirty="0"/>
          </a:p>
        </p:txBody>
      </p:sp>
      <p:sp>
        <p:nvSpPr>
          <p:cNvPr id="119" name="Google Shape;119;p14"/>
          <p:cNvSpPr txBox="1"/>
          <p:nvPr/>
        </p:nvSpPr>
        <p:spPr>
          <a:xfrm>
            <a:off x="14570013" y="8790492"/>
            <a:ext cx="2144630" cy="116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lang="en-US" sz="2099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ost semantically similar matches to the query</a:t>
            </a:r>
            <a:endParaRPr dirty="0"/>
          </a:p>
        </p:txBody>
      </p:sp>
      <p:sp>
        <p:nvSpPr>
          <p:cNvPr id="120" name="Google Shape;120;p14"/>
          <p:cNvSpPr txBox="1"/>
          <p:nvPr/>
        </p:nvSpPr>
        <p:spPr>
          <a:xfrm>
            <a:off x="284605" y="242608"/>
            <a:ext cx="7555064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Semantic Search</a:t>
            </a:r>
            <a:endParaRPr lang="en-US" dirty="0"/>
          </a:p>
        </p:txBody>
      </p:sp>
      <p:sp>
        <p:nvSpPr>
          <p:cNvPr id="121" name="Google Shape;121;p14"/>
          <p:cNvSpPr txBox="1"/>
          <p:nvPr/>
        </p:nvSpPr>
        <p:spPr>
          <a:xfrm>
            <a:off x="11969958" y="2219891"/>
            <a:ext cx="5311798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Semantic Search is an information retrieval technique that uses vector representations of text to retrieve content that is semantically similar to a query, rather than relying on exact keyword matches.</a:t>
            </a:r>
            <a:endParaRPr dirty="0"/>
          </a:p>
        </p:txBody>
      </p:sp>
      <p:pic>
        <p:nvPicPr>
          <p:cNvPr id="3" name="Picture 2" descr="A diagram of a computer flow&#10;&#10;AI-generated content may be incorrect.">
            <a:extLst>
              <a:ext uri="{FF2B5EF4-FFF2-40B4-BE49-F238E27FC236}">
                <a16:creationId xmlns:a16="http://schemas.microsoft.com/office/drawing/2014/main" id="{EF5870F7-AEDD-53D9-327E-3DCEFF80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5" y="2219891"/>
            <a:ext cx="10475723" cy="3976193"/>
          </a:xfrm>
          <a:prstGeom prst="rect">
            <a:avLst/>
          </a:prstGeom>
        </p:spPr>
      </p:pic>
      <p:sp>
        <p:nvSpPr>
          <p:cNvPr id="4" name="Google Shape;115;p14">
            <a:extLst>
              <a:ext uri="{FF2B5EF4-FFF2-40B4-BE49-F238E27FC236}">
                <a16:creationId xmlns:a16="http://schemas.microsoft.com/office/drawing/2014/main" id="{DEEC392D-5C34-1DE3-A949-95B7898C47C5}"/>
              </a:ext>
            </a:extLst>
          </p:cNvPr>
          <p:cNvSpPr txBox="1"/>
          <p:nvPr/>
        </p:nvSpPr>
        <p:spPr>
          <a:xfrm>
            <a:off x="3800217" y="6360826"/>
            <a:ext cx="5145602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Semantic Search Example</a:t>
            </a:r>
            <a:endParaRPr lang="en-US" sz="105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7EB9D32B-13B4-C287-CF73-C69929D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1D577BEE-C54B-9248-AE5C-7172D5F2876B}"/>
              </a:ext>
            </a:extLst>
          </p:cNvPr>
          <p:cNvSpPr txBox="1"/>
          <p:nvPr/>
        </p:nvSpPr>
        <p:spPr>
          <a:xfrm>
            <a:off x="0" y="256256"/>
            <a:ext cx="92961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Embedding Library</a:t>
            </a:r>
            <a:endParaRPr lang="en-US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9CCB766-69FF-829C-9F01-A0AFC6F7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195" y="2976226"/>
            <a:ext cx="12733361" cy="6671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E18C5-A0EC-2AAE-0D05-AB43EA83E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894" y="2000369"/>
            <a:ext cx="772097" cy="67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D483E-B916-3C24-791C-BF1BA1FDD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971" y="2000369"/>
            <a:ext cx="1457528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9F8006-87F5-5384-59F1-0C87E3E5C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7499" y="2000369"/>
            <a:ext cx="1705213" cy="724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F3A35A-DD24-52CB-DFC2-288EE4830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6281" y="1988324"/>
            <a:ext cx="134321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9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4C39DC79-A0AE-5222-B8D8-4EC22A48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12DC0019-3CD3-7EBD-CC26-E335EB7FAF13}"/>
              </a:ext>
            </a:extLst>
          </p:cNvPr>
          <p:cNvSpPr txBox="1"/>
          <p:nvPr/>
        </p:nvSpPr>
        <p:spPr>
          <a:xfrm>
            <a:off x="163770" y="256256"/>
            <a:ext cx="834078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Vector Database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FB090-0647-D59A-D2CE-75D517B9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86" y="2456598"/>
            <a:ext cx="15534627" cy="60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53283862-C772-78E5-EFB9-ADEEC8CE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90C8D372-4B1D-7A41-7073-B645B0E216E2}"/>
              </a:ext>
            </a:extLst>
          </p:cNvPr>
          <p:cNvSpPr txBox="1"/>
          <p:nvPr/>
        </p:nvSpPr>
        <p:spPr>
          <a:xfrm>
            <a:off x="0" y="119779"/>
            <a:ext cx="1484034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Retrieval-Augmented Generation</a:t>
            </a:r>
            <a:endParaRPr lang="en-US" dirty="0"/>
          </a:p>
        </p:txBody>
      </p:sp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6A482D09-6A9E-1EC0-B0F9-AC785C14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344" y="765626"/>
            <a:ext cx="2994083" cy="8763169"/>
          </a:xfrm>
          <a:prstGeom prst="rect">
            <a:avLst/>
          </a:prstGeom>
        </p:spPr>
      </p:pic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D81CB079-ABB7-551E-F195-9784AE3ADB12}"/>
              </a:ext>
            </a:extLst>
          </p:cNvPr>
          <p:cNvSpPr txBox="1"/>
          <p:nvPr/>
        </p:nvSpPr>
        <p:spPr>
          <a:xfrm>
            <a:off x="1061187" y="1817240"/>
            <a:ext cx="6358985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 hybrid approach that combines information retrieval with language generation, enabling LLMs to generate responses grounded in external knowledge</a:t>
            </a:r>
            <a:endParaRPr dirty="0"/>
          </a:p>
        </p:txBody>
      </p:sp>
      <p:grpSp>
        <p:nvGrpSpPr>
          <p:cNvPr id="30" name="Google Shape;160;p16">
            <a:extLst>
              <a:ext uri="{FF2B5EF4-FFF2-40B4-BE49-F238E27FC236}">
                <a16:creationId xmlns:a16="http://schemas.microsoft.com/office/drawing/2014/main" id="{266F0B29-C446-33B5-B705-C857C20DD1C2}"/>
              </a:ext>
            </a:extLst>
          </p:cNvPr>
          <p:cNvGrpSpPr/>
          <p:nvPr/>
        </p:nvGrpSpPr>
        <p:grpSpPr>
          <a:xfrm>
            <a:off x="5860414" y="5143500"/>
            <a:ext cx="1977668" cy="2406433"/>
            <a:chOff x="0" y="0"/>
            <a:chExt cx="698500" cy="812800"/>
          </a:xfrm>
        </p:grpSpPr>
        <p:sp>
          <p:nvSpPr>
            <p:cNvPr id="31" name="Google Shape;161;p16">
              <a:extLst>
                <a:ext uri="{FF2B5EF4-FFF2-40B4-BE49-F238E27FC236}">
                  <a16:creationId xmlns:a16="http://schemas.microsoft.com/office/drawing/2014/main" id="{FA0022C1-6039-95DB-BECF-A1410F06B534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 extrusionOk="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DE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32" name="Google Shape;162;p16">
              <a:extLst>
                <a:ext uri="{FF2B5EF4-FFF2-40B4-BE49-F238E27FC236}">
                  <a16:creationId xmlns:a16="http://schemas.microsoft.com/office/drawing/2014/main" id="{981B5463-ADFC-EE0A-85BA-5C2B0909FF9A}"/>
                </a:ext>
              </a:extLst>
            </p:cNvPr>
            <p:cNvSpPr txBox="1"/>
            <p:nvPr/>
          </p:nvSpPr>
          <p:spPr>
            <a:xfrm>
              <a:off x="0" y="130175"/>
              <a:ext cx="698500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900" tIns="215900" rIns="215900" bIns="2159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LLMs have limited context window and factual accuracy.</a:t>
              </a:r>
              <a:endParaRPr sz="1200" dirty="0"/>
            </a:p>
          </p:txBody>
        </p:sp>
      </p:grpSp>
      <p:grpSp>
        <p:nvGrpSpPr>
          <p:cNvPr id="33" name="Google Shape;163;p16">
            <a:extLst>
              <a:ext uri="{FF2B5EF4-FFF2-40B4-BE49-F238E27FC236}">
                <a16:creationId xmlns:a16="http://schemas.microsoft.com/office/drawing/2014/main" id="{EBC61DB9-763C-D3F2-DFBC-F9A4E75CD826}"/>
              </a:ext>
            </a:extLst>
          </p:cNvPr>
          <p:cNvGrpSpPr/>
          <p:nvPr/>
        </p:nvGrpSpPr>
        <p:grpSpPr>
          <a:xfrm>
            <a:off x="676636" y="5174508"/>
            <a:ext cx="1977668" cy="2406433"/>
            <a:chOff x="0" y="0"/>
            <a:chExt cx="698500" cy="812800"/>
          </a:xfrm>
        </p:grpSpPr>
        <p:sp>
          <p:nvSpPr>
            <p:cNvPr id="34" name="Google Shape;164;p16">
              <a:extLst>
                <a:ext uri="{FF2B5EF4-FFF2-40B4-BE49-F238E27FC236}">
                  <a16:creationId xmlns:a16="http://schemas.microsoft.com/office/drawing/2014/main" id="{08E37B44-742F-9C84-30E7-8165256B5D94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 extrusionOk="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E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35" name="Google Shape;165;p16">
              <a:extLst>
                <a:ext uri="{FF2B5EF4-FFF2-40B4-BE49-F238E27FC236}">
                  <a16:creationId xmlns:a16="http://schemas.microsoft.com/office/drawing/2014/main" id="{E9FC0893-172E-994C-E8BF-803CE959F2EA}"/>
                </a:ext>
              </a:extLst>
            </p:cNvPr>
            <p:cNvSpPr txBox="1"/>
            <p:nvPr/>
          </p:nvSpPr>
          <p:spPr>
            <a:xfrm>
              <a:off x="0" y="130175"/>
              <a:ext cx="698500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900" tIns="215900" rIns="215900" bIns="2159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RAG allows grounding answers in up-to-date</a:t>
              </a:r>
              <a:endParaRPr dirty="0"/>
            </a:p>
          </p:txBody>
        </p:sp>
      </p:grpSp>
      <p:grpSp>
        <p:nvGrpSpPr>
          <p:cNvPr id="39" name="Google Shape;169;p16">
            <a:extLst>
              <a:ext uri="{FF2B5EF4-FFF2-40B4-BE49-F238E27FC236}">
                <a16:creationId xmlns:a16="http://schemas.microsoft.com/office/drawing/2014/main" id="{9C06C2F4-8D0D-0EAA-5453-F5BEEB9938AC}"/>
              </a:ext>
            </a:extLst>
          </p:cNvPr>
          <p:cNvGrpSpPr/>
          <p:nvPr/>
        </p:nvGrpSpPr>
        <p:grpSpPr>
          <a:xfrm>
            <a:off x="3268525" y="7514963"/>
            <a:ext cx="1977668" cy="2406433"/>
            <a:chOff x="0" y="0"/>
            <a:chExt cx="698500" cy="812800"/>
          </a:xfrm>
        </p:grpSpPr>
        <p:sp>
          <p:nvSpPr>
            <p:cNvPr id="40" name="Google Shape;170;p16">
              <a:extLst>
                <a:ext uri="{FF2B5EF4-FFF2-40B4-BE49-F238E27FC236}">
                  <a16:creationId xmlns:a16="http://schemas.microsoft.com/office/drawing/2014/main" id="{9CDBB217-7966-E877-D6D7-FD7056909DAE}"/>
                </a:ext>
              </a:extLst>
            </p:cNvPr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 extrusionOk="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41" name="Google Shape;171;p16">
              <a:extLst>
                <a:ext uri="{FF2B5EF4-FFF2-40B4-BE49-F238E27FC236}">
                  <a16:creationId xmlns:a16="http://schemas.microsoft.com/office/drawing/2014/main" id="{8B6B544F-5B4A-724D-1F09-89FFC2B2A8D8}"/>
                </a:ext>
              </a:extLst>
            </p:cNvPr>
            <p:cNvSpPr txBox="1"/>
            <p:nvPr/>
          </p:nvSpPr>
          <p:spPr>
            <a:xfrm>
              <a:off x="0" y="130175"/>
              <a:ext cx="698500" cy="54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900" tIns="215900" rIns="215900" bIns="2159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Avoids hallucinations by retrieving relevant documents before generation</a:t>
              </a:r>
              <a:endParaRPr sz="1100" dirty="0"/>
            </a:p>
          </p:txBody>
        </p:sp>
      </p:grpSp>
      <p:sp>
        <p:nvSpPr>
          <p:cNvPr id="45" name="Google Shape;177;p16">
            <a:extLst>
              <a:ext uri="{FF2B5EF4-FFF2-40B4-BE49-F238E27FC236}">
                <a16:creationId xmlns:a16="http://schemas.microsoft.com/office/drawing/2014/main" id="{C2161C8E-B409-2FFD-EF06-69E05143E4B9}"/>
              </a:ext>
            </a:extLst>
          </p:cNvPr>
          <p:cNvSpPr txBox="1"/>
          <p:nvPr/>
        </p:nvSpPr>
        <p:spPr>
          <a:xfrm>
            <a:off x="3261434" y="6033637"/>
            <a:ext cx="19584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463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Why RAG</a:t>
            </a:r>
            <a:r>
              <a:rPr lang="en-US" sz="3200" b="1" dirty="0">
                <a:solidFill>
                  <a:srgbClr val="00463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?</a:t>
            </a:r>
            <a:endParaRPr sz="1800" dirty="0"/>
          </a:p>
        </p:txBody>
      </p:sp>
      <p:sp>
        <p:nvSpPr>
          <p:cNvPr id="46" name="Google Shape;115;p14">
            <a:extLst>
              <a:ext uri="{FF2B5EF4-FFF2-40B4-BE49-F238E27FC236}">
                <a16:creationId xmlns:a16="http://schemas.microsoft.com/office/drawing/2014/main" id="{18E6C860-1329-08F3-E791-E998688550EC}"/>
              </a:ext>
            </a:extLst>
          </p:cNvPr>
          <p:cNvSpPr txBox="1"/>
          <p:nvPr/>
        </p:nvSpPr>
        <p:spPr>
          <a:xfrm>
            <a:off x="14450240" y="9773663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RAG pipeline</a:t>
            </a:r>
            <a:endParaRPr lang="en-US" sz="1050" i="1" dirty="0"/>
          </a:p>
        </p:txBody>
      </p:sp>
      <p:sp>
        <p:nvSpPr>
          <p:cNvPr id="51" name="Google Shape;121;p14">
            <a:extLst>
              <a:ext uri="{FF2B5EF4-FFF2-40B4-BE49-F238E27FC236}">
                <a16:creationId xmlns:a16="http://schemas.microsoft.com/office/drawing/2014/main" id="{417545A8-C4EE-49F8-96D2-0C32BAF3601F}"/>
              </a:ext>
            </a:extLst>
          </p:cNvPr>
          <p:cNvSpPr txBox="1"/>
          <p:nvPr/>
        </p:nvSpPr>
        <p:spPr>
          <a:xfrm>
            <a:off x="9510848" y="3713253"/>
            <a:ext cx="483294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Use Cases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500" dirty="0">
              <a:solidFill>
                <a:srgbClr val="00463F"/>
              </a:solidFill>
              <a:latin typeface="Barlow"/>
              <a:sym typeface="Barlow"/>
            </a:endParaRP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sym typeface="Barlow"/>
              </a:rPr>
              <a:t>Chatbots with private or enterprise knowledge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sym typeface="Barlow"/>
              </a:rPr>
              <a:t>Legal, medical, and financial assistants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sym typeface="Barlow"/>
              </a:rPr>
              <a:t>Documentation and support agents</a:t>
            </a:r>
          </a:p>
        </p:txBody>
      </p:sp>
    </p:spTree>
    <p:extLst>
      <p:ext uri="{BB962C8B-B14F-4D97-AF65-F5344CB8AC3E}">
        <p14:creationId xmlns:p14="http://schemas.microsoft.com/office/powerpoint/2010/main" val="279474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73BB7C4C-4627-FB31-71F4-489C2856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D6720972-DE39-FCD4-F155-885DD10944A9}"/>
              </a:ext>
            </a:extLst>
          </p:cNvPr>
          <p:cNvSpPr txBox="1"/>
          <p:nvPr/>
        </p:nvSpPr>
        <p:spPr>
          <a:xfrm>
            <a:off x="163770" y="256256"/>
            <a:ext cx="834078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LLM Snapshot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16305-9AB8-0B4C-202F-E0D3ADE7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3" y="2224586"/>
            <a:ext cx="17159434" cy="63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B045BBD0-CFD6-F1BD-55BA-7544208B3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82D542B5-F63C-3F82-535D-3007DAEC47F6}"/>
              </a:ext>
            </a:extLst>
          </p:cNvPr>
          <p:cNvSpPr txBox="1"/>
          <p:nvPr/>
        </p:nvSpPr>
        <p:spPr>
          <a:xfrm>
            <a:off x="341199" y="162995"/>
            <a:ext cx="1298424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Model Context Protocol (MCP)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3AAA4734-50C9-3351-A108-C8137E0730C3}"/>
              </a:ext>
            </a:extLst>
          </p:cNvPr>
          <p:cNvSpPr txBox="1"/>
          <p:nvPr/>
        </p:nvSpPr>
        <p:spPr>
          <a:xfrm>
            <a:off x="924709" y="1721705"/>
            <a:ext cx="11371923" cy="784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Imagine you're a developer who only knows </a:t>
            </a: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Python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. Now, you want to use tools written in different languages: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b="0" i="0" u="none" strike="noStrike" cap="none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 library in Java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 system written in C++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 script in Ruby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 tool written in Go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A model served in Rust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To interact with each of these, you would need to learn each of those programming languages, which would be a nightmare and very inefficient.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But what if there’s a universal interface that can talk to all of them and just gives you what you need in Python?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That universal interface is like an MCP |</a:t>
            </a: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it </a:t>
            </a:r>
            <a:r>
              <a:rPr lang="en-US" sz="25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translates</a:t>
            </a: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lang="en-US" sz="25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connects</a:t>
            </a: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 you to </a:t>
            </a:r>
            <a:r>
              <a:rPr lang="en-US" sz="25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different systems </a:t>
            </a: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without requiring you to learn everything!</a:t>
            </a:r>
          </a:p>
        </p:txBody>
      </p:sp>
      <p:pic>
        <p:nvPicPr>
          <p:cNvPr id="5" name="Picture 4" descr="A diagram of a programming language&#10;&#10;AI-generated content may be incorrect.">
            <a:extLst>
              <a:ext uri="{FF2B5EF4-FFF2-40B4-BE49-F238E27FC236}">
                <a16:creationId xmlns:a16="http://schemas.microsoft.com/office/drawing/2014/main" id="{1A87965F-76D4-4107-7881-4851E777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434" y="1721705"/>
            <a:ext cx="2730804" cy="3185385"/>
          </a:xfrm>
          <a:prstGeom prst="rect">
            <a:avLst/>
          </a:prstGeom>
        </p:spPr>
      </p:pic>
      <p:pic>
        <p:nvPicPr>
          <p:cNvPr id="9" name="Picture 8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5C0553B1-02A7-E0A0-171B-69671892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1301" y="6038649"/>
            <a:ext cx="5119069" cy="3531358"/>
          </a:xfrm>
          <a:prstGeom prst="rect">
            <a:avLst/>
          </a:prstGeom>
        </p:spPr>
      </p:pic>
      <p:sp>
        <p:nvSpPr>
          <p:cNvPr id="10" name="Google Shape;115;p14">
            <a:extLst>
              <a:ext uri="{FF2B5EF4-FFF2-40B4-BE49-F238E27FC236}">
                <a16:creationId xmlns:a16="http://schemas.microsoft.com/office/drawing/2014/main" id="{36A43172-E9A9-DC15-434D-DA7C9ED8353C}"/>
              </a:ext>
            </a:extLst>
          </p:cNvPr>
          <p:cNvSpPr txBox="1"/>
          <p:nvPr/>
        </p:nvSpPr>
        <p:spPr>
          <a:xfrm>
            <a:off x="13603690" y="9674748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After MCP</a:t>
            </a:r>
            <a:endParaRPr lang="en-US" sz="1050" i="1" dirty="0"/>
          </a:p>
        </p:txBody>
      </p:sp>
      <p:sp>
        <p:nvSpPr>
          <p:cNvPr id="11" name="Google Shape;115;p14">
            <a:extLst>
              <a:ext uri="{FF2B5EF4-FFF2-40B4-BE49-F238E27FC236}">
                <a16:creationId xmlns:a16="http://schemas.microsoft.com/office/drawing/2014/main" id="{31D816E0-2D7D-0307-7A94-C946469AED99}"/>
              </a:ext>
            </a:extLst>
          </p:cNvPr>
          <p:cNvSpPr txBox="1"/>
          <p:nvPr/>
        </p:nvSpPr>
        <p:spPr>
          <a:xfrm>
            <a:off x="13483135" y="5143500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Before MCP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5341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F16A4698-CC0B-F51B-B89A-4E5888987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>
            <a:extLst>
              <a:ext uri="{FF2B5EF4-FFF2-40B4-BE49-F238E27FC236}">
                <a16:creationId xmlns:a16="http://schemas.microsoft.com/office/drawing/2014/main" id="{4C18BD0F-5ABC-FA34-1C8E-82D3A05D76A5}"/>
              </a:ext>
            </a:extLst>
          </p:cNvPr>
          <p:cNvSpPr txBox="1"/>
          <p:nvPr/>
        </p:nvSpPr>
        <p:spPr>
          <a:xfrm>
            <a:off x="341199" y="162995"/>
            <a:ext cx="1298424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Model Context Protocol (MCP)</a:t>
            </a:r>
            <a:endParaRPr lang="en-US" dirty="0"/>
          </a:p>
        </p:txBody>
      </p:sp>
      <p:sp>
        <p:nvSpPr>
          <p:cNvPr id="7" name="Google Shape;121;p14">
            <a:extLst>
              <a:ext uri="{FF2B5EF4-FFF2-40B4-BE49-F238E27FC236}">
                <a16:creationId xmlns:a16="http://schemas.microsoft.com/office/drawing/2014/main" id="{638F4770-6A94-604F-0E0D-AC4A85402D1B}"/>
              </a:ext>
            </a:extLst>
          </p:cNvPr>
          <p:cNvSpPr txBox="1"/>
          <p:nvPr/>
        </p:nvSpPr>
        <p:spPr>
          <a:xfrm>
            <a:off x="924709" y="2103842"/>
            <a:ext cx="11371923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W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hile LLMs possess impressive knowledge and reasoning skills, which allow them to perform many complex tasks, their knowledge is </a:t>
            </a: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limited to their initial training data.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If they need to access real-time information, they must use external tools and resources on their own.</a:t>
            </a:r>
          </a:p>
          <a:p>
            <a:pPr marL="342900" marR="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Model context protocol (MCP) </a:t>
            </a:r>
            <a:r>
              <a:rPr lang="en-US" sz="2500" b="0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is a standardized interface and framework that allows AI models to </a:t>
            </a:r>
            <a:r>
              <a:rPr lang="en-US" sz="25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seamlessly interact with external tools, resources, and environments.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rgbClr val="0046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15;p14">
            <a:extLst>
              <a:ext uri="{FF2B5EF4-FFF2-40B4-BE49-F238E27FC236}">
                <a16:creationId xmlns:a16="http://schemas.microsoft.com/office/drawing/2014/main" id="{4667ADA1-39C8-3AA3-F7AE-4DFC30999626}"/>
              </a:ext>
            </a:extLst>
          </p:cNvPr>
          <p:cNvSpPr txBox="1"/>
          <p:nvPr/>
        </p:nvSpPr>
        <p:spPr>
          <a:xfrm>
            <a:off x="13105568" y="7362720"/>
            <a:ext cx="377429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-US" sz="1600" b="0" i="1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igure: MCP</a:t>
            </a:r>
            <a:endParaRPr lang="en-US" sz="105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1C405-C8BD-F01B-AC3D-CCBD146BE904}"/>
              </a:ext>
            </a:extLst>
          </p:cNvPr>
          <p:cNvSpPr txBox="1"/>
          <p:nvPr/>
        </p:nvSpPr>
        <p:spPr>
          <a:xfrm>
            <a:off x="924709" y="6577587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463F"/>
                </a:solidFill>
                <a:latin typeface="Barlow" panose="00000500000000000000" pitchFamily="2" charset="0"/>
              </a:rPr>
              <a:t>MCP acts as a universal connector for AI systems to capabilities (tools, etc.), similar to how USB-C standardizes connections between electronic devices</a:t>
            </a:r>
            <a:endParaRPr lang="en-IN" sz="2400" i="1" dirty="0">
              <a:solidFill>
                <a:srgbClr val="00463F"/>
              </a:solidFill>
              <a:latin typeface="Barlow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C0A48A-C8EB-B1DD-B771-DC2BA93C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447" y="2863718"/>
            <a:ext cx="477053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1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933</Words>
  <Application>Microsoft Office PowerPoint</Application>
  <PresentationFormat>Custom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Barlow SemiBold</vt:lpstr>
      <vt:lpstr>Calibri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Muthu Palaniappan M</dc:creator>
  <cp:lastModifiedBy>Muthu Palaniappan M</cp:lastModifiedBy>
  <cp:revision>20</cp:revision>
  <dcterms:modified xsi:type="dcterms:W3CDTF">2025-07-11T12:47:37Z</dcterms:modified>
</cp:coreProperties>
</file>