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8" r:id="rId3"/>
    <p:sldId id="260" r:id="rId4"/>
    <p:sldId id="261" r:id="rId5"/>
    <p:sldId id="262" r:id="rId6"/>
    <p:sldId id="263" r:id="rId7"/>
    <p:sldId id="264" r:id="rId8"/>
    <p:sldId id="265" r:id="rId9"/>
    <p:sldId id="266" r:id="rId10"/>
    <p:sldId id="275" r:id="rId11"/>
    <p:sldId id="276" r:id="rId12"/>
    <p:sldId id="269" r:id="rId13"/>
    <p:sldId id="270" r:id="rId14"/>
    <p:sldId id="271"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CDE60A-D5DC-4A7B-ACF1-B7E33B911803}" type="datetimeFigureOut">
              <a:rPr lang="en-US" smtClean="0"/>
              <a:t>4/13/2024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0AECB02-976F-4589-A13E-56FF3DC8C3FA}" type="slidenum">
              <a:rPr lang="en-US" smtClean="0"/>
              <a:t>‹#›</a:t>
            </a:fld>
            <a:endParaRPr lang="en-US"/>
          </a:p>
        </p:txBody>
      </p:sp>
    </p:spTree>
    <p:extLst>
      <p:ext uri="{BB962C8B-B14F-4D97-AF65-F5344CB8AC3E}">
        <p14:creationId xmlns:p14="http://schemas.microsoft.com/office/powerpoint/2010/main" val="4197009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CDE60A-D5DC-4A7B-ACF1-B7E33B911803}"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ECB02-976F-4589-A13E-56FF3DC8C3FA}" type="slidenum">
              <a:rPr lang="en-US" smtClean="0"/>
              <a:t>‹#›</a:t>
            </a:fld>
            <a:endParaRPr lang="en-US"/>
          </a:p>
        </p:txBody>
      </p:sp>
    </p:spTree>
    <p:extLst>
      <p:ext uri="{BB962C8B-B14F-4D97-AF65-F5344CB8AC3E}">
        <p14:creationId xmlns:p14="http://schemas.microsoft.com/office/powerpoint/2010/main" val="2028839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CDE60A-D5DC-4A7B-ACF1-B7E33B911803}"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ECB02-976F-4589-A13E-56FF3DC8C3FA}" type="slidenum">
              <a:rPr lang="en-US" smtClean="0"/>
              <a:t>‹#›</a:t>
            </a:fld>
            <a:endParaRPr lang="en-US"/>
          </a:p>
        </p:txBody>
      </p:sp>
    </p:spTree>
    <p:extLst>
      <p:ext uri="{BB962C8B-B14F-4D97-AF65-F5344CB8AC3E}">
        <p14:creationId xmlns:p14="http://schemas.microsoft.com/office/powerpoint/2010/main" val="1634090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CDE60A-D5DC-4A7B-ACF1-B7E33B911803}"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ECB02-976F-4589-A13E-56FF3DC8C3FA}" type="slidenum">
              <a:rPr lang="en-US" smtClean="0"/>
              <a:t>‹#›</a:t>
            </a:fld>
            <a:endParaRPr lang="en-US"/>
          </a:p>
        </p:txBody>
      </p:sp>
    </p:spTree>
    <p:extLst>
      <p:ext uri="{BB962C8B-B14F-4D97-AF65-F5344CB8AC3E}">
        <p14:creationId xmlns:p14="http://schemas.microsoft.com/office/powerpoint/2010/main" val="1381018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CDE60A-D5DC-4A7B-ACF1-B7E33B911803}"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ECB02-976F-4589-A13E-56FF3DC8C3FA}" type="slidenum">
              <a:rPr lang="en-US" smtClean="0"/>
              <a:t>‹#›</a:t>
            </a:fld>
            <a:endParaRPr lang="en-US"/>
          </a:p>
        </p:txBody>
      </p:sp>
    </p:spTree>
    <p:extLst>
      <p:ext uri="{BB962C8B-B14F-4D97-AF65-F5344CB8AC3E}">
        <p14:creationId xmlns:p14="http://schemas.microsoft.com/office/powerpoint/2010/main" val="145211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CDE60A-D5DC-4A7B-ACF1-B7E33B911803}"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ECB02-976F-4589-A13E-56FF3DC8C3FA}" type="slidenum">
              <a:rPr lang="en-US" smtClean="0"/>
              <a:t>‹#›</a:t>
            </a:fld>
            <a:endParaRPr lang="en-US"/>
          </a:p>
        </p:txBody>
      </p:sp>
    </p:spTree>
    <p:extLst>
      <p:ext uri="{BB962C8B-B14F-4D97-AF65-F5344CB8AC3E}">
        <p14:creationId xmlns:p14="http://schemas.microsoft.com/office/powerpoint/2010/main" val="4177578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CDE60A-D5DC-4A7B-ACF1-B7E33B911803}"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ECB02-976F-4589-A13E-56FF3DC8C3FA}" type="slidenum">
              <a:rPr lang="en-US" smtClean="0"/>
              <a:t>‹#›</a:t>
            </a:fld>
            <a:endParaRPr lang="en-US"/>
          </a:p>
        </p:txBody>
      </p:sp>
    </p:spTree>
    <p:extLst>
      <p:ext uri="{BB962C8B-B14F-4D97-AF65-F5344CB8AC3E}">
        <p14:creationId xmlns:p14="http://schemas.microsoft.com/office/powerpoint/2010/main" val="3284172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CDE60A-D5DC-4A7B-ACF1-B7E33B911803}"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ECB02-976F-4589-A13E-56FF3DC8C3FA}" type="slidenum">
              <a:rPr lang="en-US" smtClean="0"/>
              <a:t>‹#›</a:t>
            </a:fld>
            <a:endParaRPr lang="en-US"/>
          </a:p>
        </p:txBody>
      </p:sp>
    </p:spTree>
    <p:extLst>
      <p:ext uri="{BB962C8B-B14F-4D97-AF65-F5344CB8AC3E}">
        <p14:creationId xmlns:p14="http://schemas.microsoft.com/office/powerpoint/2010/main" val="3738487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CDE60A-D5DC-4A7B-ACF1-B7E33B911803}"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ECB02-976F-4589-A13E-56FF3DC8C3FA}" type="slidenum">
              <a:rPr lang="en-US" smtClean="0"/>
              <a:t>‹#›</a:t>
            </a:fld>
            <a:endParaRPr lang="en-US"/>
          </a:p>
        </p:txBody>
      </p:sp>
    </p:spTree>
    <p:extLst>
      <p:ext uri="{BB962C8B-B14F-4D97-AF65-F5344CB8AC3E}">
        <p14:creationId xmlns:p14="http://schemas.microsoft.com/office/powerpoint/2010/main" val="2871009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CDE60A-D5DC-4A7B-ACF1-B7E33B911803}"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0AECB02-976F-4589-A13E-56FF3DC8C3FA}" type="slidenum">
              <a:rPr lang="en-US" smtClean="0"/>
              <a:t>‹#›</a:t>
            </a:fld>
            <a:endParaRPr lang="en-US"/>
          </a:p>
        </p:txBody>
      </p:sp>
    </p:spTree>
    <p:extLst>
      <p:ext uri="{BB962C8B-B14F-4D97-AF65-F5344CB8AC3E}">
        <p14:creationId xmlns:p14="http://schemas.microsoft.com/office/powerpoint/2010/main" val="404331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CDE60A-D5DC-4A7B-ACF1-B7E33B911803}"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ECB02-976F-4589-A13E-56FF3DC8C3FA}" type="slidenum">
              <a:rPr lang="en-US" smtClean="0"/>
              <a:t>‹#›</a:t>
            </a:fld>
            <a:endParaRPr lang="en-US"/>
          </a:p>
        </p:txBody>
      </p:sp>
    </p:spTree>
    <p:extLst>
      <p:ext uri="{BB962C8B-B14F-4D97-AF65-F5344CB8AC3E}">
        <p14:creationId xmlns:p14="http://schemas.microsoft.com/office/powerpoint/2010/main" val="1206285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CDE60A-D5DC-4A7B-ACF1-B7E33B911803}"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ECB02-976F-4589-A13E-56FF3DC8C3FA}" type="slidenum">
              <a:rPr lang="en-US" smtClean="0"/>
              <a:t>‹#›</a:t>
            </a:fld>
            <a:endParaRPr lang="en-US"/>
          </a:p>
        </p:txBody>
      </p:sp>
    </p:spTree>
    <p:extLst>
      <p:ext uri="{BB962C8B-B14F-4D97-AF65-F5344CB8AC3E}">
        <p14:creationId xmlns:p14="http://schemas.microsoft.com/office/powerpoint/2010/main" val="78889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CDE60A-D5DC-4A7B-ACF1-B7E33B911803}" type="datetimeFigureOut">
              <a:rPr lang="en-US" smtClean="0"/>
              <a:t>4/13/2024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AECB02-976F-4589-A13E-56FF3DC8C3FA}" type="slidenum">
              <a:rPr lang="en-US" smtClean="0"/>
              <a:t>‹#›</a:t>
            </a:fld>
            <a:endParaRPr lang="en-US"/>
          </a:p>
        </p:txBody>
      </p:sp>
    </p:spTree>
    <p:extLst>
      <p:ext uri="{BB962C8B-B14F-4D97-AF65-F5344CB8AC3E}">
        <p14:creationId xmlns:p14="http://schemas.microsoft.com/office/powerpoint/2010/main" val="2237958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CDE60A-D5DC-4A7B-ACF1-B7E33B911803}" type="datetimeFigureOut">
              <a:rPr lang="en-US" smtClean="0"/>
              <a:t>4/13/2024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AECB02-976F-4589-A13E-56FF3DC8C3FA}" type="slidenum">
              <a:rPr lang="en-US" smtClean="0"/>
              <a:t>‹#›</a:t>
            </a:fld>
            <a:endParaRPr lang="en-US"/>
          </a:p>
        </p:txBody>
      </p:sp>
    </p:spTree>
    <p:extLst>
      <p:ext uri="{BB962C8B-B14F-4D97-AF65-F5344CB8AC3E}">
        <p14:creationId xmlns:p14="http://schemas.microsoft.com/office/powerpoint/2010/main" val="1199149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DE60A-D5DC-4A7B-ACF1-B7E33B911803}" type="datetimeFigureOut">
              <a:rPr lang="en-US" smtClean="0"/>
              <a:t>4/13/2024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ECB02-976F-4589-A13E-56FF3DC8C3FA}" type="slidenum">
              <a:rPr lang="en-US" smtClean="0"/>
              <a:t>‹#›</a:t>
            </a:fld>
            <a:endParaRPr lang="en-US"/>
          </a:p>
        </p:txBody>
      </p:sp>
    </p:spTree>
    <p:extLst>
      <p:ext uri="{BB962C8B-B14F-4D97-AF65-F5344CB8AC3E}">
        <p14:creationId xmlns:p14="http://schemas.microsoft.com/office/powerpoint/2010/main" val="286522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CDE60A-D5DC-4A7B-ACF1-B7E33B911803}"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ECB02-976F-4589-A13E-56FF3DC8C3FA}" type="slidenum">
              <a:rPr lang="en-US" smtClean="0"/>
              <a:t>‹#›</a:t>
            </a:fld>
            <a:endParaRPr lang="en-US"/>
          </a:p>
        </p:txBody>
      </p:sp>
    </p:spTree>
    <p:extLst>
      <p:ext uri="{BB962C8B-B14F-4D97-AF65-F5344CB8AC3E}">
        <p14:creationId xmlns:p14="http://schemas.microsoft.com/office/powerpoint/2010/main" val="122198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CDE60A-D5DC-4A7B-ACF1-B7E33B911803}"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ECB02-976F-4589-A13E-56FF3DC8C3FA}" type="slidenum">
              <a:rPr lang="en-US" smtClean="0"/>
              <a:t>‹#›</a:t>
            </a:fld>
            <a:endParaRPr lang="en-US"/>
          </a:p>
        </p:txBody>
      </p:sp>
    </p:spTree>
    <p:extLst>
      <p:ext uri="{BB962C8B-B14F-4D97-AF65-F5344CB8AC3E}">
        <p14:creationId xmlns:p14="http://schemas.microsoft.com/office/powerpoint/2010/main" val="690222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CDE60A-D5DC-4A7B-ACF1-B7E33B911803}" type="datetimeFigureOut">
              <a:rPr lang="en-US" smtClean="0"/>
              <a:t>4/13/2024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0AECB02-976F-4589-A13E-56FF3DC8C3FA}" type="slidenum">
              <a:rPr lang="en-US" smtClean="0"/>
              <a:t>‹#›</a:t>
            </a:fld>
            <a:endParaRPr lang="en-US"/>
          </a:p>
        </p:txBody>
      </p:sp>
    </p:spTree>
    <p:extLst>
      <p:ext uri="{BB962C8B-B14F-4D97-AF65-F5344CB8AC3E}">
        <p14:creationId xmlns:p14="http://schemas.microsoft.com/office/powerpoint/2010/main" val="245013137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537A-C0B3-438B-7463-3F6675473EC5}"/>
              </a:ext>
            </a:extLst>
          </p:cNvPr>
          <p:cNvSpPr>
            <a:spLocks noGrp="1"/>
          </p:cNvSpPr>
          <p:nvPr>
            <p:ph type="ctrTitle"/>
          </p:nvPr>
        </p:nvSpPr>
        <p:spPr>
          <a:xfrm>
            <a:off x="2928401" y="1380068"/>
            <a:ext cx="8574622" cy="1481665"/>
          </a:xfrm>
        </p:spPr>
        <p:txBody>
          <a:bodyPr>
            <a:normAutofit/>
          </a:bodyPr>
          <a:lstStyle/>
          <a:p>
            <a:r>
              <a:rPr lang="en-IN" i="1" dirty="0">
                <a:latin typeface="Times New Roman" panose="02020603050405020304" pitchFamily="18" charset="0"/>
                <a:cs typeface="Times New Roman" panose="02020603050405020304" pitchFamily="18" charset="0"/>
              </a:rPr>
              <a:t>IMAGE CLASSIFICATION</a:t>
            </a:r>
            <a:endParaRPr lang="en-US" i="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D012118-8257-AF72-1AE4-AC8C120384B9}"/>
              </a:ext>
            </a:extLst>
          </p:cNvPr>
          <p:cNvSpPr>
            <a:spLocks noGrp="1"/>
          </p:cNvSpPr>
          <p:nvPr>
            <p:ph type="subTitle" idx="1"/>
          </p:nvPr>
        </p:nvSpPr>
        <p:spPr>
          <a:xfrm>
            <a:off x="4263586" y="3601329"/>
            <a:ext cx="6298397" cy="1876603"/>
          </a:xfrm>
        </p:spPr>
        <p:txBody>
          <a:bodyPr>
            <a:noAutofit/>
          </a:bodyPr>
          <a:lstStyle/>
          <a:p>
            <a:r>
              <a:rPr lang="en-IN" sz="1800" dirty="0">
                <a:latin typeface="Times New Roman" panose="02020603050405020304" pitchFamily="18" charset="0"/>
                <a:cs typeface="Times New Roman" panose="02020603050405020304" pitchFamily="18" charset="0"/>
              </a:rPr>
              <a:t>M.MUTHU RAJESHWARI</a:t>
            </a:r>
          </a:p>
          <a:p>
            <a:r>
              <a:rPr lang="en-IN" sz="1800" dirty="0">
                <a:latin typeface="Times New Roman" panose="02020603050405020304" pitchFamily="18" charset="0"/>
                <a:cs typeface="Times New Roman" panose="02020603050405020304" pitchFamily="18" charset="0"/>
              </a:rPr>
              <a:t>au950021104032</a:t>
            </a:r>
          </a:p>
          <a:p>
            <a:r>
              <a:rPr lang="en-IN" sz="1800" dirty="0">
                <a:latin typeface="Times New Roman" panose="02020603050405020304" pitchFamily="18" charset="0"/>
                <a:cs typeface="Times New Roman" panose="02020603050405020304" pitchFamily="18" charset="0"/>
              </a:rPr>
              <a:t>ANNA UNIVERSITY REGIONAL CAMPUS TIRUNELVELI</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9754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2AD8B-281C-019F-90B1-5DA381328E4B}"/>
              </a:ext>
            </a:extLst>
          </p:cNvPr>
          <p:cNvSpPr>
            <a:spLocks noGrp="1"/>
          </p:cNvSpPr>
          <p:nvPr>
            <p:ph type="title"/>
          </p:nvPr>
        </p:nvSpPr>
        <p:spPr>
          <a:xfrm>
            <a:off x="1484311" y="685800"/>
            <a:ext cx="10018713" cy="771939"/>
          </a:xfrm>
        </p:spPr>
        <p:txBody>
          <a:bodyPr>
            <a:normAutofit/>
          </a:bodyPr>
          <a:lstStyle/>
          <a:p>
            <a:r>
              <a:rPr lang="en-IN" sz="3600" dirty="0">
                <a:latin typeface="Times New Roman" panose="02020603050405020304" pitchFamily="18" charset="0"/>
                <a:cs typeface="Times New Roman" panose="02020603050405020304" pitchFamily="18" charset="0"/>
              </a:rPr>
              <a:t>RESULTS</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7E2B08A-4155-9431-C66D-EB47E9B363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1145" y="1646582"/>
            <a:ext cx="7885043" cy="3564835"/>
          </a:xfrm>
        </p:spPr>
      </p:pic>
      <p:pic>
        <p:nvPicPr>
          <p:cNvPr id="9" name="Picture 8">
            <a:extLst>
              <a:ext uri="{FF2B5EF4-FFF2-40B4-BE49-F238E27FC236}">
                <a16:creationId xmlns:a16="http://schemas.microsoft.com/office/drawing/2014/main" id="{1365A93D-300E-47BB-A1DB-0A4D8C317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1146" y="5698435"/>
            <a:ext cx="7885042" cy="795129"/>
          </a:xfrm>
          <a:prstGeom prst="rect">
            <a:avLst/>
          </a:prstGeom>
        </p:spPr>
      </p:pic>
    </p:spTree>
    <p:extLst>
      <p:ext uri="{BB962C8B-B14F-4D97-AF65-F5344CB8AC3E}">
        <p14:creationId xmlns:p14="http://schemas.microsoft.com/office/powerpoint/2010/main" val="1225232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B4C97-8881-9968-7158-113CAF4369FB}"/>
              </a:ext>
            </a:extLst>
          </p:cNvPr>
          <p:cNvSpPr>
            <a:spLocks noGrp="1"/>
          </p:cNvSpPr>
          <p:nvPr>
            <p:ph type="title"/>
          </p:nvPr>
        </p:nvSpPr>
        <p:spPr>
          <a:xfrm>
            <a:off x="1484311" y="685801"/>
            <a:ext cx="10018713" cy="997226"/>
          </a:xfrm>
        </p:spPr>
        <p:txBody>
          <a:bodyPr>
            <a:normAutofit/>
          </a:bodyPr>
          <a:lstStyle/>
          <a:p>
            <a:r>
              <a:rPr lang="en-IN" sz="3600" dirty="0">
                <a:latin typeface="Times New Roman" panose="02020603050405020304" pitchFamily="18" charset="0"/>
                <a:cs typeface="Times New Roman" panose="02020603050405020304" pitchFamily="18" charset="0"/>
              </a:rPr>
              <a:t>RESULTS</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D931F83-882D-2985-3F71-658E8B5887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1409" y="2027583"/>
            <a:ext cx="7779026" cy="3899998"/>
          </a:xfrm>
        </p:spPr>
      </p:pic>
    </p:spTree>
    <p:extLst>
      <p:ext uri="{BB962C8B-B14F-4D97-AF65-F5344CB8AC3E}">
        <p14:creationId xmlns:p14="http://schemas.microsoft.com/office/powerpoint/2010/main" val="65980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4A7D-A67E-09B9-6B72-5F9231C2E768}"/>
              </a:ext>
            </a:extLst>
          </p:cNvPr>
          <p:cNvSpPr>
            <a:spLocks noGrp="1"/>
          </p:cNvSpPr>
          <p:nvPr>
            <p:ph type="title"/>
          </p:nvPr>
        </p:nvSpPr>
        <p:spPr>
          <a:xfrm>
            <a:off x="1484311" y="685801"/>
            <a:ext cx="10018713" cy="960120"/>
          </a:xfrm>
        </p:spPr>
        <p:txBody>
          <a:bodyPr>
            <a:normAutofit/>
          </a:bodyPr>
          <a:lstStyle/>
          <a:p>
            <a:r>
              <a:rPr lang="en-IN" sz="3600" dirty="0">
                <a:latin typeface="Times New Roman" panose="02020603050405020304" pitchFamily="18" charset="0"/>
                <a:cs typeface="Times New Roman" panose="02020603050405020304" pitchFamily="18" charset="0"/>
              </a:rPr>
              <a:t>RESULTS</a:t>
            </a:r>
            <a:endParaRPr lang="en-US" sz="3600" dirty="0">
              <a:latin typeface="Times New Roman" panose="02020603050405020304" pitchFamily="18" charset="0"/>
              <a:cs typeface="Times New Roman" panose="02020603050405020304" pitchFamily="18" charset="0"/>
            </a:endParaRPr>
          </a:p>
        </p:txBody>
      </p:sp>
      <p:pic>
        <p:nvPicPr>
          <p:cNvPr id="27" name="Content Placeholder 26">
            <a:extLst>
              <a:ext uri="{FF2B5EF4-FFF2-40B4-BE49-F238E27FC236}">
                <a16:creationId xmlns:a16="http://schemas.microsoft.com/office/drawing/2014/main" id="{8A80D478-056F-31A4-5BBA-DB1B418E9E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1723" y="2205906"/>
            <a:ext cx="4421944" cy="1856936"/>
          </a:xfrm>
        </p:spPr>
      </p:pic>
      <p:sp>
        <p:nvSpPr>
          <p:cNvPr id="16" name="TextBox 15">
            <a:extLst>
              <a:ext uri="{FF2B5EF4-FFF2-40B4-BE49-F238E27FC236}">
                <a16:creationId xmlns:a16="http://schemas.microsoft.com/office/drawing/2014/main" id="{9492AECD-2D04-EC91-E144-587CC60D7CF1}"/>
              </a:ext>
            </a:extLst>
          </p:cNvPr>
          <p:cNvSpPr txBox="1"/>
          <p:nvPr/>
        </p:nvSpPr>
        <p:spPr>
          <a:xfrm>
            <a:off x="5641144" y="2975317"/>
            <a:ext cx="914400" cy="914400"/>
          </a:xfrm>
          <a:prstGeom prst="rect">
            <a:avLst/>
          </a:prstGeom>
          <a:noFill/>
        </p:spPr>
        <p:txBody>
          <a:bodyPr wrap="square" rtlCol="0">
            <a:spAutoFit/>
          </a:bodyPr>
          <a:lstStyle/>
          <a:p>
            <a:endParaRPr lang="en-US" dirty="0"/>
          </a:p>
        </p:txBody>
      </p:sp>
      <p:sp>
        <p:nvSpPr>
          <p:cNvPr id="29" name="TextBox 28">
            <a:extLst>
              <a:ext uri="{FF2B5EF4-FFF2-40B4-BE49-F238E27FC236}">
                <a16:creationId xmlns:a16="http://schemas.microsoft.com/office/drawing/2014/main" id="{0095544F-CE78-EACC-D93D-D8172933F0BB}"/>
              </a:ext>
            </a:extLst>
          </p:cNvPr>
          <p:cNvSpPr txBox="1"/>
          <p:nvPr/>
        </p:nvSpPr>
        <p:spPr>
          <a:xfrm>
            <a:off x="6851374" y="3429000"/>
            <a:ext cx="225042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0 aeroplane</a:t>
            </a:r>
            <a:endParaRPr lang="en-US" sz="2400"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453DA0B3-C2F8-08FD-05EF-CC5046E97FFE}"/>
              </a:ext>
            </a:extLst>
          </p:cNvPr>
          <p:cNvSpPr txBox="1"/>
          <p:nvPr/>
        </p:nvSpPr>
        <p:spPr>
          <a:xfrm>
            <a:off x="6851374" y="4853353"/>
            <a:ext cx="2386411"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1 automobile</a:t>
            </a: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2CC8EC7-6F5F-46BD-24F9-956B44E08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0978" y="4449702"/>
            <a:ext cx="4312689" cy="1670385"/>
          </a:xfrm>
          <a:prstGeom prst="rect">
            <a:avLst/>
          </a:prstGeom>
        </p:spPr>
      </p:pic>
    </p:spTree>
    <p:extLst>
      <p:ext uri="{BB962C8B-B14F-4D97-AF65-F5344CB8AC3E}">
        <p14:creationId xmlns:p14="http://schemas.microsoft.com/office/powerpoint/2010/main" val="2814625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9C96C-315B-BE61-2CAA-826524EF5566}"/>
              </a:ext>
            </a:extLst>
          </p:cNvPr>
          <p:cNvSpPr>
            <a:spLocks noGrp="1"/>
          </p:cNvSpPr>
          <p:nvPr>
            <p:ph type="title"/>
          </p:nvPr>
        </p:nvSpPr>
        <p:spPr>
          <a:xfrm>
            <a:off x="1484311" y="685800"/>
            <a:ext cx="10018713" cy="439615"/>
          </a:xfrm>
        </p:spPr>
        <p:txBody>
          <a:bodyPr>
            <a:normAutofit fontScale="90000"/>
          </a:bodyPr>
          <a:lstStyle/>
          <a:p>
            <a:r>
              <a:rPr lang="en-IN" dirty="0">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33D4390-91B6-F762-FC20-2DAD58C0ED4C}"/>
              </a:ext>
            </a:extLst>
          </p:cNvPr>
          <p:cNvSpPr txBox="1"/>
          <p:nvPr/>
        </p:nvSpPr>
        <p:spPr>
          <a:xfrm flipV="1">
            <a:off x="5190977" y="1909687"/>
            <a:ext cx="1364567" cy="646331"/>
          </a:xfrm>
          <a:prstGeom prst="rect">
            <a:avLst/>
          </a:prstGeom>
          <a:noFill/>
        </p:spPr>
        <p:txBody>
          <a:bodyPr wrap="square" rtlCol="0">
            <a:spAutoFit/>
          </a:bodyPr>
          <a:lstStyle/>
          <a:p>
            <a:endParaRPr lang="en-IN" dirty="0"/>
          </a:p>
          <a:p>
            <a:endParaRPr lang="en-US" dirty="0"/>
          </a:p>
        </p:txBody>
      </p:sp>
      <p:sp>
        <p:nvSpPr>
          <p:cNvPr id="9" name="TextBox 8">
            <a:extLst>
              <a:ext uri="{FF2B5EF4-FFF2-40B4-BE49-F238E27FC236}">
                <a16:creationId xmlns:a16="http://schemas.microsoft.com/office/drawing/2014/main" id="{14331871-968E-E1CF-3058-28DB8DD48C4C}"/>
              </a:ext>
            </a:extLst>
          </p:cNvPr>
          <p:cNvSpPr txBox="1"/>
          <p:nvPr/>
        </p:nvSpPr>
        <p:spPr>
          <a:xfrm>
            <a:off x="4598505" y="1617785"/>
            <a:ext cx="1099928"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2 bird</a:t>
            </a:r>
            <a:endParaRPr lang="en-US"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D7E1C34-43E8-38DC-36DB-B99CB026CEBD}"/>
              </a:ext>
            </a:extLst>
          </p:cNvPr>
          <p:cNvSpPr txBox="1"/>
          <p:nvPr/>
        </p:nvSpPr>
        <p:spPr>
          <a:xfrm>
            <a:off x="4598504" y="3967089"/>
            <a:ext cx="1099929"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3 cat</a:t>
            </a:r>
            <a:endParaRPr lang="en-US" sz="24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988CDDBD-85F8-7730-5142-A2909C6ECDA9}"/>
              </a:ext>
            </a:extLst>
          </p:cNvPr>
          <p:cNvSpPr txBox="1"/>
          <p:nvPr/>
        </p:nvSpPr>
        <p:spPr>
          <a:xfrm>
            <a:off x="4598505" y="5300787"/>
            <a:ext cx="1205948"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4 deer</a:t>
            </a:r>
            <a:endParaRPr lang="en-US" sz="2400"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2CF316FA-7396-8ECA-B59C-232BD63B7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9383" y="1617785"/>
            <a:ext cx="1992924" cy="1195752"/>
          </a:xfrm>
          <a:prstGeom prst="rect">
            <a:avLst/>
          </a:prstGeom>
        </p:spPr>
      </p:pic>
      <p:sp>
        <p:nvSpPr>
          <p:cNvPr id="23" name="TextBox 22">
            <a:extLst>
              <a:ext uri="{FF2B5EF4-FFF2-40B4-BE49-F238E27FC236}">
                <a16:creationId xmlns:a16="http://schemas.microsoft.com/office/drawing/2014/main" id="{7EB10CC3-9460-F930-F5CA-0804B383D7C0}"/>
              </a:ext>
            </a:extLst>
          </p:cNvPr>
          <p:cNvSpPr txBox="1"/>
          <p:nvPr/>
        </p:nvSpPr>
        <p:spPr>
          <a:xfrm>
            <a:off x="9342782" y="2155908"/>
            <a:ext cx="1686288"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5 dog</a:t>
            </a:r>
            <a:endParaRPr lang="en-US" sz="2400" dirty="0">
              <a:latin typeface="Times New Roman" panose="02020603050405020304" pitchFamily="18" charset="0"/>
              <a:cs typeface="Times New Roman" panose="02020603050405020304" pitchFamily="18" charset="0"/>
            </a:endParaRPr>
          </a:p>
        </p:txBody>
      </p:sp>
      <p:pic>
        <p:nvPicPr>
          <p:cNvPr id="25" name="Picture 24">
            <a:extLst>
              <a:ext uri="{FF2B5EF4-FFF2-40B4-BE49-F238E27FC236}">
                <a16:creationId xmlns:a16="http://schemas.microsoft.com/office/drawing/2014/main" id="{9430DA2B-6849-C29C-D235-9F0D20F51B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9383" y="3397349"/>
            <a:ext cx="1992923" cy="1294229"/>
          </a:xfrm>
          <a:prstGeom prst="rect">
            <a:avLst/>
          </a:prstGeom>
        </p:spPr>
      </p:pic>
      <p:sp>
        <p:nvSpPr>
          <p:cNvPr id="27" name="TextBox 26">
            <a:extLst>
              <a:ext uri="{FF2B5EF4-FFF2-40B4-BE49-F238E27FC236}">
                <a16:creationId xmlns:a16="http://schemas.microsoft.com/office/drawing/2014/main" id="{4D13BF53-1741-F3F5-A1B8-7E381ADB1AF0}"/>
              </a:ext>
            </a:extLst>
          </p:cNvPr>
          <p:cNvSpPr txBox="1"/>
          <p:nvPr/>
        </p:nvSpPr>
        <p:spPr>
          <a:xfrm>
            <a:off x="9342782" y="3896806"/>
            <a:ext cx="122205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6 frog</a:t>
            </a:r>
            <a:endParaRPr lang="en-US" sz="240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9E5B4218-A133-B1F2-767B-5207C8420C19}"/>
              </a:ext>
            </a:extLst>
          </p:cNvPr>
          <p:cNvSpPr txBox="1"/>
          <p:nvPr/>
        </p:nvSpPr>
        <p:spPr>
          <a:xfrm>
            <a:off x="9219029" y="5762453"/>
            <a:ext cx="1345808"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7 horse</a:t>
            </a:r>
            <a:endParaRPr lang="en-US" sz="24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E0093D3F-C1CA-C064-E79C-3B2527A92BB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84310" y="1477106"/>
            <a:ext cx="2778199" cy="1336431"/>
          </a:xfrm>
        </p:spPr>
      </p:pic>
      <p:pic>
        <p:nvPicPr>
          <p:cNvPr id="12" name="Picture 11">
            <a:extLst>
              <a:ext uri="{FF2B5EF4-FFF2-40B4-BE49-F238E27FC236}">
                <a16:creationId xmlns:a16="http://schemas.microsoft.com/office/drawing/2014/main" id="{87CD861B-96B4-34AB-9BFC-7AEA629B3A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4310" y="3105439"/>
            <a:ext cx="2778199" cy="1494699"/>
          </a:xfrm>
          <a:prstGeom prst="rect">
            <a:avLst/>
          </a:prstGeom>
        </p:spPr>
      </p:pic>
      <p:pic>
        <p:nvPicPr>
          <p:cNvPr id="14" name="Picture 13">
            <a:extLst>
              <a:ext uri="{FF2B5EF4-FFF2-40B4-BE49-F238E27FC236}">
                <a16:creationId xmlns:a16="http://schemas.microsoft.com/office/drawing/2014/main" id="{EDC82206-DB06-787B-448C-6470FCEFAD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4311" y="4934242"/>
            <a:ext cx="2778198" cy="1494699"/>
          </a:xfrm>
          <a:prstGeom prst="rect">
            <a:avLst/>
          </a:prstGeom>
        </p:spPr>
      </p:pic>
      <p:pic>
        <p:nvPicPr>
          <p:cNvPr id="18" name="Picture 17">
            <a:extLst>
              <a:ext uri="{FF2B5EF4-FFF2-40B4-BE49-F238E27FC236}">
                <a16:creationId xmlns:a16="http://schemas.microsoft.com/office/drawing/2014/main" id="{BEC96344-21CA-E6FA-EE35-B0094803972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9383" y="5028366"/>
            <a:ext cx="1992923" cy="1195752"/>
          </a:xfrm>
          <a:prstGeom prst="rect">
            <a:avLst/>
          </a:prstGeom>
        </p:spPr>
      </p:pic>
    </p:spTree>
    <p:extLst>
      <p:ext uri="{BB962C8B-B14F-4D97-AF65-F5344CB8AC3E}">
        <p14:creationId xmlns:p14="http://schemas.microsoft.com/office/powerpoint/2010/main" val="3150177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510BC-9891-1F32-DECD-2483C9845C2B}"/>
              </a:ext>
            </a:extLst>
          </p:cNvPr>
          <p:cNvSpPr>
            <a:spLocks noGrp="1"/>
          </p:cNvSpPr>
          <p:nvPr>
            <p:ph type="title"/>
          </p:nvPr>
        </p:nvSpPr>
        <p:spPr>
          <a:xfrm>
            <a:off x="1484311" y="685801"/>
            <a:ext cx="10018713" cy="425548"/>
          </a:xfrm>
        </p:spPr>
        <p:txBody>
          <a:bodyPr>
            <a:normAutofit fontScale="90000"/>
          </a:bodyPr>
          <a:lstStyle/>
          <a:p>
            <a:r>
              <a:rPr lang="en-IN" dirty="0">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EFC60B2-92E0-B2D3-AC56-CF34B1BBED57}"/>
              </a:ext>
            </a:extLst>
          </p:cNvPr>
          <p:cNvSpPr txBox="1"/>
          <p:nvPr/>
        </p:nvSpPr>
        <p:spPr>
          <a:xfrm>
            <a:off x="6535871" y="2250831"/>
            <a:ext cx="150820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8 ship</a:t>
            </a:r>
            <a:endParaRPr lang="en-US"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4369F3C-134C-78BF-D9D5-1EA83A496AEB}"/>
              </a:ext>
            </a:extLst>
          </p:cNvPr>
          <p:cNvSpPr txBox="1"/>
          <p:nvPr/>
        </p:nvSpPr>
        <p:spPr>
          <a:xfrm>
            <a:off x="6535872" y="5697415"/>
            <a:ext cx="2551858"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9 truck</a:t>
            </a:r>
            <a:endParaRPr lang="en-US" sz="2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791D84F7-0C2A-58F3-5683-CA2DCF37AE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6852" y="1828801"/>
            <a:ext cx="3949148" cy="2056560"/>
          </a:xfrm>
        </p:spPr>
      </p:pic>
      <p:pic>
        <p:nvPicPr>
          <p:cNvPr id="12" name="Picture 11">
            <a:extLst>
              <a:ext uri="{FF2B5EF4-FFF2-40B4-BE49-F238E27FC236}">
                <a16:creationId xmlns:a16="http://schemas.microsoft.com/office/drawing/2014/main" id="{4D2A9EAA-E46C-C97D-16EC-FD028CD5A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6852" y="4359965"/>
            <a:ext cx="3949148" cy="2056560"/>
          </a:xfrm>
          <a:prstGeom prst="rect">
            <a:avLst/>
          </a:prstGeom>
        </p:spPr>
      </p:pic>
    </p:spTree>
    <p:extLst>
      <p:ext uri="{BB962C8B-B14F-4D97-AF65-F5344CB8AC3E}">
        <p14:creationId xmlns:p14="http://schemas.microsoft.com/office/powerpoint/2010/main" val="2008373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1F79-4BB6-1BEC-08A3-0FEE911AD526}"/>
              </a:ext>
            </a:extLst>
          </p:cNvPr>
          <p:cNvSpPr>
            <a:spLocks noGrp="1"/>
          </p:cNvSpPr>
          <p:nvPr>
            <p:ph type="title"/>
          </p:nvPr>
        </p:nvSpPr>
        <p:spPr>
          <a:xfrm>
            <a:off x="1484311" y="685801"/>
            <a:ext cx="10018713" cy="1128932"/>
          </a:xfrm>
        </p:spPr>
        <p:txBody>
          <a:bodyPr>
            <a:normAutofit/>
          </a:bodyPr>
          <a:lstStyle/>
          <a:p>
            <a:r>
              <a:rPr lang="en-IN" sz="3600" dirty="0">
                <a:latin typeface="Times New Roman" panose="02020603050405020304" pitchFamily="18" charset="0"/>
                <a:cs typeface="Times New Roman" panose="02020603050405020304" pitchFamily="18" charset="0"/>
              </a:rPr>
              <a:t>EVALUATION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19A9A1-C470-89A9-F5C1-56C95F45D0D4}"/>
              </a:ext>
            </a:extLst>
          </p:cNvPr>
          <p:cNvSpPr>
            <a:spLocks noGrp="1"/>
          </p:cNvSpPr>
          <p:nvPr>
            <p:ph idx="1"/>
          </p:nvPr>
        </p:nvSpPr>
        <p:spPr>
          <a:xfrm>
            <a:off x="1484310" y="1814734"/>
            <a:ext cx="10416958" cy="3629464"/>
          </a:xfrm>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Prepare the test dataset by preprocessing it like the training dataset.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Load the trained model.</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Evaluate the model using the test dataset.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Calculate and print the accuracy of the model on the test dataset.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Optionally, visualize performance using a confusion matrix and classification report.</a:t>
            </a:r>
          </a:p>
        </p:txBody>
      </p:sp>
    </p:spTree>
    <p:extLst>
      <p:ext uri="{BB962C8B-B14F-4D97-AF65-F5344CB8AC3E}">
        <p14:creationId xmlns:p14="http://schemas.microsoft.com/office/powerpoint/2010/main" val="191297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8CA43-7749-5A36-354B-60D27B6DA031}"/>
              </a:ext>
            </a:extLst>
          </p:cNvPr>
          <p:cNvSpPr>
            <a:spLocks noGrp="1"/>
          </p:cNvSpPr>
          <p:nvPr>
            <p:ph type="title"/>
          </p:nvPr>
        </p:nvSpPr>
        <p:spPr>
          <a:xfrm>
            <a:off x="1484311" y="685801"/>
            <a:ext cx="10018713" cy="875713"/>
          </a:xfrm>
        </p:spPr>
        <p:txBody>
          <a:bodyPr>
            <a:normAutofit/>
          </a:bodyPr>
          <a:lstStyle/>
          <a:p>
            <a:r>
              <a:rPr lang="en-IN" sz="3600" dirty="0">
                <a:latin typeface="Times New Roman" panose="02020603050405020304" pitchFamily="18" charset="0"/>
                <a:cs typeface="Times New Roman" panose="02020603050405020304" pitchFamily="18" charset="0"/>
              </a:rPr>
              <a:t>CONCLUSION</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879415-8AC2-1E1E-119A-DAA8F1980253}"/>
              </a:ext>
            </a:extLst>
          </p:cNvPr>
          <p:cNvSpPr>
            <a:spLocks noGrp="1"/>
          </p:cNvSpPr>
          <p:nvPr>
            <p:ph idx="1"/>
          </p:nvPr>
        </p:nvSpPr>
        <p:spPr>
          <a:xfrm>
            <a:off x="1484310" y="1744395"/>
            <a:ext cx="10018713" cy="4046805"/>
          </a:xfrm>
        </p:spPr>
        <p:txBody>
          <a:bodyPr>
            <a:noAutofit/>
          </a:bodyPr>
          <a:lstStyle/>
          <a:p>
            <a:r>
              <a:rPr lang="en-US" dirty="0">
                <a:latin typeface="Times New Roman" panose="02020603050405020304" pitchFamily="18" charset="0"/>
                <a:cs typeface="Times New Roman" panose="02020603050405020304" pitchFamily="18" charset="0"/>
              </a:rPr>
              <a:t>In conclusion, the project successfully utilized a convolutional neural network (CNN) to achieve high accuracy in classifying images from the CIFAR-10 dataset. </a:t>
            </a:r>
          </a:p>
          <a:p>
            <a:r>
              <a:rPr lang="en-US" dirty="0">
                <a:latin typeface="Times New Roman" panose="02020603050405020304" pitchFamily="18" charset="0"/>
                <a:cs typeface="Times New Roman" panose="02020603050405020304" pitchFamily="18" charset="0"/>
              </a:rPr>
              <a:t>The trained model demonstrated the effectiveness of deep learning in image classification tasks. </a:t>
            </a:r>
          </a:p>
          <a:p>
            <a:r>
              <a:rPr lang="en-US" dirty="0">
                <a:latin typeface="Times New Roman" panose="02020603050405020304" pitchFamily="18" charset="0"/>
                <a:cs typeface="Times New Roman" panose="02020603050405020304" pitchFamily="18" charset="0"/>
              </a:rPr>
              <a:t>Future work could involve exploring more advanced CNN architectures and applying the model to other image classification tasks. </a:t>
            </a:r>
          </a:p>
          <a:p>
            <a:r>
              <a:rPr lang="en-US" dirty="0">
                <a:latin typeface="Times New Roman" panose="02020603050405020304" pitchFamily="18" charset="0"/>
                <a:cs typeface="Times New Roman" panose="02020603050405020304" pitchFamily="18" charset="0"/>
              </a:rPr>
              <a:t>Overall, the project contributes valuable insights to the field of deep learning and image classification.</a:t>
            </a:r>
          </a:p>
        </p:txBody>
      </p:sp>
    </p:spTree>
    <p:extLst>
      <p:ext uri="{BB962C8B-B14F-4D97-AF65-F5344CB8AC3E}">
        <p14:creationId xmlns:p14="http://schemas.microsoft.com/office/powerpoint/2010/main" val="4182360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E0B29-7CF3-B8EA-502D-F09E94E4F8BD}"/>
              </a:ext>
            </a:extLst>
          </p:cNvPr>
          <p:cNvSpPr>
            <a:spLocks noGrp="1"/>
          </p:cNvSpPr>
          <p:nvPr>
            <p:ph type="title"/>
          </p:nvPr>
        </p:nvSpPr>
        <p:spPr>
          <a:xfrm>
            <a:off x="1484311" y="672549"/>
            <a:ext cx="9488489" cy="692017"/>
          </a:xfrm>
        </p:spPr>
        <p:txBody>
          <a:bodyPr>
            <a:normAutofit/>
          </a:bodyPr>
          <a:lstStyle/>
          <a:p>
            <a:r>
              <a:rPr lang="en-IN" sz="3600" dirty="0">
                <a:latin typeface="Times New Roman" panose="02020603050405020304" pitchFamily="18" charset="0"/>
                <a:cs typeface="Times New Roman" panose="02020603050405020304" pitchFamily="18" charset="0"/>
              </a:rPr>
              <a:t>AGENDA</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74193F-842C-8D88-7DF5-5FD5C5525171}"/>
              </a:ext>
            </a:extLst>
          </p:cNvPr>
          <p:cNvSpPr>
            <a:spLocks noGrp="1"/>
          </p:cNvSpPr>
          <p:nvPr>
            <p:ph idx="1"/>
          </p:nvPr>
        </p:nvSpPr>
        <p:spPr>
          <a:xfrm>
            <a:off x="1484310" y="1519312"/>
            <a:ext cx="10388822" cy="4666140"/>
          </a:xfrm>
        </p:spPr>
        <p:txBody>
          <a:bodyPr>
            <a:normAutofit/>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Project Overview</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End Users</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Solution and its value proposition</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WOW in the solution</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Modelling</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Results</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Evaluation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4269311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7C87F-6AC7-325B-FBA5-6A5D955E0DDB}"/>
              </a:ext>
            </a:extLst>
          </p:cNvPr>
          <p:cNvSpPr>
            <a:spLocks noGrp="1"/>
          </p:cNvSpPr>
          <p:nvPr>
            <p:ph type="title"/>
          </p:nvPr>
        </p:nvSpPr>
        <p:spPr>
          <a:xfrm>
            <a:off x="1484311" y="685800"/>
            <a:ext cx="10018713" cy="1050235"/>
          </a:xfrm>
        </p:spPr>
        <p:txBody>
          <a:bodyPr>
            <a:normAutofit/>
          </a:bodyPr>
          <a:lstStyle/>
          <a:p>
            <a:r>
              <a:rPr lang="en-IN" sz="3600" dirty="0">
                <a:latin typeface="Times New Roman" panose="02020603050405020304" pitchFamily="18" charset="0"/>
                <a:cs typeface="Times New Roman" panose="02020603050405020304" pitchFamily="18" charset="0"/>
              </a:rPr>
              <a:t>PROBLEM STATEMENT</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95118C-4BEE-E08A-8C6F-106D4D51473D}"/>
              </a:ext>
            </a:extLst>
          </p:cNvPr>
          <p:cNvSpPr>
            <a:spLocks noGrp="1"/>
          </p:cNvSpPr>
          <p:nvPr>
            <p:ph idx="1"/>
          </p:nvPr>
        </p:nvSpPr>
        <p:spPr>
          <a:xfrm>
            <a:off x="1484310" y="1948069"/>
            <a:ext cx="10290348" cy="3763617"/>
          </a:xfrm>
        </p:spPr>
        <p:txBody>
          <a:bodyPr/>
          <a:lstStyle/>
          <a:p>
            <a:r>
              <a:rPr lang="en-US" dirty="0">
                <a:latin typeface="Times New Roman" panose="02020603050405020304" pitchFamily="18" charset="0"/>
                <a:cs typeface="Times New Roman" panose="02020603050405020304" pitchFamily="18" charset="0"/>
              </a:rPr>
              <a:t>The project aims to demonstrate the effectiveness of deep learning in image classification tasks and explore various techniques to improve the model's performance.</a:t>
            </a:r>
          </a:p>
          <a:p>
            <a:r>
              <a:rPr lang="en-US" dirty="0">
                <a:latin typeface="Times New Roman" panose="02020603050405020304" pitchFamily="18" charset="0"/>
                <a:cs typeface="Times New Roman" panose="02020603050405020304" pitchFamily="18" charset="0"/>
              </a:rPr>
              <a:t>The goal is to develop a deep learning model that accurately classifies images from the CIFAR-10 dataset into ten predefined classes, considering factors like model complexity and training time.</a:t>
            </a:r>
          </a:p>
          <a:p>
            <a:endParaRPr lang="en-US" dirty="0"/>
          </a:p>
        </p:txBody>
      </p:sp>
    </p:spTree>
    <p:extLst>
      <p:ext uri="{BB962C8B-B14F-4D97-AF65-F5344CB8AC3E}">
        <p14:creationId xmlns:p14="http://schemas.microsoft.com/office/powerpoint/2010/main" val="3971801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4EFA3-0151-E9AF-9287-9C2FB2DD13EF}"/>
              </a:ext>
            </a:extLst>
          </p:cNvPr>
          <p:cNvSpPr>
            <a:spLocks noGrp="1"/>
          </p:cNvSpPr>
          <p:nvPr>
            <p:ph type="title"/>
          </p:nvPr>
        </p:nvSpPr>
        <p:spPr>
          <a:xfrm>
            <a:off x="1484311" y="685801"/>
            <a:ext cx="10018713" cy="974188"/>
          </a:xfrm>
        </p:spPr>
        <p:txBody>
          <a:bodyPr>
            <a:normAutofit/>
          </a:bodyPr>
          <a:lstStyle/>
          <a:p>
            <a:r>
              <a:rPr lang="en-IN" sz="3600" dirty="0">
                <a:latin typeface="Times New Roman" panose="02020603050405020304" pitchFamily="18" charset="0"/>
                <a:cs typeface="Times New Roman" panose="02020603050405020304" pitchFamily="18" charset="0"/>
              </a:rPr>
              <a:t>PROJECT OVERVIEW</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7A986C-EE5D-292D-8660-873FA394F106}"/>
              </a:ext>
            </a:extLst>
          </p:cNvPr>
          <p:cNvSpPr>
            <a:spLocks noGrp="1"/>
          </p:cNvSpPr>
          <p:nvPr>
            <p:ph idx="1"/>
          </p:nvPr>
        </p:nvSpPr>
        <p:spPr>
          <a:xfrm>
            <a:off x="1484310" y="1659989"/>
            <a:ext cx="10445093" cy="4131212"/>
          </a:xfrm>
        </p:spPr>
        <p:txBody>
          <a:bodyPr>
            <a:normAutofit/>
          </a:bodyPr>
          <a:lstStyle/>
          <a:p>
            <a:r>
              <a:rPr lang="en-US" dirty="0">
                <a:latin typeface="Times New Roman" panose="02020603050405020304" pitchFamily="18" charset="0"/>
                <a:cs typeface="Times New Roman" panose="02020603050405020304" pitchFamily="18" charset="0"/>
              </a:rPr>
              <a:t>The project aims to develop a deep learning model for image classification using the CIFAR-10 dataset.</a:t>
            </a:r>
          </a:p>
          <a:p>
            <a:r>
              <a:rPr lang="en-US" dirty="0">
                <a:latin typeface="Times New Roman" panose="02020603050405020304" pitchFamily="18" charset="0"/>
                <a:cs typeface="Times New Roman" panose="02020603050405020304" pitchFamily="18" charset="0"/>
              </a:rPr>
              <a:t>This dataset consists of 60,000 32x32 color images in 10 classes, with 6,000 images per class. The goal is to accurately classify these images into their respective classes using a convolutional neural network (CNN). </a:t>
            </a:r>
          </a:p>
          <a:p>
            <a:r>
              <a:rPr lang="en-US" dirty="0">
                <a:latin typeface="Times New Roman" panose="02020603050405020304" pitchFamily="18" charset="0"/>
                <a:cs typeface="Times New Roman" panose="02020603050405020304" pitchFamily="18" charset="0"/>
              </a:rPr>
              <a:t>The project involves data preprocessing, model design, training, and evaluation to achieve high classification accuracy. The results will be analyzed to assess the model's performance and potential improvements for future work.</a:t>
            </a:r>
          </a:p>
        </p:txBody>
      </p:sp>
    </p:spTree>
    <p:extLst>
      <p:ext uri="{BB962C8B-B14F-4D97-AF65-F5344CB8AC3E}">
        <p14:creationId xmlns:p14="http://schemas.microsoft.com/office/powerpoint/2010/main" val="102791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891F-DCE6-528E-402A-2AF18DA187F3}"/>
              </a:ext>
            </a:extLst>
          </p:cNvPr>
          <p:cNvSpPr>
            <a:spLocks noGrp="1"/>
          </p:cNvSpPr>
          <p:nvPr>
            <p:ph type="title"/>
          </p:nvPr>
        </p:nvSpPr>
        <p:spPr>
          <a:xfrm>
            <a:off x="1913206" y="685801"/>
            <a:ext cx="8412480" cy="1030458"/>
          </a:xfrm>
        </p:spPr>
        <p:txBody>
          <a:bodyPr>
            <a:normAutofit/>
          </a:bodyPr>
          <a:lstStyle/>
          <a:p>
            <a:r>
              <a:rPr lang="en-IN" sz="3600" dirty="0">
                <a:latin typeface="Times New Roman" panose="02020603050405020304" pitchFamily="18" charset="0"/>
                <a:cs typeface="Times New Roman" panose="02020603050405020304" pitchFamily="18" charset="0"/>
              </a:rPr>
              <a:t>END USERS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819B23-3E69-78E5-AB7C-7779B74F3DA7}"/>
              </a:ext>
            </a:extLst>
          </p:cNvPr>
          <p:cNvSpPr>
            <a:spLocks noGrp="1"/>
          </p:cNvSpPr>
          <p:nvPr>
            <p:ph idx="1"/>
          </p:nvPr>
        </p:nvSpPr>
        <p:spPr>
          <a:xfrm>
            <a:off x="1484310" y="1716259"/>
            <a:ext cx="10276281" cy="3882683"/>
          </a:xfrm>
        </p:spPr>
        <p:txBody>
          <a:bodyPr>
            <a:normAutofit/>
          </a:bodyPr>
          <a:lstStyle/>
          <a:p>
            <a:r>
              <a:rPr lang="en-US" dirty="0">
                <a:latin typeface="Times New Roman" panose="02020603050405020304" pitchFamily="18" charset="0"/>
                <a:cs typeface="Times New Roman" panose="02020603050405020304" pitchFamily="18" charset="0"/>
              </a:rPr>
              <a:t>Researchers and academics for studying and advancing deep learning and image classification.</a:t>
            </a:r>
          </a:p>
          <a:p>
            <a:r>
              <a:rPr lang="en-US" dirty="0">
                <a:latin typeface="Times New Roman" panose="02020603050405020304" pitchFamily="18" charset="0"/>
                <a:cs typeface="Times New Roman" panose="02020603050405020304" pitchFamily="18" charset="0"/>
              </a:rPr>
              <a:t>Developers for applications like image recognition and object detection.</a:t>
            </a:r>
          </a:p>
          <a:p>
            <a:r>
              <a:rPr lang="en-US" dirty="0">
                <a:latin typeface="Times New Roman" panose="02020603050405020304" pitchFamily="18" charset="0"/>
                <a:cs typeface="Times New Roman" panose="02020603050405020304" pitchFamily="18" charset="0"/>
              </a:rPr>
              <a:t>Educators for teaching deep learning and image classification concepts.</a:t>
            </a:r>
          </a:p>
          <a:p>
            <a:r>
              <a:rPr lang="en-US" dirty="0">
                <a:latin typeface="Times New Roman" panose="02020603050405020304" pitchFamily="18" charset="0"/>
                <a:cs typeface="Times New Roman" panose="02020603050405020304" pitchFamily="18" charset="0"/>
              </a:rPr>
              <a:t>Industry professionals for enhancing existing systems or developing new solutions .</a:t>
            </a:r>
          </a:p>
          <a:p>
            <a:r>
              <a:rPr lang="en-US" dirty="0">
                <a:latin typeface="Times New Roman" panose="02020603050405020304" pitchFamily="18" charset="0"/>
                <a:cs typeface="Times New Roman" panose="02020603050405020304" pitchFamily="18" charset="0"/>
              </a:rPr>
              <a:t>General public benefiting from improved technologies and services.</a:t>
            </a:r>
          </a:p>
        </p:txBody>
      </p:sp>
    </p:spTree>
    <p:extLst>
      <p:ext uri="{BB962C8B-B14F-4D97-AF65-F5344CB8AC3E}">
        <p14:creationId xmlns:p14="http://schemas.microsoft.com/office/powerpoint/2010/main" val="1065967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FF7D8-69B8-3B7E-EE25-0C2CFBEDEF53}"/>
              </a:ext>
            </a:extLst>
          </p:cNvPr>
          <p:cNvSpPr>
            <a:spLocks noGrp="1"/>
          </p:cNvSpPr>
          <p:nvPr>
            <p:ph type="title"/>
          </p:nvPr>
        </p:nvSpPr>
        <p:spPr>
          <a:xfrm>
            <a:off x="1484311" y="548640"/>
            <a:ext cx="10018713" cy="759655"/>
          </a:xfrm>
        </p:spPr>
        <p:txBody>
          <a:bodyPr>
            <a:normAutofit/>
          </a:bodyPr>
          <a:lstStyle/>
          <a:p>
            <a:r>
              <a:rPr lang="en-IN" sz="3400" dirty="0">
                <a:latin typeface="Times New Roman" panose="02020603050405020304" pitchFamily="18" charset="0"/>
                <a:cs typeface="Times New Roman" panose="02020603050405020304" pitchFamily="18" charset="0"/>
              </a:rPr>
              <a:t>SOLUTION AND ITS VALUE PROPOSITION</a:t>
            </a:r>
            <a:endParaRPr lang="en-US" sz="3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559969-3F4F-663F-2C49-7E75E3282E0D}"/>
              </a:ext>
            </a:extLst>
          </p:cNvPr>
          <p:cNvSpPr>
            <a:spLocks noGrp="1"/>
          </p:cNvSpPr>
          <p:nvPr>
            <p:ph idx="1"/>
          </p:nvPr>
        </p:nvSpPr>
        <p:spPr>
          <a:xfrm>
            <a:off x="1484310" y="1477109"/>
            <a:ext cx="10360687" cy="4314092"/>
          </a:xfrm>
        </p:spPr>
        <p:txBody>
          <a:bodyPr/>
          <a:lstStyle/>
          <a:p>
            <a:r>
              <a:rPr lang="en-US" dirty="0">
                <a:latin typeface="Times New Roman" panose="02020603050405020304" pitchFamily="18" charset="0"/>
                <a:cs typeface="Times New Roman" panose="02020603050405020304" pitchFamily="18" charset="0"/>
              </a:rPr>
              <a:t>The project's solution offers a trained convolutional neural network (CNN) model for accurate image classification with the CIFAR-10 dataset.</a:t>
            </a:r>
          </a:p>
          <a:p>
            <a:r>
              <a:rPr lang="en-US" dirty="0">
                <a:latin typeface="Times New Roman" panose="02020603050405020304" pitchFamily="18" charset="0"/>
                <a:cs typeface="Times New Roman" panose="02020603050405020304" pitchFamily="18" charset="0"/>
              </a:rPr>
              <a:t>This model is designed to be efficient, requiring minimal computational resources and training time, making it practical for real-world applications.</a:t>
            </a:r>
          </a:p>
          <a:p>
            <a:r>
              <a:rPr lang="en-US" dirty="0">
                <a:latin typeface="Times New Roman" panose="02020603050405020304" pitchFamily="18" charset="0"/>
                <a:cs typeface="Times New Roman" panose="02020603050405020304" pitchFamily="18" charset="0"/>
              </a:rPr>
              <a:t> Its versatility allows for use across various domains requiring image classification tasks. Additionally, the model is scalable, capable of handling larger datasets and more complex classification tasks. </a:t>
            </a:r>
          </a:p>
          <a:p>
            <a:r>
              <a:rPr lang="en-US" dirty="0">
                <a:latin typeface="Times New Roman" panose="02020603050405020304" pitchFamily="18" charset="0"/>
                <a:cs typeface="Times New Roman" panose="02020603050405020304" pitchFamily="18" charset="0"/>
              </a:rPr>
              <a:t>Implementation and deployment are made easy with pre-built scripts and guidelines, ensuring accessibility to a wide range of users.</a:t>
            </a:r>
          </a:p>
          <a:p>
            <a:endParaRPr lang="en-US" dirty="0"/>
          </a:p>
        </p:txBody>
      </p:sp>
    </p:spTree>
    <p:extLst>
      <p:ext uri="{BB962C8B-B14F-4D97-AF65-F5344CB8AC3E}">
        <p14:creationId xmlns:p14="http://schemas.microsoft.com/office/powerpoint/2010/main" val="227104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974BB-2034-6426-AF2D-437A16D15BEE}"/>
              </a:ext>
            </a:extLst>
          </p:cNvPr>
          <p:cNvSpPr>
            <a:spLocks noGrp="1"/>
          </p:cNvSpPr>
          <p:nvPr>
            <p:ph type="title"/>
          </p:nvPr>
        </p:nvSpPr>
        <p:spPr>
          <a:xfrm>
            <a:off x="1484311" y="685800"/>
            <a:ext cx="10018713" cy="931985"/>
          </a:xfrm>
        </p:spPr>
        <p:txBody>
          <a:bodyPr>
            <a:normAutofit/>
          </a:bodyPr>
          <a:lstStyle/>
          <a:p>
            <a:r>
              <a:rPr lang="en-IN" sz="3600" dirty="0">
                <a:latin typeface="Times New Roman" panose="02020603050405020304" pitchFamily="18" charset="0"/>
                <a:cs typeface="Times New Roman" panose="02020603050405020304" pitchFamily="18" charset="0"/>
              </a:rPr>
              <a:t>THE WOW IN THE SOLUTION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70B74D-0245-B7C5-4750-206EE9C48DA2}"/>
              </a:ext>
            </a:extLst>
          </p:cNvPr>
          <p:cNvSpPr>
            <a:spLocks noGrp="1"/>
          </p:cNvSpPr>
          <p:nvPr>
            <p:ph idx="1"/>
          </p:nvPr>
        </p:nvSpPr>
        <p:spPr>
          <a:xfrm>
            <a:off x="1484310" y="1983545"/>
            <a:ext cx="10374755" cy="3807655"/>
          </a:xfrm>
        </p:spPr>
        <p:txBody>
          <a:bodyPr>
            <a:normAutofit/>
          </a:bodyPr>
          <a:lstStyle/>
          <a:p>
            <a:r>
              <a:rPr lang="en-US" dirty="0">
                <a:latin typeface="Times New Roman" panose="02020603050405020304" pitchFamily="18" charset="0"/>
                <a:cs typeface="Times New Roman" panose="02020603050405020304" pitchFamily="18" charset="0"/>
              </a:rPr>
              <a:t>The "wow" factor in the solution for the image classification project using the CIFAR-10 dataset with deep learning is its exceptional balance of accuracy, efficiency, versatility, and scalability.</a:t>
            </a:r>
          </a:p>
          <a:p>
            <a:r>
              <a:rPr lang="en-US" dirty="0">
                <a:latin typeface="Times New Roman" panose="02020603050405020304" pitchFamily="18" charset="0"/>
                <a:cs typeface="Times New Roman" panose="02020603050405020304" pitchFamily="18" charset="0"/>
              </a:rPr>
              <a:t> Its efficiency means it can perform complex tasks with minimal computational resources and training time, ensuring practicality and cost-effectiveness. </a:t>
            </a:r>
          </a:p>
          <a:p>
            <a:r>
              <a:rPr lang="en-US" dirty="0">
                <a:latin typeface="Times New Roman" panose="02020603050405020304" pitchFamily="18" charset="0"/>
                <a:cs typeface="Times New Roman" panose="02020603050405020304" pitchFamily="18" charset="0"/>
              </a:rPr>
              <a:t>this combination of qualities makes the solution highly impressive and valuable for image classification projects.</a:t>
            </a:r>
          </a:p>
        </p:txBody>
      </p:sp>
    </p:spTree>
    <p:extLst>
      <p:ext uri="{BB962C8B-B14F-4D97-AF65-F5344CB8AC3E}">
        <p14:creationId xmlns:p14="http://schemas.microsoft.com/office/powerpoint/2010/main" val="343792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6CB4-98B3-5705-F9FB-41C0D4C41803}"/>
              </a:ext>
            </a:extLst>
          </p:cNvPr>
          <p:cNvSpPr>
            <a:spLocks noGrp="1"/>
          </p:cNvSpPr>
          <p:nvPr>
            <p:ph type="title"/>
          </p:nvPr>
        </p:nvSpPr>
        <p:spPr>
          <a:xfrm>
            <a:off x="1484311" y="685800"/>
            <a:ext cx="10018713" cy="903849"/>
          </a:xfrm>
        </p:spPr>
        <p:txBody>
          <a:bodyPr/>
          <a:lstStyle/>
          <a:p>
            <a:r>
              <a:rPr lang="en-IN" dirty="0">
                <a:latin typeface="Times New Roman" panose="02020603050405020304" pitchFamily="18" charset="0"/>
                <a:cs typeface="Times New Roman" panose="02020603050405020304" pitchFamily="18" charset="0"/>
              </a:rPr>
              <a:t>MODELLING</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2C2ED0-2E90-3F90-0667-226607881129}"/>
              </a:ext>
            </a:extLst>
          </p:cNvPr>
          <p:cNvSpPr>
            <a:spLocks noGrp="1"/>
          </p:cNvSpPr>
          <p:nvPr>
            <p:ph idx="1"/>
          </p:nvPr>
        </p:nvSpPr>
        <p:spPr>
          <a:xfrm>
            <a:off x="1484310" y="1983545"/>
            <a:ext cx="10234078" cy="3807656"/>
          </a:xfrm>
        </p:spPr>
        <p:txBody>
          <a:bodyPr>
            <a:normAutofit/>
          </a:bodyPr>
          <a:lstStyle/>
          <a:p>
            <a:r>
              <a:rPr lang="en-US" dirty="0">
                <a:latin typeface="Times New Roman" panose="02020603050405020304" pitchFamily="18" charset="0"/>
                <a:cs typeface="Times New Roman" panose="02020603050405020304" pitchFamily="18" charset="0"/>
              </a:rPr>
              <a:t>Use a Convolutional Neural Network (CNN) for image classification.</a:t>
            </a:r>
          </a:p>
          <a:p>
            <a:r>
              <a:rPr lang="en-US" dirty="0">
                <a:latin typeface="Times New Roman" panose="02020603050405020304" pitchFamily="18" charset="0"/>
                <a:cs typeface="Times New Roman" panose="02020603050405020304" pitchFamily="18" charset="0"/>
              </a:rPr>
              <a:t>Input layer takes 32x32 pixel RGB images from CIFAR-10 dataset.</a:t>
            </a:r>
          </a:p>
          <a:p>
            <a:r>
              <a:rPr lang="en-US" dirty="0">
                <a:latin typeface="Times New Roman" panose="02020603050405020304" pitchFamily="18" charset="0"/>
                <a:cs typeface="Times New Roman" panose="02020603050405020304" pitchFamily="18" charset="0"/>
              </a:rPr>
              <a:t>Convolutional layers with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activation to learn features.</a:t>
            </a:r>
          </a:p>
          <a:p>
            <a:r>
              <a:rPr lang="en-US" dirty="0">
                <a:latin typeface="Times New Roman" panose="02020603050405020304" pitchFamily="18" charset="0"/>
                <a:cs typeface="Times New Roman" panose="02020603050405020304" pitchFamily="18" charset="0"/>
              </a:rPr>
              <a:t>Fully connected layers for classification into 10 classes.</a:t>
            </a:r>
          </a:p>
          <a:p>
            <a:r>
              <a:rPr lang="en-US" dirty="0">
                <a:latin typeface="Times New Roman" panose="02020603050405020304" pitchFamily="18" charset="0"/>
                <a:cs typeface="Times New Roman" panose="02020603050405020304" pitchFamily="18" charset="0"/>
              </a:rPr>
              <a:t>Output layer uses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activation for class probabilities.</a:t>
            </a:r>
          </a:p>
          <a:p>
            <a:r>
              <a:rPr lang="en-US" dirty="0">
                <a:latin typeface="Times New Roman" panose="02020603050405020304" pitchFamily="18" charset="0"/>
                <a:cs typeface="Times New Roman" panose="02020603050405020304" pitchFamily="18" charset="0"/>
              </a:rPr>
              <a:t>Train the model using Adam optimizer and categorical cross-entropy loss.</a:t>
            </a:r>
          </a:p>
          <a:p>
            <a:r>
              <a:rPr lang="en-US" dirty="0">
                <a:latin typeface="Times New Roman" panose="02020603050405020304" pitchFamily="18" charset="0"/>
                <a:cs typeface="Times New Roman" panose="02020603050405020304" pitchFamily="18" charset="0"/>
              </a:rPr>
              <a:t>Evaluate model using accuracy metrics on a test dataset.</a:t>
            </a:r>
          </a:p>
        </p:txBody>
      </p:sp>
    </p:spTree>
    <p:extLst>
      <p:ext uri="{BB962C8B-B14F-4D97-AF65-F5344CB8AC3E}">
        <p14:creationId xmlns:p14="http://schemas.microsoft.com/office/powerpoint/2010/main" val="1989697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042EB-B0D4-EA03-10FB-B41499C1A8CE}"/>
              </a:ext>
            </a:extLst>
          </p:cNvPr>
          <p:cNvSpPr>
            <a:spLocks noGrp="1"/>
          </p:cNvSpPr>
          <p:nvPr>
            <p:ph type="title"/>
          </p:nvPr>
        </p:nvSpPr>
        <p:spPr>
          <a:xfrm>
            <a:off x="2602523" y="685801"/>
            <a:ext cx="8004517" cy="1213338"/>
          </a:xfrm>
        </p:spPr>
        <p:txBody>
          <a:bodyPr>
            <a:normAutofit/>
          </a:bodyPr>
          <a:lstStyle/>
          <a:p>
            <a:r>
              <a:rPr lang="en-IN" sz="3600" dirty="0">
                <a:latin typeface="Times New Roman" panose="02020603050405020304" pitchFamily="18" charset="0"/>
                <a:cs typeface="Times New Roman" panose="02020603050405020304" pitchFamily="18" charset="0"/>
              </a:rPr>
              <a:t>RESULTS</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24A8AD7-EA87-7632-5338-2B38AB7FE3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6041" y="2236763"/>
            <a:ext cx="8004517" cy="3727939"/>
          </a:xfrm>
        </p:spPr>
      </p:pic>
    </p:spTree>
    <p:extLst>
      <p:ext uri="{BB962C8B-B14F-4D97-AF65-F5344CB8AC3E}">
        <p14:creationId xmlns:p14="http://schemas.microsoft.com/office/powerpoint/2010/main" val="2514518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326</TotalTime>
  <Words>644</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Corbel</vt:lpstr>
      <vt:lpstr>Times New Roman</vt:lpstr>
      <vt:lpstr>Wingdings</vt:lpstr>
      <vt:lpstr>Parallax</vt:lpstr>
      <vt:lpstr>IMAGE CLASSIFICATION</vt:lpstr>
      <vt:lpstr>AGENDA</vt:lpstr>
      <vt:lpstr>PROBLEM STATEMENT</vt:lpstr>
      <vt:lpstr>PROJECT OVERVIEW</vt:lpstr>
      <vt:lpstr>END USERS</vt:lpstr>
      <vt:lpstr>SOLUTION AND ITS VALUE PROPOSITION</vt:lpstr>
      <vt:lpstr>THE WOW IN THE SOLUTION</vt:lpstr>
      <vt:lpstr>MODELLING</vt:lpstr>
      <vt:lpstr>RESULTS</vt:lpstr>
      <vt:lpstr>RESULTS</vt:lpstr>
      <vt:lpstr>RESULTS</vt:lpstr>
      <vt:lpstr>RESULTS</vt:lpstr>
      <vt:lpstr>RESULTS</vt:lpstr>
      <vt:lpstr>RESULTS</vt:lpstr>
      <vt:lpstr>EVALUATION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dc:title>
  <dc:creator>Muthu Rajeshwari.M</dc:creator>
  <cp:lastModifiedBy>Muthu Rajeshwari.M</cp:lastModifiedBy>
  <cp:revision>4</cp:revision>
  <dcterms:created xsi:type="dcterms:W3CDTF">2024-04-11T02:22:04Z</dcterms:created>
  <dcterms:modified xsi:type="dcterms:W3CDTF">2024-04-13T20:04:45Z</dcterms:modified>
</cp:coreProperties>
</file>