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M . Muthu Subha - College of Engineering-</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and Prevention Techniques: A Survey"</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Mohammad Rashed Iqbal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Faruqui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Md.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Liakat</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Study of Keyloggers and Detection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Richa Singh and Mayank Dave</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"Keylogger Detection Using Machine Learning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Yuming</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Jianwei</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Niu</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Shuai Li</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"Enhancing Computer Security against Keyloggers"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Quynh Nguyen and Madhusudan Singh</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"Machine Learning-Based Keylogger Detection System"</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Ashraf El-Sisi and Eslam Gamal</a:t>
            </a: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 Survey of Keylogger Detection and Prevention Techniques"</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T. Kavitha and N.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Balakumar</a:t>
            </a:r>
            <a:endPar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r>
              <a:rPr lang="en-IN" sz="2400" b="1"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"Security Issues and Solutions in Computer Systems: A Review"</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by Samer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Samarah</a:t>
            </a:r>
            <a:r>
              <a:rPr lang="en-IN" sz="24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Muneer Bani </a:t>
            </a:r>
            <a:r>
              <a:rPr lang="en-IN" sz="2400" b="0" i="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Yassein</a:t>
            </a:r>
            <a:r>
              <a:rPr lang="en-IN" sz="24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0ED31C8E-EA32-4DC1-23A4-C1CCEECB5C11}"/>
                  </a:ext>
                </a:extLst>
              </p:cNvPr>
              <p:cNvGraphicFramePr>
                <a:graphicFrameLocks noChangeAspect="1"/>
              </p:cNvGraphicFramePr>
              <p:nvPr>
                <p:extLst>
                  <p:ext uri="{D42A27DB-BD31-4B8C-83A1-F6EECF244321}">
                    <p14:modId xmlns:p14="http://schemas.microsoft.com/office/powerpoint/2010/main" val="2369252716"/>
                  </p:ext>
                </p:extLst>
              </p:nvPr>
            </p:nvGraphicFramePr>
            <p:xfrm>
              <a:off x="-3281785" y="3400893"/>
              <a:ext cx="3048000" cy="1714500"/>
            </p:xfrm>
            <a:graphic>
              <a:graphicData uri="http://schemas.microsoft.com/office/powerpoint/2016/slidezoom">
                <pslz:sldZm>
                  <pslz:sldZmObj sldId="259" cId="4066255318">
                    <pslz:zmPr id="{F534CE4F-0D02-4DC9-BBBF-BDE9D0A3700A}"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3" name="Slide Zoom 2">
                <a:hlinkClick r:id="rId3" action="ppaction://hlinksldjump"/>
                <a:extLst>
                  <a:ext uri="{FF2B5EF4-FFF2-40B4-BE49-F238E27FC236}">
                    <a16:creationId xmlns:a16="http://schemas.microsoft.com/office/drawing/2014/main" id="{0ED31C8E-EA32-4DC1-23A4-C1CCEECB5C11}"/>
                  </a:ext>
                </a:extLst>
              </p:cNvPr>
              <p:cNvPicPr>
                <a:picLocks noGrp="1" noRot="1" noChangeAspect="1" noMove="1" noResize="1" noEditPoints="1" noAdjustHandles="1" noChangeArrowheads="1" noChangeShapeType="1"/>
              </p:cNvPicPr>
              <p:nvPr/>
            </p:nvPicPr>
            <p:blipFill>
              <a:blip r:embed="rId2"/>
              <a:stretch>
                <a:fillRect/>
              </a:stretch>
            </p:blipFill>
            <p:spPr>
              <a:xfrm>
                <a:off x="-3281785" y="3400893"/>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000" dirty="0">
              <a:latin typeface="Times New Roman" panose="02020603050405020304" pitchFamily="18" charset="0"/>
              <a:cs typeface="Times New Roman" panose="02020603050405020304" pitchFamily="18" charset="0"/>
            </a:endParaRP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r>
              <a:rPr lang="en-IN" sz="12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Keyloggers are often used by cybercriminals to steal sensitive information such as passwords, credit card numbers, and personal messages.</a:t>
            </a:r>
            <a:endParaRPr lang="en-IN" sz="12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dirty="0">
                <a:solidFill>
                  <a:schemeClr val="tx1"/>
                </a:solidFill>
                <a:latin typeface="Times New Roman" panose="02020603050405020304" pitchFamily="18" charset="0"/>
                <a:ea typeface="+mn-lt"/>
                <a:cs typeface="Times New Roman" panose="02020603050405020304" pitchFamily="18" charset="0"/>
              </a:rPr>
              <a:t>        Data Collection:</a:t>
            </a:r>
            <a:endParaRPr lang="en-IN" sz="1200" b="1" dirty="0">
              <a:solidFill>
                <a:schemeClr val="tx1"/>
              </a:solidFill>
              <a:latin typeface="Times New Roman" panose="02020603050405020304" pitchFamily="18" charset="0"/>
              <a:cs typeface="Times New Roman" panose="02020603050405020304" pitchFamily="18" charset="0"/>
            </a:endParaRPr>
          </a:p>
          <a:p>
            <a:pPr marL="629920" lvl="1" indent="-305435"/>
            <a:r>
              <a:rPr lang="en-US" sz="1200" b="0" i="0" dirty="0">
                <a:solidFill>
                  <a:schemeClr val="tx1"/>
                </a:solidFill>
                <a:effectLst/>
                <a:latin typeface="Times New Roman" panose="02020603050405020304" pitchFamily="18" charset="0"/>
                <a:cs typeface="Times New Roman" panose="02020603050405020304" pitchFamily="18" charset="0"/>
              </a:rPr>
              <a:t>Gather data on keystrokes, system activities, and other relevant parameters. This data could include timestamps, keystroke sequences, application usage, </a:t>
            </a:r>
            <a:r>
              <a:rPr lang="en-US" sz="1200" b="0" i="0" dirty="0" err="1">
                <a:solidFill>
                  <a:schemeClr val="tx1"/>
                </a:solidFill>
                <a:effectLst/>
                <a:latin typeface="Times New Roman" panose="02020603050405020304" pitchFamily="18" charset="0"/>
                <a:cs typeface="Times New Roman" panose="02020603050405020304" pitchFamily="18" charset="0"/>
              </a:rPr>
              <a:t>etc</a:t>
            </a:r>
            <a:endParaRPr lang="en-US" sz="1200" i="0" dirty="0">
              <a:solidFill>
                <a:schemeClr val="tx1"/>
              </a:solidFill>
              <a:effectLst/>
              <a:latin typeface="Times New Roman" panose="02020603050405020304" pitchFamily="18" charset="0"/>
              <a:cs typeface="Times New Roman" panose="02020603050405020304" pitchFamily="18" charset="0"/>
            </a:endParaRPr>
          </a:p>
          <a:p>
            <a:pPr marL="324485" lvl="1" indent="0">
              <a:buNone/>
            </a:pPr>
            <a:r>
              <a:rPr lang="en-IN" sz="1200" b="1" dirty="0">
                <a:solidFill>
                  <a:schemeClr val="tx1"/>
                </a:solidFill>
                <a:latin typeface="Times New Roman" panose="02020603050405020304" pitchFamily="18" charset="0"/>
                <a:ea typeface="+mn-lt"/>
                <a:cs typeface="Times New Roman" panose="02020603050405020304" pitchFamily="18" charset="0"/>
              </a:rPr>
              <a:t>Data </a:t>
            </a:r>
            <a:r>
              <a:rPr lang="en-IN" sz="1200" b="1" dirty="0" err="1">
                <a:solidFill>
                  <a:schemeClr val="tx1"/>
                </a:solidFill>
                <a:latin typeface="Times New Roman" panose="02020603050405020304" pitchFamily="18" charset="0"/>
                <a:ea typeface="+mn-lt"/>
                <a:cs typeface="Times New Roman" panose="02020603050405020304" pitchFamily="18" charset="0"/>
              </a:rPr>
              <a:t>Preprocessing</a:t>
            </a:r>
            <a:r>
              <a:rPr lang="en-IN" sz="1200" b="1" dirty="0">
                <a:solidFill>
                  <a:schemeClr val="tx1"/>
                </a:solidFill>
                <a:latin typeface="Times New Roman" panose="02020603050405020304" pitchFamily="18" charset="0"/>
                <a:ea typeface="+mn-lt"/>
                <a:cs typeface="Times New Roman" panose="02020603050405020304" pitchFamily="18" charset="0"/>
              </a:rPr>
              <a:t>:</a:t>
            </a:r>
            <a:endParaRPr lang="en-IN" sz="1200" b="1" dirty="0">
              <a:solidFill>
                <a:schemeClr val="tx1"/>
              </a:solidFill>
              <a:latin typeface="Times New Roman" panose="02020603050405020304" pitchFamily="18" charset="0"/>
              <a:cs typeface="Times New Roman" panose="02020603050405020304" pitchFamily="18" charset="0"/>
            </a:endParaRPr>
          </a:p>
          <a:p>
            <a:pPr marL="629920" lvl="1" indent="-305435"/>
            <a:r>
              <a:rPr lang="en-US" sz="1200" b="0" i="0" dirty="0">
                <a:solidFill>
                  <a:schemeClr val="tx1"/>
                </a:solidFill>
                <a:effectLst/>
                <a:latin typeface="Times New Roman" panose="02020603050405020304" pitchFamily="18" charset="0"/>
                <a:cs typeface="Times New Roman" panose="02020603050405020304" pitchFamily="18" charset="0"/>
              </a:rPr>
              <a:t>Clean and preprocess the collected data to make it suitable for analysis. This may involve removing noise, handling missing values, and transforming the data into a format that can be effectively used by machine learning algorithms.</a:t>
            </a:r>
          </a:p>
          <a:p>
            <a:pPr marL="324485" lvl="1" indent="0">
              <a:buNone/>
            </a:pPr>
            <a:r>
              <a:rPr lang="en-IN" sz="1200" b="1" dirty="0">
                <a:solidFill>
                  <a:schemeClr val="tx1"/>
                </a:solidFill>
                <a:latin typeface="Times New Roman" panose="02020603050405020304" pitchFamily="18" charset="0"/>
                <a:ea typeface="+mn-lt"/>
                <a:cs typeface="Times New Roman" panose="02020603050405020304" pitchFamily="18" charset="0"/>
              </a:rPr>
              <a:t>Machine Learning Algorithm:</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629920" lvl="1" indent="-305435"/>
            <a:r>
              <a:rPr lang="en-US" sz="1200" b="0" i="0" dirty="0">
                <a:solidFill>
                  <a:schemeClr val="tx1"/>
                </a:solidFill>
                <a:effectLst/>
                <a:latin typeface="Times New Roman" panose="02020603050405020304" pitchFamily="18" charset="0"/>
                <a:cs typeface="Times New Roman" panose="02020603050405020304" pitchFamily="18" charset="0"/>
              </a:rPr>
              <a:t>Develop and implement machine learning models to detect keylogger activity. Various techniques can be employed, such as anomaly detection, pattern recognition, and behavior analysis. </a:t>
            </a:r>
          </a:p>
          <a:p>
            <a:pPr marL="324485" lvl="1" indent="0">
              <a:buNone/>
            </a:pPr>
            <a:r>
              <a:rPr lang="en-IN" sz="1200" b="1" dirty="0">
                <a:solidFill>
                  <a:schemeClr val="tx1"/>
                </a:solidFill>
                <a:latin typeface="Times New Roman" panose="02020603050405020304" pitchFamily="18" charset="0"/>
                <a:ea typeface="+mn-lt"/>
                <a:cs typeface="Times New Roman" panose="02020603050405020304" pitchFamily="18" charset="0"/>
              </a:rPr>
              <a:t>Deployment:</a:t>
            </a:r>
            <a:endParaRPr lang="en-IN" sz="1200" b="1" dirty="0">
              <a:solidFill>
                <a:schemeClr val="tx1"/>
              </a:solidFill>
              <a:latin typeface="Times New Roman" panose="02020603050405020304" pitchFamily="18" charset="0"/>
              <a:cs typeface="Times New Roman" panose="02020603050405020304" pitchFamily="18" charset="0"/>
            </a:endParaRPr>
          </a:p>
          <a:p>
            <a:pPr marL="629920" lvl="1" indent="-305435"/>
            <a:r>
              <a:rPr lang="en-US" sz="1200" b="0" i="0" dirty="0">
                <a:solidFill>
                  <a:schemeClr val="tx1"/>
                </a:solidFill>
                <a:effectLst/>
                <a:latin typeface="Times New Roman" panose="02020603050405020304" pitchFamily="18" charset="0"/>
                <a:cs typeface="Times New Roman" panose="02020603050405020304" pitchFamily="18" charset="0"/>
              </a:rPr>
              <a:t>Integrate the developed solution into the target system or network infrastructure. This could involve deploying software agents on individual devices, setting up network-based detection systems, or incorporating detection capabilities into existing security software..</a:t>
            </a:r>
          </a:p>
          <a:p>
            <a:pPr marL="324485" lvl="1" indent="0">
              <a:buNone/>
            </a:pPr>
            <a:r>
              <a:rPr lang="en-IN" sz="1200" b="1" dirty="0">
                <a:solidFill>
                  <a:schemeClr val="tx1"/>
                </a:solidFill>
                <a:latin typeface="Times New Roman" panose="02020603050405020304" pitchFamily="18" charset="0"/>
                <a:ea typeface="+mn-lt"/>
                <a:cs typeface="Times New Roman" panose="02020603050405020304" pitchFamily="18" charset="0"/>
              </a:rPr>
              <a:t>Evaluation:</a:t>
            </a:r>
            <a:endParaRPr lang="en-IN" sz="1200" b="1" dirty="0">
              <a:solidFill>
                <a:schemeClr val="tx1"/>
              </a:solidFill>
              <a:latin typeface="Times New Roman" panose="02020603050405020304" pitchFamily="18" charset="0"/>
              <a:cs typeface="Times New Roman" panose="02020603050405020304" pitchFamily="18" charset="0"/>
            </a:endParaRPr>
          </a:p>
          <a:p>
            <a:pPr marL="629920" lvl="1" indent="-305435"/>
            <a:r>
              <a:rPr lang="en-US" sz="1200" b="0" i="0" dirty="0">
                <a:solidFill>
                  <a:schemeClr val="tx1"/>
                </a:solidFill>
                <a:effectLst/>
                <a:latin typeface="Times New Roman" panose="02020603050405020304" pitchFamily="18" charset="0"/>
                <a:cs typeface="Times New Roman" panose="02020603050405020304" pitchFamily="18" charset="0"/>
              </a:rPr>
              <a:t>Assess the effectiveness of the proposed solution. This could involve simulating keylogger attacks, measuring detection rates, false positive rates, and other relevant metrics..</a:t>
            </a:r>
          </a:p>
          <a:p>
            <a:pPr marL="629920" lvl="1" indent="-305435"/>
            <a:r>
              <a:rPr lang="en-IN" sz="1200" dirty="0">
                <a:solidFill>
                  <a:schemeClr val="tx1"/>
                </a:solidFill>
                <a:latin typeface="Times New Roman" panose="02020603050405020304" pitchFamily="18" charset="0"/>
                <a:ea typeface="+mn-lt"/>
                <a:cs typeface="Times New Roman" panose="02020603050405020304" pitchFamily="18" charset="0"/>
              </a:rPr>
              <a:t>Result:</a:t>
            </a:r>
            <a:endParaRPr lang="en-IN" sz="12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keylogger and security. Here's a suggested structure for this section:</a:t>
            </a:r>
            <a:endParaRPr lang="en-US" sz="2000" dirty="0">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P</a:t>
            </a:r>
            <a:r>
              <a:rPr lang="en-IN" sz="2000" i="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ython </a:t>
            </a:r>
            <a:r>
              <a:rPr lang="en-IN" sz="20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IDLE</a:t>
            </a:r>
            <a:endParaRPr lang="en-US" sz="200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solidFill>
                <a:srgbClr val="0F0F0F"/>
              </a:solidFill>
              <a:latin typeface="Times New Roman" panose="02020603050405020304" pitchFamily="18" charset="0"/>
              <a:cs typeface="Times New Roman" panose="02020603050405020304" pitchFamily="18" charset="0"/>
            </a:endParaRPr>
          </a:p>
          <a:p>
            <a:pPr marL="305435" indent="-305435"/>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2000" b="1"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pynput</a:t>
            </a:r>
            <a:endParaRPr lang="en-IN" sz="2000" dirty="0">
              <a:solidFill>
                <a:srgbClr val="0F0F0F"/>
              </a:solidFill>
              <a:latin typeface="Times New Roman" panose="02020603050405020304" pitchFamily="18" charset="0"/>
              <a:cs typeface="Times New Roman" panose="02020603050405020304" pitchFamily="18" charset="0"/>
            </a:endParaRPr>
          </a:p>
          <a:p>
            <a:pPr marL="0" indent="0">
              <a:buNone/>
            </a:pPr>
            <a:r>
              <a:rPr lang="en-IN" sz="2000" dirty="0">
                <a:solidFill>
                  <a:srgbClr val="0F0F0F"/>
                </a:solidFill>
                <a:latin typeface="Times New Roman" panose="02020603050405020304" pitchFamily="18" charset="0"/>
                <a:cs typeface="Times New Roman" panose="02020603050405020304" pitchFamily="18" charset="0"/>
              </a:rPr>
              <a:t>                  </a:t>
            </a:r>
            <a:r>
              <a:rPr lang="en-IN" sz="2000" dirty="0" err="1">
                <a:solidFill>
                  <a:srgbClr val="0F0F0F"/>
                </a:solidFill>
                <a:latin typeface="Times New Roman" panose="02020603050405020304" pitchFamily="18" charset="0"/>
                <a:cs typeface="Times New Roman" panose="02020603050405020304" pitchFamily="18" charset="0"/>
              </a:rPr>
              <a:t>json</a:t>
            </a:r>
            <a:endParaRPr lang="en-IN" sz="20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1400" dirty="0">
                <a:solidFill>
                  <a:schemeClr val="tx1"/>
                </a:solidFill>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solidFill>
                <a:schemeClr val="tx1"/>
              </a:solidFill>
              <a:latin typeface="Times New Roman" panose="02020603050405020304" pitchFamily="18" charset="0"/>
              <a:cs typeface="Times New Roman" panose="02020603050405020304" pitchFamily="18" charset="0"/>
            </a:endParaRPr>
          </a:p>
          <a:p>
            <a:pPr marL="0" indent="0">
              <a:buNone/>
            </a:pPr>
            <a:r>
              <a:rPr lang="en-IN" sz="1400" b="1" dirty="0">
                <a:solidFill>
                  <a:schemeClr val="tx1"/>
                </a:solidFill>
                <a:latin typeface="Times New Roman" panose="02020603050405020304" pitchFamily="18" charset="0"/>
                <a:ea typeface="+mn-lt"/>
                <a:cs typeface="Times New Roman" panose="02020603050405020304" pitchFamily="18" charset="0"/>
              </a:rPr>
              <a:t>      Algorithm Selection:</a:t>
            </a:r>
            <a:endParaRPr lang="en-IN" sz="1400" dirty="0">
              <a:solidFill>
                <a:schemeClr val="tx1"/>
              </a:solidFill>
              <a:latin typeface="Times New Roman" panose="02020603050405020304" pitchFamily="18" charset="0"/>
              <a:cs typeface="Times New Roman" panose="02020603050405020304" pitchFamily="18" charset="0"/>
            </a:endParaRPr>
          </a:p>
          <a:p>
            <a:pPr marL="629920" lvl="1" indent="-305435"/>
            <a:r>
              <a:rPr lang="en-US" b="0" i="0" dirty="0">
                <a:solidFill>
                  <a:schemeClr val="tx1"/>
                </a:solidFill>
                <a:effectLst/>
                <a:latin typeface="Times New Roman" panose="02020603050405020304" pitchFamily="18" charset="0"/>
                <a:cs typeface="Times New Roman" panose="02020603050405020304" pitchFamily="18" charset="0"/>
              </a:rPr>
              <a:t>Choose a robust machine learning algorithm suitable for keylogging purposes. Commonly used algorithms </a:t>
            </a:r>
            <a:r>
              <a:rPr lang="en-US" b="0" i="0" dirty="0" err="1">
                <a:solidFill>
                  <a:schemeClr val="tx1"/>
                </a:solidFill>
                <a:effectLst/>
                <a:latin typeface="Times New Roman" panose="02020603050405020304" pitchFamily="18" charset="0"/>
                <a:cs typeface="Times New Roman" panose="02020603050405020304" pitchFamily="18" charset="0"/>
              </a:rPr>
              <a:t>include:Support</a:t>
            </a:r>
            <a:r>
              <a:rPr lang="en-US" b="0" i="0" dirty="0">
                <a:solidFill>
                  <a:schemeClr val="tx1"/>
                </a:solidFill>
                <a:effectLst/>
                <a:latin typeface="Times New Roman" panose="02020603050405020304" pitchFamily="18" charset="0"/>
                <a:cs typeface="Times New Roman" panose="02020603050405020304" pitchFamily="18" charset="0"/>
              </a:rPr>
              <a:t> Vector Machines (SVM).</a:t>
            </a:r>
          </a:p>
          <a:p>
            <a:pPr marL="324485" lvl="1" indent="0">
              <a:buNone/>
            </a:pPr>
            <a:r>
              <a:rPr lang="en-IN" b="1" dirty="0">
                <a:solidFill>
                  <a:schemeClr val="tx1"/>
                </a:solidFill>
                <a:latin typeface="Times New Roman" panose="02020603050405020304" pitchFamily="18" charset="0"/>
                <a:ea typeface="+mn-lt"/>
                <a:cs typeface="Times New Roman" panose="02020603050405020304" pitchFamily="18" charset="0"/>
              </a:rPr>
              <a:t>Data Input:</a:t>
            </a:r>
            <a:endParaRPr lang="en-IN" dirty="0">
              <a:solidFill>
                <a:schemeClr val="tx1"/>
              </a:solidFill>
              <a:latin typeface="Times New Roman" panose="02020603050405020304" pitchFamily="18" charset="0"/>
              <a:cs typeface="Times New Roman" panose="02020603050405020304" pitchFamily="18" charset="0"/>
            </a:endParaRPr>
          </a:p>
          <a:p>
            <a:pPr marL="629920" lvl="1" indent="-305435"/>
            <a:r>
              <a:rPr lang="en-US" b="0" i="0" dirty="0">
                <a:solidFill>
                  <a:schemeClr val="tx1"/>
                </a:solidFill>
                <a:effectLst/>
                <a:latin typeface="Times New Roman" panose="02020603050405020304" pitchFamily="18" charset="0"/>
                <a:cs typeface="Times New Roman" panose="02020603050405020304" pitchFamily="18" charset="0"/>
              </a:rPr>
              <a:t>Determine the sources of input data for training and prediction. This typically involves capturing keystrokes from various input devices such as keyboards.</a:t>
            </a:r>
          </a:p>
          <a:p>
            <a:pPr marL="324485" lvl="1" indent="0">
              <a:buNone/>
            </a:pPr>
            <a:r>
              <a:rPr lang="en-IN" b="1" dirty="0">
                <a:solidFill>
                  <a:schemeClr val="tx1"/>
                </a:solidFill>
                <a:latin typeface="Times New Roman" panose="02020603050405020304" pitchFamily="18" charset="0"/>
                <a:ea typeface="+mn-lt"/>
                <a:cs typeface="Times New Roman" panose="02020603050405020304" pitchFamily="18" charset="0"/>
              </a:rPr>
              <a:t>Training Process:</a:t>
            </a:r>
            <a:endParaRPr lang="en-IN" dirty="0">
              <a:solidFill>
                <a:schemeClr val="tx1"/>
              </a:solidFill>
              <a:latin typeface="Times New Roman" panose="02020603050405020304" pitchFamily="18" charset="0"/>
              <a:cs typeface="Times New Roman" panose="02020603050405020304" pitchFamily="18" charset="0"/>
            </a:endParaRPr>
          </a:p>
          <a:p>
            <a:pPr marL="629920" lvl="1" indent="-305435"/>
            <a:r>
              <a:rPr lang="en-US" b="0" i="0" dirty="0">
                <a:solidFill>
                  <a:schemeClr val="tx1"/>
                </a:solidFill>
                <a:effectLst/>
                <a:latin typeface="Times New Roman" panose="02020603050405020304" pitchFamily="18" charset="0"/>
                <a:cs typeface="Times New Roman" panose="02020603050405020304" pitchFamily="18" charset="0"/>
              </a:rPr>
              <a:t>Gather a large dataset of labeled keystrokes for training purposes. This dataset should include examples of legitimate user typing behavior as well as potential intruder behavior.</a:t>
            </a:r>
          </a:p>
          <a:p>
            <a:pPr marL="324485" lvl="1" indent="0">
              <a:buNone/>
            </a:pPr>
            <a:r>
              <a:rPr lang="en-IN" b="1" dirty="0">
                <a:solidFill>
                  <a:schemeClr val="tx1"/>
                </a:solidFill>
                <a:latin typeface="Times New Roman" panose="02020603050405020304" pitchFamily="18" charset="0"/>
                <a:ea typeface="+mn-lt"/>
                <a:cs typeface="Times New Roman" panose="02020603050405020304" pitchFamily="18" charset="0"/>
              </a:rPr>
              <a:t>Prediction Process:</a:t>
            </a:r>
            <a:endParaRPr lang="en-IN" dirty="0">
              <a:solidFill>
                <a:schemeClr val="tx1"/>
              </a:solidFill>
              <a:latin typeface="Times New Roman" panose="02020603050405020304" pitchFamily="18" charset="0"/>
              <a:cs typeface="Times New Roman" panose="02020603050405020304" pitchFamily="18" charset="0"/>
            </a:endParaRPr>
          </a:p>
          <a:p>
            <a:pPr marL="629920" lvl="1" indent="-305435"/>
            <a:r>
              <a:rPr lang="en-US" b="0" i="0" dirty="0">
                <a:solidFill>
                  <a:schemeClr val="tx1"/>
                </a:solidFill>
                <a:effectLst/>
                <a:latin typeface="Times New Roman" panose="02020603050405020304" pitchFamily="18" charset="0"/>
                <a:cs typeface="Times New Roman" panose="02020603050405020304" pitchFamily="18" charset="0"/>
              </a:rPr>
              <a:t>Once the model is trained, it can be deployed to predict whether incoming keystrokes are from a legitimate user or an intruder..</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9" name="Picture 8">
            <a:extLst>
              <a:ext uri="{FF2B5EF4-FFF2-40B4-BE49-F238E27FC236}">
                <a16:creationId xmlns:a16="http://schemas.microsoft.com/office/drawing/2014/main" id="{72E96D5A-46AE-087D-B2E7-92862EE76992}"/>
              </a:ext>
            </a:extLst>
          </p:cNvPr>
          <p:cNvPicPr>
            <a:picLocks noChangeAspect="1"/>
          </p:cNvPicPr>
          <p:nvPr/>
        </p:nvPicPr>
        <p:blipFill>
          <a:blip r:embed="rId2"/>
          <a:stretch>
            <a:fillRect/>
          </a:stretch>
        </p:blipFill>
        <p:spPr>
          <a:xfrm>
            <a:off x="829993" y="1715313"/>
            <a:ext cx="4972423" cy="3846749"/>
          </a:xfrm>
          <a:prstGeom prst="rect">
            <a:avLst/>
          </a:prstGeom>
        </p:spPr>
      </p:pic>
      <p:pic>
        <p:nvPicPr>
          <p:cNvPr id="11" name="Picture 10">
            <a:extLst>
              <a:ext uri="{FF2B5EF4-FFF2-40B4-BE49-F238E27FC236}">
                <a16:creationId xmlns:a16="http://schemas.microsoft.com/office/drawing/2014/main" id="{22743A34-4452-22DE-B8ED-F53819046F24}"/>
              </a:ext>
            </a:extLst>
          </p:cNvPr>
          <p:cNvPicPr>
            <a:picLocks noChangeAspect="1"/>
          </p:cNvPicPr>
          <p:nvPr/>
        </p:nvPicPr>
        <p:blipFill>
          <a:blip r:embed="rId3"/>
          <a:stretch>
            <a:fillRect/>
          </a:stretch>
        </p:blipFill>
        <p:spPr>
          <a:xfrm>
            <a:off x="6051217" y="1802380"/>
            <a:ext cx="5458266" cy="37535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40C28"/>
                </a:solidFill>
                <a:effectLst/>
                <a:latin typeface="Times New Roman" panose="02020603050405020304" pitchFamily="18" charset="0"/>
                <a:cs typeface="Times New Roman" panose="02020603050405020304" pitchFamily="18" charset="0"/>
              </a:rPr>
              <a:t>Keyloggers are a potent threat to both individuals and enterprises, with the potential to cause significant harm if left undetected</a:t>
            </a:r>
            <a:r>
              <a:rPr lang="en-US" sz="2000" b="0" i="0" dirty="0">
                <a:solidFill>
                  <a:srgbClr val="1F1F1F"/>
                </a:solidFill>
                <a:effectLst/>
                <a:latin typeface="Times New Roman" panose="02020603050405020304" pitchFamily="18" charset="0"/>
                <a:cs typeface="Times New Roman" panose="02020603050405020304" pitchFamily="18" charset="0"/>
              </a:rPr>
              <a:t>. Understanding the nature of keyloggers, their methods of infiltration, and the dangers they pose is crucial for maintaining a secure digital environment</a:t>
            </a:r>
            <a:r>
              <a:rPr lang="en-US" sz="2000" b="0" i="0" dirty="0">
                <a:solidFill>
                  <a:srgbClr val="1F1F1F"/>
                </a:solidFill>
                <a:effectLst/>
                <a:latin typeface="Google Sans"/>
              </a:rPr>
              <a:t>.</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solidFill>
                <a:schemeClr val="tx1"/>
              </a:solidFill>
            </a:endParaRPr>
          </a:p>
          <a:p>
            <a:r>
              <a:rPr lang="en-US" sz="2000" b="0" i="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future of keyloggers and security will see advancements in detection techniques like behavioral analysis and machine learning, making it harder for keyloggers to evade detection. Encryption technologies will continue to improve, enhancing the protection of sensitive data against interception by keyloggers. Organizations will prioritize endpoint security solutions to detect and respond to keylogger threats at the device level, ensuring comprehensive protection for their systems. Compliance with data protection regulations such as GDPR and CCPA will drive investments in robust security measures, reducing the impact of keylogger attacks on sensitive information. Adoption of zero trust architecture will strengthen access controls and authentication methods, mitigating the risk of unauthorized access by keyloggers.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813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Times New Roman</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STUDIO2-PC</cp:lastModifiedBy>
  <cp:revision>27</cp:revision>
  <dcterms:created xsi:type="dcterms:W3CDTF">2021-05-26T16:50:10Z</dcterms:created>
  <dcterms:modified xsi:type="dcterms:W3CDTF">2024-04-03T16:04:59Z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