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5" r:id="rId4"/>
    <p:sldId id="267" r:id="rId5"/>
    <p:sldId id="258" r:id="rId6"/>
    <p:sldId id="260" r:id="rId7"/>
    <p:sldId id="261" r:id="rId8"/>
    <p:sldId id="264" r:id="rId9"/>
    <p:sldId id="262" r:id="rId10"/>
    <p:sldId id="263"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p:scale>
          <a:sx n="75" d="100"/>
          <a:sy n="75" d="100"/>
        </p:scale>
        <p:origin x="989"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0DFAD5-C368-4AB3-8FE8-C199DD044327}" type="datetimeFigureOut">
              <a:rPr lang="en-IN" smtClean="0"/>
              <a:t>01-11-2022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02877A-8237-4801-B398-17537EC25AFC}" type="slidenum">
              <a:rPr lang="en-IN" smtClean="0"/>
              <a:t>‹#›</a:t>
            </a:fld>
            <a:endParaRPr lang="en-IN"/>
          </a:p>
        </p:txBody>
      </p:sp>
    </p:spTree>
    <p:extLst>
      <p:ext uri="{BB962C8B-B14F-4D97-AF65-F5344CB8AC3E}">
        <p14:creationId xmlns:p14="http://schemas.microsoft.com/office/powerpoint/2010/main" val="69958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5DEF-54CB-0A06-3148-375CD69CC0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912B2D-A971-8605-A156-41A0720F3B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7F04B5-A70D-28BD-65FE-129E70D93222}"/>
              </a:ext>
            </a:extLst>
          </p:cNvPr>
          <p:cNvSpPr>
            <a:spLocks noGrp="1"/>
          </p:cNvSpPr>
          <p:nvPr>
            <p:ph type="dt" sz="half" idx="10"/>
          </p:nvPr>
        </p:nvSpPr>
        <p:spPr/>
        <p:txBody>
          <a:bodyPr/>
          <a:lstStyle/>
          <a:p>
            <a:fld id="{FF4BD7AC-56A2-464C-A17F-C42300A09BD0}" type="datetime1">
              <a:rPr lang="en-IN" smtClean="0"/>
              <a:t>01-11-2022</a:t>
            </a:fld>
            <a:endParaRPr lang="en-IN"/>
          </a:p>
        </p:txBody>
      </p:sp>
      <p:sp>
        <p:nvSpPr>
          <p:cNvPr id="5" name="Footer Placeholder 4">
            <a:extLst>
              <a:ext uri="{FF2B5EF4-FFF2-40B4-BE49-F238E27FC236}">
                <a16:creationId xmlns:a16="http://schemas.microsoft.com/office/drawing/2014/main" id="{957D71EA-F2FD-D05A-2D0C-6F260CBB70B2}"/>
              </a:ext>
            </a:extLst>
          </p:cNvPr>
          <p:cNvSpPr>
            <a:spLocks noGrp="1"/>
          </p:cNvSpPr>
          <p:nvPr>
            <p:ph type="ftr" sz="quarter" idx="11"/>
          </p:nvPr>
        </p:nvSpPr>
        <p:spPr/>
        <p:txBody>
          <a:bodyPr/>
          <a:lstStyle/>
          <a:p>
            <a:r>
              <a:rPr lang="en-IN"/>
              <a:t>VCET/BME/ZEROTH REVIEW</a:t>
            </a:r>
          </a:p>
        </p:txBody>
      </p:sp>
      <p:sp>
        <p:nvSpPr>
          <p:cNvPr id="6" name="Slide Number Placeholder 5">
            <a:extLst>
              <a:ext uri="{FF2B5EF4-FFF2-40B4-BE49-F238E27FC236}">
                <a16:creationId xmlns:a16="http://schemas.microsoft.com/office/drawing/2014/main" id="{1891304F-810F-3464-E823-21B578326594}"/>
              </a:ext>
            </a:extLst>
          </p:cNvPr>
          <p:cNvSpPr>
            <a:spLocks noGrp="1"/>
          </p:cNvSpPr>
          <p:nvPr>
            <p:ph type="sldNum" sz="quarter" idx="12"/>
          </p:nvPr>
        </p:nvSpPr>
        <p:spPr/>
        <p:txBody>
          <a:bodyPr/>
          <a:lstStyle/>
          <a:p>
            <a:fld id="{CF7B1F4E-9AE1-4110-AC67-3BEFDB3128C9}" type="slidenum">
              <a:rPr lang="en-IN" smtClean="0"/>
              <a:t>‹#›</a:t>
            </a:fld>
            <a:endParaRPr lang="en-IN"/>
          </a:p>
        </p:txBody>
      </p:sp>
    </p:spTree>
    <p:extLst>
      <p:ext uri="{BB962C8B-B14F-4D97-AF65-F5344CB8AC3E}">
        <p14:creationId xmlns:p14="http://schemas.microsoft.com/office/powerpoint/2010/main" val="1579335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D7D7-8B88-7DA6-42B7-E69E752627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62A427-693A-103A-C586-55443959DF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D418E5-C31B-FE3F-D353-D01EC368FE16}"/>
              </a:ext>
            </a:extLst>
          </p:cNvPr>
          <p:cNvSpPr>
            <a:spLocks noGrp="1"/>
          </p:cNvSpPr>
          <p:nvPr>
            <p:ph type="dt" sz="half" idx="10"/>
          </p:nvPr>
        </p:nvSpPr>
        <p:spPr/>
        <p:txBody>
          <a:bodyPr/>
          <a:lstStyle/>
          <a:p>
            <a:fld id="{89C28699-53CA-4913-93B7-9F76B85D0D55}" type="datetime1">
              <a:rPr lang="en-IN" smtClean="0"/>
              <a:t>01-11-2022</a:t>
            </a:fld>
            <a:endParaRPr lang="en-IN"/>
          </a:p>
        </p:txBody>
      </p:sp>
      <p:sp>
        <p:nvSpPr>
          <p:cNvPr id="5" name="Footer Placeholder 4">
            <a:extLst>
              <a:ext uri="{FF2B5EF4-FFF2-40B4-BE49-F238E27FC236}">
                <a16:creationId xmlns:a16="http://schemas.microsoft.com/office/drawing/2014/main" id="{7AA4F1BE-646C-08CB-A7CA-BB4E4440FE1F}"/>
              </a:ext>
            </a:extLst>
          </p:cNvPr>
          <p:cNvSpPr>
            <a:spLocks noGrp="1"/>
          </p:cNvSpPr>
          <p:nvPr>
            <p:ph type="ftr" sz="quarter" idx="11"/>
          </p:nvPr>
        </p:nvSpPr>
        <p:spPr/>
        <p:txBody>
          <a:bodyPr/>
          <a:lstStyle/>
          <a:p>
            <a:r>
              <a:rPr lang="en-IN"/>
              <a:t>VCET/BME/ZEROTH REVIEW</a:t>
            </a:r>
          </a:p>
        </p:txBody>
      </p:sp>
      <p:sp>
        <p:nvSpPr>
          <p:cNvPr id="6" name="Slide Number Placeholder 5">
            <a:extLst>
              <a:ext uri="{FF2B5EF4-FFF2-40B4-BE49-F238E27FC236}">
                <a16:creationId xmlns:a16="http://schemas.microsoft.com/office/drawing/2014/main" id="{21491C82-5789-C85A-786F-49E59CCED1DF}"/>
              </a:ext>
            </a:extLst>
          </p:cNvPr>
          <p:cNvSpPr>
            <a:spLocks noGrp="1"/>
          </p:cNvSpPr>
          <p:nvPr>
            <p:ph type="sldNum" sz="quarter" idx="12"/>
          </p:nvPr>
        </p:nvSpPr>
        <p:spPr/>
        <p:txBody>
          <a:bodyPr/>
          <a:lstStyle/>
          <a:p>
            <a:fld id="{CF7B1F4E-9AE1-4110-AC67-3BEFDB3128C9}" type="slidenum">
              <a:rPr lang="en-IN" smtClean="0"/>
              <a:t>‹#›</a:t>
            </a:fld>
            <a:endParaRPr lang="en-IN"/>
          </a:p>
        </p:txBody>
      </p:sp>
    </p:spTree>
    <p:extLst>
      <p:ext uri="{BB962C8B-B14F-4D97-AF65-F5344CB8AC3E}">
        <p14:creationId xmlns:p14="http://schemas.microsoft.com/office/powerpoint/2010/main" val="2842570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984F5F-3A6F-AA5E-7065-8A26047D3E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C93E9D-AB15-D8C7-D7C2-36CAC0BF6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84D400-D89B-86F2-963D-1836C1C7FC3D}"/>
              </a:ext>
            </a:extLst>
          </p:cNvPr>
          <p:cNvSpPr>
            <a:spLocks noGrp="1"/>
          </p:cNvSpPr>
          <p:nvPr>
            <p:ph type="dt" sz="half" idx="10"/>
          </p:nvPr>
        </p:nvSpPr>
        <p:spPr/>
        <p:txBody>
          <a:bodyPr/>
          <a:lstStyle/>
          <a:p>
            <a:fld id="{C68C20D0-7268-4FBB-9C1E-F6B29AD659BC}" type="datetime1">
              <a:rPr lang="en-IN" smtClean="0"/>
              <a:t>01-11-2022</a:t>
            </a:fld>
            <a:endParaRPr lang="en-IN"/>
          </a:p>
        </p:txBody>
      </p:sp>
      <p:sp>
        <p:nvSpPr>
          <p:cNvPr id="5" name="Footer Placeholder 4">
            <a:extLst>
              <a:ext uri="{FF2B5EF4-FFF2-40B4-BE49-F238E27FC236}">
                <a16:creationId xmlns:a16="http://schemas.microsoft.com/office/drawing/2014/main" id="{FEAEB6C8-9FDC-E6F1-6CFC-7CD3F3A728AE}"/>
              </a:ext>
            </a:extLst>
          </p:cNvPr>
          <p:cNvSpPr>
            <a:spLocks noGrp="1"/>
          </p:cNvSpPr>
          <p:nvPr>
            <p:ph type="ftr" sz="quarter" idx="11"/>
          </p:nvPr>
        </p:nvSpPr>
        <p:spPr/>
        <p:txBody>
          <a:bodyPr/>
          <a:lstStyle/>
          <a:p>
            <a:r>
              <a:rPr lang="en-IN"/>
              <a:t>VCET/BME/ZEROTH REVIEW</a:t>
            </a:r>
          </a:p>
        </p:txBody>
      </p:sp>
      <p:sp>
        <p:nvSpPr>
          <p:cNvPr id="6" name="Slide Number Placeholder 5">
            <a:extLst>
              <a:ext uri="{FF2B5EF4-FFF2-40B4-BE49-F238E27FC236}">
                <a16:creationId xmlns:a16="http://schemas.microsoft.com/office/drawing/2014/main" id="{15B62A00-CAC6-615A-0F2F-B654B3ACB0F0}"/>
              </a:ext>
            </a:extLst>
          </p:cNvPr>
          <p:cNvSpPr>
            <a:spLocks noGrp="1"/>
          </p:cNvSpPr>
          <p:nvPr>
            <p:ph type="sldNum" sz="quarter" idx="12"/>
          </p:nvPr>
        </p:nvSpPr>
        <p:spPr/>
        <p:txBody>
          <a:bodyPr/>
          <a:lstStyle/>
          <a:p>
            <a:fld id="{CF7B1F4E-9AE1-4110-AC67-3BEFDB3128C9}" type="slidenum">
              <a:rPr lang="en-IN" smtClean="0"/>
              <a:t>‹#›</a:t>
            </a:fld>
            <a:endParaRPr lang="en-IN"/>
          </a:p>
        </p:txBody>
      </p:sp>
    </p:spTree>
    <p:extLst>
      <p:ext uri="{BB962C8B-B14F-4D97-AF65-F5344CB8AC3E}">
        <p14:creationId xmlns:p14="http://schemas.microsoft.com/office/powerpoint/2010/main" val="3468575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C0542-7B31-4B12-2CBD-4F475CD0ED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8E9ECB-60BE-6C74-5AED-0751B4974B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E11757-EB46-F2EF-C008-1EB85F8C2779}"/>
              </a:ext>
            </a:extLst>
          </p:cNvPr>
          <p:cNvSpPr>
            <a:spLocks noGrp="1"/>
          </p:cNvSpPr>
          <p:nvPr>
            <p:ph type="dt" sz="half" idx="10"/>
          </p:nvPr>
        </p:nvSpPr>
        <p:spPr/>
        <p:txBody>
          <a:bodyPr/>
          <a:lstStyle/>
          <a:p>
            <a:fld id="{6C1E7AEC-4AE0-48BD-AD64-23DAAAB3426F}" type="datetime1">
              <a:rPr lang="en-IN" smtClean="0"/>
              <a:t>01-11-2022</a:t>
            </a:fld>
            <a:endParaRPr lang="en-IN"/>
          </a:p>
        </p:txBody>
      </p:sp>
      <p:sp>
        <p:nvSpPr>
          <p:cNvPr id="5" name="Footer Placeholder 4">
            <a:extLst>
              <a:ext uri="{FF2B5EF4-FFF2-40B4-BE49-F238E27FC236}">
                <a16:creationId xmlns:a16="http://schemas.microsoft.com/office/drawing/2014/main" id="{E019DA3F-B919-91B6-FEC7-199E00C734B1}"/>
              </a:ext>
            </a:extLst>
          </p:cNvPr>
          <p:cNvSpPr>
            <a:spLocks noGrp="1"/>
          </p:cNvSpPr>
          <p:nvPr>
            <p:ph type="ftr" sz="quarter" idx="11"/>
          </p:nvPr>
        </p:nvSpPr>
        <p:spPr/>
        <p:txBody>
          <a:bodyPr/>
          <a:lstStyle/>
          <a:p>
            <a:r>
              <a:rPr lang="en-IN"/>
              <a:t>VCET/BME/ZEROTH REVIEW</a:t>
            </a:r>
          </a:p>
        </p:txBody>
      </p:sp>
      <p:sp>
        <p:nvSpPr>
          <p:cNvPr id="6" name="Slide Number Placeholder 5">
            <a:extLst>
              <a:ext uri="{FF2B5EF4-FFF2-40B4-BE49-F238E27FC236}">
                <a16:creationId xmlns:a16="http://schemas.microsoft.com/office/drawing/2014/main" id="{ABC29F23-03CC-5AD1-38FF-3C09CCBC4474}"/>
              </a:ext>
            </a:extLst>
          </p:cNvPr>
          <p:cNvSpPr>
            <a:spLocks noGrp="1"/>
          </p:cNvSpPr>
          <p:nvPr>
            <p:ph type="sldNum" sz="quarter" idx="12"/>
          </p:nvPr>
        </p:nvSpPr>
        <p:spPr/>
        <p:txBody>
          <a:bodyPr/>
          <a:lstStyle/>
          <a:p>
            <a:fld id="{CF7B1F4E-9AE1-4110-AC67-3BEFDB3128C9}" type="slidenum">
              <a:rPr lang="en-IN" smtClean="0"/>
              <a:t>‹#›</a:t>
            </a:fld>
            <a:endParaRPr lang="en-IN"/>
          </a:p>
        </p:txBody>
      </p:sp>
    </p:spTree>
    <p:extLst>
      <p:ext uri="{BB962C8B-B14F-4D97-AF65-F5344CB8AC3E}">
        <p14:creationId xmlns:p14="http://schemas.microsoft.com/office/powerpoint/2010/main" val="2656687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0342-4E5E-2001-8B79-8257E0152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F57872-254D-9B28-4B31-AB0830E1E7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B0C46F-5F28-D68D-D72A-C4D38114D58F}"/>
              </a:ext>
            </a:extLst>
          </p:cNvPr>
          <p:cNvSpPr>
            <a:spLocks noGrp="1"/>
          </p:cNvSpPr>
          <p:nvPr>
            <p:ph type="dt" sz="half" idx="10"/>
          </p:nvPr>
        </p:nvSpPr>
        <p:spPr/>
        <p:txBody>
          <a:bodyPr/>
          <a:lstStyle/>
          <a:p>
            <a:fld id="{8DA8EDDC-4B4D-47D2-85BB-8EDF4F0E7F11}" type="datetime1">
              <a:rPr lang="en-IN" smtClean="0"/>
              <a:t>01-11-2022</a:t>
            </a:fld>
            <a:endParaRPr lang="en-IN"/>
          </a:p>
        </p:txBody>
      </p:sp>
      <p:sp>
        <p:nvSpPr>
          <p:cNvPr id="5" name="Footer Placeholder 4">
            <a:extLst>
              <a:ext uri="{FF2B5EF4-FFF2-40B4-BE49-F238E27FC236}">
                <a16:creationId xmlns:a16="http://schemas.microsoft.com/office/drawing/2014/main" id="{7F5D178B-C758-D2E4-58D1-C439F2234C38}"/>
              </a:ext>
            </a:extLst>
          </p:cNvPr>
          <p:cNvSpPr>
            <a:spLocks noGrp="1"/>
          </p:cNvSpPr>
          <p:nvPr>
            <p:ph type="ftr" sz="quarter" idx="11"/>
          </p:nvPr>
        </p:nvSpPr>
        <p:spPr/>
        <p:txBody>
          <a:bodyPr/>
          <a:lstStyle/>
          <a:p>
            <a:r>
              <a:rPr lang="en-IN"/>
              <a:t>VCET/BME/ZEROTH REVIEW</a:t>
            </a:r>
          </a:p>
        </p:txBody>
      </p:sp>
      <p:sp>
        <p:nvSpPr>
          <p:cNvPr id="6" name="Slide Number Placeholder 5">
            <a:extLst>
              <a:ext uri="{FF2B5EF4-FFF2-40B4-BE49-F238E27FC236}">
                <a16:creationId xmlns:a16="http://schemas.microsoft.com/office/drawing/2014/main" id="{71BFEA6C-9870-BB05-E6D3-96EAF907ACAB}"/>
              </a:ext>
            </a:extLst>
          </p:cNvPr>
          <p:cNvSpPr>
            <a:spLocks noGrp="1"/>
          </p:cNvSpPr>
          <p:nvPr>
            <p:ph type="sldNum" sz="quarter" idx="12"/>
          </p:nvPr>
        </p:nvSpPr>
        <p:spPr/>
        <p:txBody>
          <a:bodyPr/>
          <a:lstStyle/>
          <a:p>
            <a:fld id="{CF7B1F4E-9AE1-4110-AC67-3BEFDB3128C9}" type="slidenum">
              <a:rPr lang="en-IN" smtClean="0"/>
              <a:t>‹#›</a:t>
            </a:fld>
            <a:endParaRPr lang="en-IN"/>
          </a:p>
        </p:txBody>
      </p:sp>
    </p:spTree>
    <p:extLst>
      <p:ext uri="{BB962C8B-B14F-4D97-AF65-F5344CB8AC3E}">
        <p14:creationId xmlns:p14="http://schemas.microsoft.com/office/powerpoint/2010/main" val="4192430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2DB38-C838-C211-5A5A-6C97194233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BAEEF4-C64A-C824-A540-B7F3D06D2B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87E6E6-21D3-6874-51C8-F1B74BFA3E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90D1CE-1E02-E1C2-555A-C6B8EC908B89}"/>
              </a:ext>
            </a:extLst>
          </p:cNvPr>
          <p:cNvSpPr>
            <a:spLocks noGrp="1"/>
          </p:cNvSpPr>
          <p:nvPr>
            <p:ph type="dt" sz="half" idx="10"/>
          </p:nvPr>
        </p:nvSpPr>
        <p:spPr/>
        <p:txBody>
          <a:bodyPr/>
          <a:lstStyle/>
          <a:p>
            <a:fld id="{F4C14D67-39BC-4E9A-9204-5AC9340A3AA8}" type="datetime1">
              <a:rPr lang="en-IN" smtClean="0"/>
              <a:t>01-11-2022</a:t>
            </a:fld>
            <a:endParaRPr lang="en-IN"/>
          </a:p>
        </p:txBody>
      </p:sp>
      <p:sp>
        <p:nvSpPr>
          <p:cNvPr id="6" name="Footer Placeholder 5">
            <a:extLst>
              <a:ext uri="{FF2B5EF4-FFF2-40B4-BE49-F238E27FC236}">
                <a16:creationId xmlns:a16="http://schemas.microsoft.com/office/drawing/2014/main" id="{E4AEFC84-4669-225D-052B-CBF428433424}"/>
              </a:ext>
            </a:extLst>
          </p:cNvPr>
          <p:cNvSpPr>
            <a:spLocks noGrp="1"/>
          </p:cNvSpPr>
          <p:nvPr>
            <p:ph type="ftr" sz="quarter" idx="11"/>
          </p:nvPr>
        </p:nvSpPr>
        <p:spPr/>
        <p:txBody>
          <a:bodyPr/>
          <a:lstStyle/>
          <a:p>
            <a:r>
              <a:rPr lang="en-IN"/>
              <a:t>VCET/BME/ZEROTH REVIEW</a:t>
            </a:r>
          </a:p>
        </p:txBody>
      </p:sp>
      <p:sp>
        <p:nvSpPr>
          <p:cNvPr id="7" name="Slide Number Placeholder 6">
            <a:extLst>
              <a:ext uri="{FF2B5EF4-FFF2-40B4-BE49-F238E27FC236}">
                <a16:creationId xmlns:a16="http://schemas.microsoft.com/office/drawing/2014/main" id="{0F0E1CFD-AE33-7FE2-B0C5-330395F6CBD3}"/>
              </a:ext>
            </a:extLst>
          </p:cNvPr>
          <p:cNvSpPr>
            <a:spLocks noGrp="1"/>
          </p:cNvSpPr>
          <p:nvPr>
            <p:ph type="sldNum" sz="quarter" idx="12"/>
          </p:nvPr>
        </p:nvSpPr>
        <p:spPr/>
        <p:txBody>
          <a:bodyPr/>
          <a:lstStyle/>
          <a:p>
            <a:fld id="{CF7B1F4E-9AE1-4110-AC67-3BEFDB3128C9}" type="slidenum">
              <a:rPr lang="en-IN" smtClean="0"/>
              <a:t>‹#›</a:t>
            </a:fld>
            <a:endParaRPr lang="en-IN"/>
          </a:p>
        </p:txBody>
      </p:sp>
    </p:spTree>
    <p:extLst>
      <p:ext uri="{BB962C8B-B14F-4D97-AF65-F5344CB8AC3E}">
        <p14:creationId xmlns:p14="http://schemas.microsoft.com/office/powerpoint/2010/main" val="581311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F59F9-70A5-6549-4AA8-FB97EE9899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E49337-AB25-73CD-AF4F-1ADF79E413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8770F6-706B-B9AF-944E-F9C46DB407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5A0646-8240-606E-D93A-04419AEC1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823A84-116C-32F3-1F2F-118E63514F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52CA7F-B5FC-AC43-0882-9448AA15F6DC}"/>
              </a:ext>
            </a:extLst>
          </p:cNvPr>
          <p:cNvSpPr>
            <a:spLocks noGrp="1"/>
          </p:cNvSpPr>
          <p:nvPr>
            <p:ph type="dt" sz="half" idx="10"/>
          </p:nvPr>
        </p:nvSpPr>
        <p:spPr/>
        <p:txBody>
          <a:bodyPr/>
          <a:lstStyle/>
          <a:p>
            <a:fld id="{8EB8F284-E47C-496E-A8A6-DE6B4D190D81}" type="datetime1">
              <a:rPr lang="en-IN" smtClean="0"/>
              <a:t>01-11-2022</a:t>
            </a:fld>
            <a:endParaRPr lang="en-IN"/>
          </a:p>
        </p:txBody>
      </p:sp>
      <p:sp>
        <p:nvSpPr>
          <p:cNvPr id="8" name="Footer Placeholder 7">
            <a:extLst>
              <a:ext uri="{FF2B5EF4-FFF2-40B4-BE49-F238E27FC236}">
                <a16:creationId xmlns:a16="http://schemas.microsoft.com/office/drawing/2014/main" id="{94219D4C-2D81-93D1-3FA8-15E4B525C14B}"/>
              </a:ext>
            </a:extLst>
          </p:cNvPr>
          <p:cNvSpPr>
            <a:spLocks noGrp="1"/>
          </p:cNvSpPr>
          <p:nvPr>
            <p:ph type="ftr" sz="quarter" idx="11"/>
          </p:nvPr>
        </p:nvSpPr>
        <p:spPr/>
        <p:txBody>
          <a:bodyPr/>
          <a:lstStyle/>
          <a:p>
            <a:r>
              <a:rPr lang="en-IN"/>
              <a:t>VCET/BME/ZEROTH REVIEW</a:t>
            </a:r>
          </a:p>
        </p:txBody>
      </p:sp>
      <p:sp>
        <p:nvSpPr>
          <p:cNvPr id="9" name="Slide Number Placeholder 8">
            <a:extLst>
              <a:ext uri="{FF2B5EF4-FFF2-40B4-BE49-F238E27FC236}">
                <a16:creationId xmlns:a16="http://schemas.microsoft.com/office/drawing/2014/main" id="{B9C5CB88-8B33-CE72-0532-ABED63E26151}"/>
              </a:ext>
            </a:extLst>
          </p:cNvPr>
          <p:cNvSpPr>
            <a:spLocks noGrp="1"/>
          </p:cNvSpPr>
          <p:nvPr>
            <p:ph type="sldNum" sz="quarter" idx="12"/>
          </p:nvPr>
        </p:nvSpPr>
        <p:spPr/>
        <p:txBody>
          <a:bodyPr/>
          <a:lstStyle/>
          <a:p>
            <a:fld id="{CF7B1F4E-9AE1-4110-AC67-3BEFDB3128C9}" type="slidenum">
              <a:rPr lang="en-IN" smtClean="0"/>
              <a:t>‹#›</a:t>
            </a:fld>
            <a:endParaRPr lang="en-IN"/>
          </a:p>
        </p:txBody>
      </p:sp>
    </p:spTree>
    <p:extLst>
      <p:ext uri="{BB962C8B-B14F-4D97-AF65-F5344CB8AC3E}">
        <p14:creationId xmlns:p14="http://schemas.microsoft.com/office/powerpoint/2010/main" val="3507344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B9ED-50F7-9361-034E-33FD919AEF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31CABA-27DA-D485-184E-58FFF862AE7C}"/>
              </a:ext>
            </a:extLst>
          </p:cNvPr>
          <p:cNvSpPr>
            <a:spLocks noGrp="1"/>
          </p:cNvSpPr>
          <p:nvPr>
            <p:ph type="dt" sz="half" idx="10"/>
          </p:nvPr>
        </p:nvSpPr>
        <p:spPr/>
        <p:txBody>
          <a:bodyPr/>
          <a:lstStyle/>
          <a:p>
            <a:fld id="{0883D536-F9A4-4F2B-BBF8-4C82951DAD9D}" type="datetime1">
              <a:rPr lang="en-IN" smtClean="0"/>
              <a:t>01-11-2022</a:t>
            </a:fld>
            <a:endParaRPr lang="en-IN"/>
          </a:p>
        </p:txBody>
      </p:sp>
      <p:sp>
        <p:nvSpPr>
          <p:cNvPr id="4" name="Footer Placeholder 3">
            <a:extLst>
              <a:ext uri="{FF2B5EF4-FFF2-40B4-BE49-F238E27FC236}">
                <a16:creationId xmlns:a16="http://schemas.microsoft.com/office/drawing/2014/main" id="{539A82EA-701E-C2DC-0C00-B964C4C90AA5}"/>
              </a:ext>
            </a:extLst>
          </p:cNvPr>
          <p:cNvSpPr>
            <a:spLocks noGrp="1"/>
          </p:cNvSpPr>
          <p:nvPr>
            <p:ph type="ftr" sz="quarter" idx="11"/>
          </p:nvPr>
        </p:nvSpPr>
        <p:spPr/>
        <p:txBody>
          <a:bodyPr/>
          <a:lstStyle/>
          <a:p>
            <a:r>
              <a:rPr lang="en-IN"/>
              <a:t>VCET/BME/ZEROTH REVIEW</a:t>
            </a:r>
          </a:p>
        </p:txBody>
      </p:sp>
      <p:sp>
        <p:nvSpPr>
          <p:cNvPr id="5" name="Slide Number Placeholder 4">
            <a:extLst>
              <a:ext uri="{FF2B5EF4-FFF2-40B4-BE49-F238E27FC236}">
                <a16:creationId xmlns:a16="http://schemas.microsoft.com/office/drawing/2014/main" id="{B3CE647B-F242-E5DD-26E0-D93D4CC27231}"/>
              </a:ext>
            </a:extLst>
          </p:cNvPr>
          <p:cNvSpPr>
            <a:spLocks noGrp="1"/>
          </p:cNvSpPr>
          <p:nvPr>
            <p:ph type="sldNum" sz="quarter" idx="12"/>
          </p:nvPr>
        </p:nvSpPr>
        <p:spPr/>
        <p:txBody>
          <a:bodyPr/>
          <a:lstStyle/>
          <a:p>
            <a:fld id="{CF7B1F4E-9AE1-4110-AC67-3BEFDB3128C9}" type="slidenum">
              <a:rPr lang="en-IN" smtClean="0"/>
              <a:t>‹#›</a:t>
            </a:fld>
            <a:endParaRPr lang="en-IN"/>
          </a:p>
        </p:txBody>
      </p:sp>
    </p:spTree>
    <p:extLst>
      <p:ext uri="{BB962C8B-B14F-4D97-AF65-F5344CB8AC3E}">
        <p14:creationId xmlns:p14="http://schemas.microsoft.com/office/powerpoint/2010/main" val="532715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3641E0-5B04-0379-7B8A-A8A0ED661E77}"/>
              </a:ext>
            </a:extLst>
          </p:cNvPr>
          <p:cNvSpPr>
            <a:spLocks noGrp="1"/>
          </p:cNvSpPr>
          <p:nvPr>
            <p:ph type="dt" sz="half" idx="10"/>
          </p:nvPr>
        </p:nvSpPr>
        <p:spPr/>
        <p:txBody>
          <a:bodyPr/>
          <a:lstStyle/>
          <a:p>
            <a:fld id="{538AE769-CEAF-48CB-B074-A4EF9735E2CE}" type="datetime1">
              <a:rPr lang="en-IN" smtClean="0"/>
              <a:t>01-11-2022</a:t>
            </a:fld>
            <a:endParaRPr lang="en-IN"/>
          </a:p>
        </p:txBody>
      </p:sp>
      <p:sp>
        <p:nvSpPr>
          <p:cNvPr id="3" name="Footer Placeholder 2">
            <a:extLst>
              <a:ext uri="{FF2B5EF4-FFF2-40B4-BE49-F238E27FC236}">
                <a16:creationId xmlns:a16="http://schemas.microsoft.com/office/drawing/2014/main" id="{F1F67B31-FDC0-9AA6-16FD-12EDBC81D56E}"/>
              </a:ext>
            </a:extLst>
          </p:cNvPr>
          <p:cNvSpPr>
            <a:spLocks noGrp="1"/>
          </p:cNvSpPr>
          <p:nvPr>
            <p:ph type="ftr" sz="quarter" idx="11"/>
          </p:nvPr>
        </p:nvSpPr>
        <p:spPr/>
        <p:txBody>
          <a:bodyPr/>
          <a:lstStyle/>
          <a:p>
            <a:r>
              <a:rPr lang="en-IN"/>
              <a:t>VCET/BME/ZEROTH REVIEW</a:t>
            </a:r>
          </a:p>
        </p:txBody>
      </p:sp>
      <p:sp>
        <p:nvSpPr>
          <p:cNvPr id="4" name="Slide Number Placeholder 3">
            <a:extLst>
              <a:ext uri="{FF2B5EF4-FFF2-40B4-BE49-F238E27FC236}">
                <a16:creationId xmlns:a16="http://schemas.microsoft.com/office/drawing/2014/main" id="{B7866369-613D-7B1C-8668-E8DFCF0E34F3}"/>
              </a:ext>
            </a:extLst>
          </p:cNvPr>
          <p:cNvSpPr>
            <a:spLocks noGrp="1"/>
          </p:cNvSpPr>
          <p:nvPr>
            <p:ph type="sldNum" sz="quarter" idx="12"/>
          </p:nvPr>
        </p:nvSpPr>
        <p:spPr/>
        <p:txBody>
          <a:bodyPr/>
          <a:lstStyle/>
          <a:p>
            <a:fld id="{CF7B1F4E-9AE1-4110-AC67-3BEFDB3128C9}" type="slidenum">
              <a:rPr lang="en-IN" smtClean="0"/>
              <a:t>‹#›</a:t>
            </a:fld>
            <a:endParaRPr lang="en-IN"/>
          </a:p>
        </p:txBody>
      </p:sp>
    </p:spTree>
    <p:extLst>
      <p:ext uri="{BB962C8B-B14F-4D97-AF65-F5344CB8AC3E}">
        <p14:creationId xmlns:p14="http://schemas.microsoft.com/office/powerpoint/2010/main" val="424039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BACB-C33B-8413-47C3-DD6A32F1F0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E44F83B-C8FF-7477-DD90-36510EBF3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2F3EC2-16AD-19C4-45C3-3C91D20416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76BE18-674C-61A3-3A0C-6E89A00CE919}"/>
              </a:ext>
            </a:extLst>
          </p:cNvPr>
          <p:cNvSpPr>
            <a:spLocks noGrp="1"/>
          </p:cNvSpPr>
          <p:nvPr>
            <p:ph type="dt" sz="half" idx="10"/>
          </p:nvPr>
        </p:nvSpPr>
        <p:spPr/>
        <p:txBody>
          <a:bodyPr/>
          <a:lstStyle/>
          <a:p>
            <a:fld id="{20EE302D-8C33-414A-9C0F-E53F25AFF5DD}" type="datetime1">
              <a:rPr lang="en-IN" smtClean="0"/>
              <a:t>01-11-2022</a:t>
            </a:fld>
            <a:endParaRPr lang="en-IN"/>
          </a:p>
        </p:txBody>
      </p:sp>
      <p:sp>
        <p:nvSpPr>
          <p:cNvPr id="6" name="Footer Placeholder 5">
            <a:extLst>
              <a:ext uri="{FF2B5EF4-FFF2-40B4-BE49-F238E27FC236}">
                <a16:creationId xmlns:a16="http://schemas.microsoft.com/office/drawing/2014/main" id="{03C6D91F-3025-6264-73BF-A5D16EBBC144}"/>
              </a:ext>
            </a:extLst>
          </p:cNvPr>
          <p:cNvSpPr>
            <a:spLocks noGrp="1"/>
          </p:cNvSpPr>
          <p:nvPr>
            <p:ph type="ftr" sz="quarter" idx="11"/>
          </p:nvPr>
        </p:nvSpPr>
        <p:spPr/>
        <p:txBody>
          <a:bodyPr/>
          <a:lstStyle/>
          <a:p>
            <a:r>
              <a:rPr lang="en-IN"/>
              <a:t>VCET/BME/ZEROTH REVIEW</a:t>
            </a:r>
          </a:p>
        </p:txBody>
      </p:sp>
      <p:sp>
        <p:nvSpPr>
          <p:cNvPr id="7" name="Slide Number Placeholder 6">
            <a:extLst>
              <a:ext uri="{FF2B5EF4-FFF2-40B4-BE49-F238E27FC236}">
                <a16:creationId xmlns:a16="http://schemas.microsoft.com/office/drawing/2014/main" id="{BF244A76-57CD-51E0-AA20-0FE22B2A9392}"/>
              </a:ext>
            </a:extLst>
          </p:cNvPr>
          <p:cNvSpPr>
            <a:spLocks noGrp="1"/>
          </p:cNvSpPr>
          <p:nvPr>
            <p:ph type="sldNum" sz="quarter" idx="12"/>
          </p:nvPr>
        </p:nvSpPr>
        <p:spPr/>
        <p:txBody>
          <a:bodyPr/>
          <a:lstStyle/>
          <a:p>
            <a:fld id="{CF7B1F4E-9AE1-4110-AC67-3BEFDB3128C9}" type="slidenum">
              <a:rPr lang="en-IN" smtClean="0"/>
              <a:t>‹#›</a:t>
            </a:fld>
            <a:endParaRPr lang="en-IN"/>
          </a:p>
        </p:txBody>
      </p:sp>
    </p:spTree>
    <p:extLst>
      <p:ext uri="{BB962C8B-B14F-4D97-AF65-F5344CB8AC3E}">
        <p14:creationId xmlns:p14="http://schemas.microsoft.com/office/powerpoint/2010/main" val="3590580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1C1F5-78EC-991F-553B-A066F90FA8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D821BC-C891-C3EF-FA58-E5324AAF4D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6F4430-594F-0CAE-DC2E-4A065ED26E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AED816-95BD-4F86-4481-6E1C76037A46}"/>
              </a:ext>
            </a:extLst>
          </p:cNvPr>
          <p:cNvSpPr>
            <a:spLocks noGrp="1"/>
          </p:cNvSpPr>
          <p:nvPr>
            <p:ph type="dt" sz="half" idx="10"/>
          </p:nvPr>
        </p:nvSpPr>
        <p:spPr/>
        <p:txBody>
          <a:bodyPr/>
          <a:lstStyle/>
          <a:p>
            <a:fld id="{E90F0061-0A1F-4657-875A-3B560725DAE4}" type="datetime1">
              <a:rPr lang="en-IN" smtClean="0"/>
              <a:t>01-11-2022</a:t>
            </a:fld>
            <a:endParaRPr lang="en-IN"/>
          </a:p>
        </p:txBody>
      </p:sp>
      <p:sp>
        <p:nvSpPr>
          <p:cNvPr id="6" name="Footer Placeholder 5">
            <a:extLst>
              <a:ext uri="{FF2B5EF4-FFF2-40B4-BE49-F238E27FC236}">
                <a16:creationId xmlns:a16="http://schemas.microsoft.com/office/drawing/2014/main" id="{661D7177-6BF7-B885-A78E-CAF3EED3D93C}"/>
              </a:ext>
            </a:extLst>
          </p:cNvPr>
          <p:cNvSpPr>
            <a:spLocks noGrp="1"/>
          </p:cNvSpPr>
          <p:nvPr>
            <p:ph type="ftr" sz="quarter" idx="11"/>
          </p:nvPr>
        </p:nvSpPr>
        <p:spPr/>
        <p:txBody>
          <a:bodyPr/>
          <a:lstStyle/>
          <a:p>
            <a:r>
              <a:rPr lang="en-IN"/>
              <a:t>VCET/BME/ZEROTH REVIEW</a:t>
            </a:r>
          </a:p>
        </p:txBody>
      </p:sp>
      <p:sp>
        <p:nvSpPr>
          <p:cNvPr id="7" name="Slide Number Placeholder 6">
            <a:extLst>
              <a:ext uri="{FF2B5EF4-FFF2-40B4-BE49-F238E27FC236}">
                <a16:creationId xmlns:a16="http://schemas.microsoft.com/office/drawing/2014/main" id="{9BD816FA-C00B-03B0-457B-08800898E704}"/>
              </a:ext>
            </a:extLst>
          </p:cNvPr>
          <p:cNvSpPr>
            <a:spLocks noGrp="1"/>
          </p:cNvSpPr>
          <p:nvPr>
            <p:ph type="sldNum" sz="quarter" idx="12"/>
          </p:nvPr>
        </p:nvSpPr>
        <p:spPr/>
        <p:txBody>
          <a:bodyPr/>
          <a:lstStyle/>
          <a:p>
            <a:fld id="{CF7B1F4E-9AE1-4110-AC67-3BEFDB3128C9}" type="slidenum">
              <a:rPr lang="en-IN" smtClean="0"/>
              <a:t>‹#›</a:t>
            </a:fld>
            <a:endParaRPr lang="en-IN"/>
          </a:p>
        </p:txBody>
      </p:sp>
    </p:spTree>
    <p:extLst>
      <p:ext uri="{BB962C8B-B14F-4D97-AF65-F5344CB8AC3E}">
        <p14:creationId xmlns:p14="http://schemas.microsoft.com/office/powerpoint/2010/main" val="3679842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329CF7-5FC1-A222-44C7-DE603A75F0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28A861-A756-9ECB-3F8D-B012B135D1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BE0995-627F-87E6-9016-54C11D076C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73B116-1459-42D8-BB0B-7BDFA7CA274D}" type="datetime1">
              <a:rPr lang="en-IN" smtClean="0"/>
              <a:t>01-11-2022</a:t>
            </a:fld>
            <a:endParaRPr lang="en-IN"/>
          </a:p>
        </p:txBody>
      </p:sp>
      <p:sp>
        <p:nvSpPr>
          <p:cNvPr id="5" name="Footer Placeholder 4">
            <a:extLst>
              <a:ext uri="{FF2B5EF4-FFF2-40B4-BE49-F238E27FC236}">
                <a16:creationId xmlns:a16="http://schemas.microsoft.com/office/drawing/2014/main" id="{DAD68424-6A68-6045-EF6A-0A85BD3037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VCET/BME/ZEROTH REVIEW</a:t>
            </a:r>
          </a:p>
        </p:txBody>
      </p:sp>
      <p:sp>
        <p:nvSpPr>
          <p:cNvPr id="6" name="Slide Number Placeholder 5">
            <a:extLst>
              <a:ext uri="{FF2B5EF4-FFF2-40B4-BE49-F238E27FC236}">
                <a16:creationId xmlns:a16="http://schemas.microsoft.com/office/drawing/2014/main" id="{44FD6773-CA8E-8D3B-B5CC-1AFEAE4555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7B1F4E-9AE1-4110-AC67-3BEFDB3128C9}" type="slidenum">
              <a:rPr lang="en-IN" smtClean="0"/>
              <a:t>‹#›</a:t>
            </a:fld>
            <a:endParaRPr lang="en-IN"/>
          </a:p>
        </p:txBody>
      </p:sp>
    </p:spTree>
    <p:extLst>
      <p:ext uri="{BB962C8B-B14F-4D97-AF65-F5344CB8AC3E}">
        <p14:creationId xmlns:p14="http://schemas.microsoft.com/office/powerpoint/2010/main" val="3817811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15ED8-C52C-CC7B-55FC-C6901C1D28D9}"/>
              </a:ext>
            </a:extLst>
          </p:cNvPr>
          <p:cNvSpPr>
            <a:spLocks noGrp="1"/>
          </p:cNvSpPr>
          <p:nvPr>
            <p:ph type="ctrTitle"/>
          </p:nvPr>
        </p:nvSpPr>
        <p:spPr>
          <a:xfrm>
            <a:off x="1503680" y="1371358"/>
            <a:ext cx="9997440" cy="1359580"/>
          </a:xfrm>
        </p:spPr>
        <p:txBody>
          <a:bodyPr>
            <a:noAutofit/>
          </a:bodyPr>
          <a:lstStyle/>
          <a:p>
            <a:r>
              <a:rPr lang="en-US" sz="3600" dirty="0">
                <a:latin typeface="Times New Roman" panose="02020603050405020304" pitchFamily="18" charset="0"/>
                <a:cs typeface="Times New Roman" panose="02020603050405020304" pitchFamily="18" charset="0"/>
              </a:rPr>
              <a:t>COMMUNICATION WITH MOTOR IMAGERY IN BRAIN COMPUTER INTERFACE</a:t>
            </a:r>
            <a:endParaRPr lang="en-IN" sz="3600" dirty="0">
              <a:solidFill>
                <a:schemeClr val="accent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176E447-97F3-AC3D-0089-3DB5557AF136}"/>
              </a:ext>
            </a:extLst>
          </p:cNvPr>
          <p:cNvSpPr>
            <a:spLocks noGrp="1"/>
          </p:cNvSpPr>
          <p:nvPr>
            <p:ph type="subTitle" idx="1"/>
          </p:nvPr>
        </p:nvSpPr>
        <p:spPr>
          <a:xfrm>
            <a:off x="2193806" y="3566779"/>
            <a:ext cx="3131976" cy="473067"/>
          </a:xfrm>
        </p:spPr>
        <p:txBody>
          <a:bodyPr/>
          <a:lstStyle/>
          <a:p>
            <a:r>
              <a:rPr lang="en-IN" b="1" dirty="0">
                <a:solidFill>
                  <a:srgbClr val="C00000"/>
                </a:solidFill>
                <a:latin typeface="Times New Roman" panose="02020603050405020304" pitchFamily="18" charset="0"/>
                <a:cs typeface="Times New Roman" panose="02020603050405020304" pitchFamily="18" charset="0"/>
              </a:rPr>
              <a:t>Supervisor</a:t>
            </a:r>
          </a:p>
          <a:p>
            <a:endParaRPr lang="en-IN" dirty="0">
              <a:solidFill>
                <a:schemeClr val="accent1"/>
              </a:solidFill>
              <a:latin typeface="Times New Roman" panose="02020603050405020304" pitchFamily="18" charset="0"/>
              <a:cs typeface="Times New Roman" panose="02020603050405020304" pitchFamily="18" charset="0"/>
            </a:endParaRPr>
          </a:p>
          <a:p>
            <a:endParaRPr lang="en-IN" dirty="0">
              <a:solidFill>
                <a:schemeClr val="accent1"/>
              </a:solidFill>
              <a:latin typeface="Times New Roman" panose="02020603050405020304" pitchFamily="18" charset="0"/>
              <a:cs typeface="Times New Roman" panose="02020603050405020304" pitchFamily="18" charset="0"/>
            </a:endParaRPr>
          </a:p>
          <a:p>
            <a:endParaRPr lang="en-IN" dirty="0">
              <a:solidFill>
                <a:schemeClr val="accent1"/>
              </a:solidFill>
              <a:latin typeface="Times New Roman" panose="02020603050405020304" pitchFamily="18" charset="0"/>
              <a:cs typeface="Times New Roman" panose="02020603050405020304" pitchFamily="18" charset="0"/>
            </a:endParaRPr>
          </a:p>
          <a:p>
            <a:endParaRPr lang="en-IN" dirty="0">
              <a:solidFill>
                <a:schemeClr val="accent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D017938-6C97-5AB1-E9B2-21A34C8AF966}"/>
              </a:ext>
            </a:extLst>
          </p:cNvPr>
          <p:cNvPicPr>
            <a:picLocks noChangeAspect="1"/>
          </p:cNvPicPr>
          <p:nvPr/>
        </p:nvPicPr>
        <p:blipFill>
          <a:blip r:embed="rId2"/>
          <a:stretch>
            <a:fillRect/>
          </a:stretch>
        </p:blipFill>
        <p:spPr>
          <a:xfrm>
            <a:off x="0" y="8818"/>
            <a:ext cx="1165313" cy="1221136"/>
          </a:xfrm>
          <a:prstGeom prst="rect">
            <a:avLst/>
          </a:prstGeom>
        </p:spPr>
      </p:pic>
      <p:sp>
        <p:nvSpPr>
          <p:cNvPr id="5" name="TextBox 4">
            <a:extLst>
              <a:ext uri="{FF2B5EF4-FFF2-40B4-BE49-F238E27FC236}">
                <a16:creationId xmlns:a16="http://schemas.microsoft.com/office/drawing/2014/main" id="{24C08BE9-5906-3A4C-0DBA-8A6541B3AA85}"/>
              </a:ext>
            </a:extLst>
          </p:cNvPr>
          <p:cNvSpPr txBox="1"/>
          <p:nvPr/>
        </p:nvSpPr>
        <p:spPr>
          <a:xfrm>
            <a:off x="336384" y="1276607"/>
            <a:ext cx="461665" cy="5441434"/>
          </a:xfrm>
          <a:prstGeom prst="rect">
            <a:avLst/>
          </a:prstGeom>
          <a:solidFill>
            <a:srgbClr val="C00000"/>
          </a:solidFill>
        </p:spPr>
        <p:txBody>
          <a:bodyPr vert="vert270" wrap="square" rtlCol="0">
            <a:spAutoFit/>
          </a:bodyPr>
          <a:lstStyle/>
          <a:p>
            <a:r>
              <a:rPr lang="en-IN" b="1" dirty="0" smtClean="0">
                <a:solidFill>
                  <a:schemeClr val="bg1">
                    <a:lumMod val="95000"/>
                  </a:schemeClr>
                </a:solidFill>
              </a:rPr>
              <a:t> VELALAR </a:t>
            </a:r>
            <a:r>
              <a:rPr lang="en-IN" b="1" dirty="0">
                <a:solidFill>
                  <a:schemeClr val="bg1">
                    <a:lumMod val="95000"/>
                  </a:schemeClr>
                </a:solidFill>
              </a:rPr>
              <a:t>COLLEGE OF ENGINEERING AND TECHNOLOGY</a:t>
            </a:r>
          </a:p>
        </p:txBody>
      </p:sp>
      <p:pic>
        <p:nvPicPr>
          <p:cNvPr id="6" name="Picture 5">
            <a:extLst>
              <a:ext uri="{FF2B5EF4-FFF2-40B4-BE49-F238E27FC236}">
                <a16:creationId xmlns:a16="http://schemas.microsoft.com/office/drawing/2014/main" id="{80699B28-492E-3FAE-50E1-696BA4B77596}"/>
              </a:ext>
            </a:extLst>
          </p:cNvPr>
          <p:cNvPicPr>
            <a:picLocks noChangeAspect="1"/>
          </p:cNvPicPr>
          <p:nvPr/>
        </p:nvPicPr>
        <p:blipFill>
          <a:blip r:embed="rId3"/>
          <a:stretch>
            <a:fillRect/>
          </a:stretch>
        </p:blipFill>
        <p:spPr>
          <a:xfrm>
            <a:off x="3656988" y="2974184"/>
            <a:ext cx="3133616" cy="1658256"/>
          </a:xfrm>
          <a:prstGeom prst="rect">
            <a:avLst/>
          </a:prstGeom>
        </p:spPr>
      </p:pic>
      <p:sp>
        <p:nvSpPr>
          <p:cNvPr id="7" name="Subtitle 2">
            <a:extLst>
              <a:ext uri="{FF2B5EF4-FFF2-40B4-BE49-F238E27FC236}">
                <a16:creationId xmlns:a16="http://schemas.microsoft.com/office/drawing/2014/main" id="{6BE8381D-58E1-7A86-9FC8-19D1AF51F197}"/>
              </a:ext>
            </a:extLst>
          </p:cNvPr>
          <p:cNvSpPr txBox="1">
            <a:spLocks/>
          </p:cNvSpPr>
          <p:nvPr/>
        </p:nvSpPr>
        <p:spPr>
          <a:xfrm>
            <a:off x="7434424" y="3635741"/>
            <a:ext cx="3131976" cy="40410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dirty="0">
                <a:solidFill>
                  <a:srgbClr val="C00000"/>
                </a:solidFill>
                <a:latin typeface="Times New Roman" panose="02020603050405020304" pitchFamily="18" charset="0"/>
                <a:cs typeface="Times New Roman" panose="02020603050405020304" pitchFamily="18" charset="0"/>
              </a:rPr>
              <a:t>Project students</a:t>
            </a:r>
          </a:p>
        </p:txBody>
      </p:sp>
      <p:sp>
        <p:nvSpPr>
          <p:cNvPr id="8" name="Date Placeholder 7">
            <a:extLst>
              <a:ext uri="{FF2B5EF4-FFF2-40B4-BE49-F238E27FC236}">
                <a16:creationId xmlns:a16="http://schemas.microsoft.com/office/drawing/2014/main" id="{4F6572C4-8ADD-7B0B-C412-B42FA496DDCE}"/>
              </a:ext>
            </a:extLst>
          </p:cNvPr>
          <p:cNvSpPr>
            <a:spLocks noGrp="1"/>
          </p:cNvSpPr>
          <p:nvPr>
            <p:ph type="dt" sz="half" idx="10"/>
          </p:nvPr>
        </p:nvSpPr>
        <p:spPr/>
        <p:txBody>
          <a:bodyPr/>
          <a:lstStyle/>
          <a:p>
            <a:fld id="{C9B8D99E-8378-4F83-8751-6BC400A16584}" type="datetime1">
              <a:rPr lang="en-IN" smtClean="0"/>
              <a:t>01-11-2022</a:t>
            </a:fld>
            <a:endParaRPr lang="en-IN" dirty="0"/>
          </a:p>
        </p:txBody>
      </p:sp>
      <p:sp>
        <p:nvSpPr>
          <p:cNvPr id="9" name="Slide Number Placeholder 8">
            <a:extLst>
              <a:ext uri="{FF2B5EF4-FFF2-40B4-BE49-F238E27FC236}">
                <a16:creationId xmlns:a16="http://schemas.microsoft.com/office/drawing/2014/main" id="{54F7F5D1-3DA5-2C23-D5BB-BDDD6492A4C4}"/>
              </a:ext>
            </a:extLst>
          </p:cNvPr>
          <p:cNvSpPr>
            <a:spLocks noGrp="1"/>
          </p:cNvSpPr>
          <p:nvPr>
            <p:ph type="sldNum" sz="quarter" idx="12"/>
          </p:nvPr>
        </p:nvSpPr>
        <p:spPr/>
        <p:txBody>
          <a:bodyPr/>
          <a:lstStyle/>
          <a:p>
            <a:fld id="{CF7B1F4E-9AE1-4110-AC67-3BEFDB3128C9}" type="slidenum">
              <a:rPr lang="en-IN" smtClean="0"/>
              <a:t>1</a:t>
            </a:fld>
            <a:endParaRPr lang="en-IN"/>
          </a:p>
        </p:txBody>
      </p:sp>
      <p:sp>
        <p:nvSpPr>
          <p:cNvPr id="10" name="Footer Placeholder 9">
            <a:extLst>
              <a:ext uri="{FF2B5EF4-FFF2-40B4-BE49-F238E27FC236}">
                <a16:creationId xmlns:a16="http://schemas.microsoft.com/office/drawing/2014/main" id="{F8FB6300-9E1E-32C4-82BF-76C130991DB0}"/>
              </a:ext>
            </a:extLst>
          </p:cNvPr>
          <p:cNvSpPr>
            <a:spLocks noGrp="1"/>
          </p:cNvSpPr>
          <p:nvPr>
            <p:ph type="ftr" sz="quarter" idx="11"/>
          </p:nvPr>
        </p:nvSpPr>
        <p:spPr/>
        <p:txBody>
          <a:bodyPr/>
          <a:lstStyle/>
          <a:p>
            <a:r>
              <a:rPr lang="en-IN"/>
              <a:t>VCET/BME/ZEROTH REVIEW</a:t>
            </a:r>
          </a:p>
        </p:txBody>
      </p:sp>
      <p:sp>
        <p:nvSpPr>
          <p:cNvPr id="11" name="Rectangle 10"/>
          <p:cNvSpPr/>
          <p:nvPr/>
        </p:nvSpPr>
        <p:spPr>
          <a:xfrm>
            <a:off x="2200337" y="4203527"/>
            <a:ext cx="3166380"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MS. SHARMILA .M   AP/BME</a:t>
            </a:r>
            <a:endParaRPr lang="en-US" dirty="0"/>
          </a:p>
        </p:txBody>
      </p:sp>
      <p:sp>
        <p:nvSpPr>
          <p:cNvPr id="12" name="Subtitle 2"/>
          <p:cNvSpPr txBox="1">
            <a:spLocks/>
          </p:cNvSpPr>
          <p:nvPr/>
        </p:nvSpPr>
        <p:spPr>
          <a:xfrm>
            <a:off x="7404359" y="4228258"/>
            <a:ext cx="6044153" cy="208075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en-US" sz="1800" dirty="0" smtClean="0">
                <a:latin typeface="Times New Roman" panose="02020603050405020304" pitchFamily="18" charset="0"/>
                <a:cs typeface="Times New Roman" panose="02020603050405020304" pitchFamily="18" charset="0"/>
              </a:rPr>
              <a:t>MUTHU YOGESH .B - 19BMR046</a:t>
            </a:r>
          </a:p>
          <a:p>
            <a:pPr algn="l">
              <a:lnSpc>
                <a:spcPct val="120000"/>
              </a:lnSpc>
            </a:pPr>
            <a:r>
              <a:rPr lang="en-US" sz="1800" dirty="0" smtClean="0">
                <a:latin typeface="Times New Roman" panose="02020603050405020304" pitchFamily="18" charset="0"/>
                <a:cs typeface="Times New Roman" panose="02020603050405020304" pitchFamily="18" charset="0"/>
              </a:rPr>
              <a:t>RANJITH KUMAR.P - 19BMR060</a:t>
            </a:r>
          </a:p>
          <a:p>
            <a:pPr algn="l">
              <a:lnSpc>
                <a:spcPct val="120000"/>
              </a:lnSpc>
            </a:pPr>
            <a:r>
              <a:rPr lang="en-US" sz="1800" dirty="0" smtClean="0">
                <a:latin typeface="Times New Roman" panose="02020603050405020304" pitchFamily="18" charset="0"/>
                <a:cs typeface="Times New Roman" panose="02020603050405020304" pitchFamily="18" charset="0"/>
              </a:rPr>
              <a:t>SNEHA .R - 19BMR070</a:t>
            </a:r>
          </a:p>
          <a:p>
            <a:pPr algn="l">
              <a:lnSpc>
                <a:spcPct val="12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750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6F46-28C6-56FD-B34A-9AA76F049B53}"/>
              </a:ext>
            </a:extLst>
          </p:cNvPr>
          <p:cNvSpPr>
            <a:spLocks noGrp="1"/>
          </p:cNvSpPr>
          <p:nvPr>
            <p:ph type="title"/>
          </p:nvPr>
        </p:nvSpPr>
        <p:spPr>
          <a:xfrm>
            <a:off x="708660" y="162340"/>
            <a:ext cx="10515600" cy="1325563"/>
          </a:xfrm>
        </p:spPr>
        <p:txBody>
          <a:bodyPr>
            <a:normAutofit/>
          </a:bodyPr>
          <a:lstStyle/>
          <a:p>
            <a:r>
              <a:rPr lang="en-IN" sz="3600" dirty="0">
                <a:solidFill>
                  <a:srgbClr val="C00000"/>
                </a:solidFill>
                <a:latin typeface="Times New Roman" panose="02020603050405020304" pitchFamily="18" charset="0"/>
                <a:cs typeface="Times New Roman" panose="02020603050405020304" pitchFamily="18" charset="0"/>
              </a:rPr>
              <a:t>REFERENCES</a:t>
            </a:r>
          </a:p>
        </p:txBody>
      </p:sp>
      <p:sp>
        <p:nvSpPr>
          <p:cNvPr id="4" name="Date Placeholder 3">
            <a:extLst>
              <a:ext uri="{FF2B5EF4-FFF2-40B4-BE49-F238E27FC236}">
                <a16:creationId xmlns:a16="http://schemas.microsoft.com/office/drawing/2014/main" id="{FAF67E51-AE44-CE86-6407-4A77A9FE11DB}"/>
              </a:ext>
            </a:extLst>
          </p:cNvPr>
          <p:cNvSpPr>
            <a:spLocks noGrp="1"/>
          </p:cNvSpPr>
          <p:nvPr>
            <p:ph type="dt" sz="half" idx="10"/>
          </p:nvPr>
        </p:nvSpPr>
        <p:spPr/>
        <p:txBody>
          <a:bodyPr/>
          <a:lstStyle/>
          <a:p>
            <a:fld id="{6C1E7AEC-4AE0-48BD-AD64-23DAAAB3426F}" type="datetime1">
              <a:rPr lang="en-IN" smtClean="0"/>
              <a:t>01-11-2022</a:t>
            </a:fld>
            <a:endParaRPr lang="en-IN"/>
          </a:p>
        </p:txBody>
      </p:sp>
      <p:sp>
        <p:nvSpPr>
          <p:cNvPr id="5" name="Footer Placeholder 4">
            <a:extLst>
              <a:ext uri="{FF2B5EF4-FFF2-40B4-BE49-F238E27FC236}">
                <a16:creationId xmlns:a16="http://schemas.microsoft.com/office/drawing/2014/main" id="{DC7764CB-DAE1-572E-D19C-163513E7B276}"/>
              </a:ext>
            </a:extLst>
          </p:cNvPr>
          <p:cNvSpPr>
            <a:spLocks noGrp="1"/>
          </p:cNvSpPr>
          <p:nvPr>
            <p:ph type="ftr" sz="quarter" idx="11"/>
          </p:nvPr>
        </p:nvSpPr>
        <p:spPr/>
        <p:txBody>
          <a:bodyPr/>
          <a:lstStyle/>
          <a:p>
            <a:r>
              <a:rPr lang="en-IN"/>
              <a:t>VCET/BME/ZEROTH REVIEW</a:t>
            </a:r>
          </a:p>
        </p:txBody>
      </p:sp>
      <p:sp>
        <p:nvSpPr>
          <p:cNvPr id="6" name="Slide Number Placeholder 5">
            <a:extLst>
              <a:ext uri="{FF2B5EF4-FFF2-40B4-BE49-F238E27FC236}">
                <a16:creationId xmlns:a16="http://schemas.microsoft.com/office/drawing/2014/main" id="{DF77890C-09BB-9140-ED32-5993A4150E15}"/>
              </a:ext>
            </a:extLst>
          </p:cNvPr>
          <p:cNvSpPr>
            <a:spLocks noGrp="1"/>
          </p:cNvSpPr>
          <p:nvPr>
            <p:ph type="sldNum" sz="quarter" idx="12"/>
          </p:nvPr>
        </p:nvSpPr>
        <p:spPr/>
        <p:txBody>
          <a:bodyPr/>
          <a:lstStyle/>
          <a:p>
            <a:fld id="{CF7B1F4E-9AE1-4110-AC67-3BEFDB3128C9}" type="slidenum">
              <a:rPr lang="en-IN" smtClean="0"/>
              <a:t>10</a:t>
            </a:fld>
            <a:endParaRPr lang="en-IN"/>
          </a:p>
        </p:txBody>
      </p:sp>
      <p:sp>
        <p:nvSpPr>
          <p:cNvPr id="7" name="Content Placeholder 2">
            <a:extLst>
              <a:ext uri="{FF2B5EF4-FFF2-40B4-BE49-F238E27FC236}">
                <a16:creationId xmlns:a16="http://schemas.microsoft.com/office/drawing/2014/main" id="{10060F3D-7444-A42F-2EF7-A64A59F5DFCA}"/>
              </a:ext>
            </a:extLst>
          </p:cNvPr>
          <p:cNvSpPr>
            <a:spLocks noGrp="1"/>
          </p:cNvSpPr>
          <p:nvPr>
            <p:ph idx="1"/>
          </p:nvPr>
        </p:nvSpPr>
        <p:spPr>
          <a:xfrm>
            <a:off x="708660" y="1242125"/>
            <a:ext cx="10774680" cy="4351338"/>
          </a:xfrm>
        </p:spPr>
        <p:txBody>
          <a:bodyPr>
            <a:noAutofit/>
          </a:bodyPr>
          <a:lstStyle/>
          <a:p>
            <a:pPr marL="0" indent="0" algn="just">
              <a:lnSpc>
                <a:spcPct val="120000"/>
              </a:lnSpc>
              <a:buNone/>
            </a:pPr>
            <a:r>
              <a:rPr lang="en-US" sz="2000" dirty="0" smtClean="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M. F. </a:t>
            </a:r>
            <a:r>
              <a:rPr lang="en-US" sz="2000" dirty="0" err="1">
                <a:latin typeface="Times New Roman" panose="02020603050405020304" pitchFamily="18" charset="0"/>
                <a:cs typeface="Times New Roman" panose="02020603050405020304" pitchFamily="18" charset="0"/>
              </a:rPr>
              <a:t>Mridha</a:t>
            </a:r>
            <a:r>
              <a:rPr lang="en-US" sz="2000" dirty="0">
                <a:latin typeface="Times New Roman" panose="02020603050405020304" pitchFamily="18" charset="0"/>
                <a:cs typeface="Times New Roman" panose="02020603050405020304" pitchFamily="18" charset="0"/>
              </a:rPr>
              <a:t> , Sujoy Chandra Das , Muhammad </a:t>
            </a:r>
            <a:r>
              <a:rPr lang="en-US" sz="2000" dirty="0" err="1">
                <a:latin typeface="Times New Roman" panose="02020603050405020304" pitchFamily="18" charset="0"/>
                <a:cs typeface="Times New Roman" panose="02020603050405020304" pitchFamily="18" charset="0"/>
              </a:rPr>
              <a:t>Mohsin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Kabir</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Aklima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Akter</a:t>
            </a:r>
            <a:r>
              <a:rPr lang="en-US" sz="2000" dirty="0">
                <a:latin typeface="Times New Roman" panose="02020603050405020304" pitchFamily="18" charset="0"/>
                <a:cs typeface="Times New Roman" panose="02020603050405020304" pitchFamily="18" charset="0"/>
              </a:rPr>
              <a:t> Lima , Md. </a:t>
            </a:r>
            <a:r>
              <a:rPr lang="en-US" sz="2000" dirty="0" err="1">
                <a:latin typeface="Times New Roman" panose="02020603050405020304" pitchFamily="18" charset="0"/>
                <a:cs typeface="Times New Roman" panose="02020603050405020304" pitchFamily="18" charset="0"/>
              </a:rPr>
              <a:t>Rashedul</a:t>
            </a:r>
            <a:r>
              <a:rPr lang="en-US" sz="2000" dirty="0">
                <a:latin typeface="Times New Roman" panose="02020603050405020304" pitchFamily="18" charset="0"/>
                <a:cs typeface="Times New Roman" panose="02020603050405020304" pitchFamily="18" charset="0"/>
              </a:rPr>
              <a:t> Islam and Yutaka </a:t>
            </a:r>
            <a:r>
              <a:rPr lang="en-US" sz="2000" dirty="0" err="1" smtClean="0">
                <a:latin typeface="Times New Roman" panose="02020603050405020304" pitchFamily="18" charset="0"/>
                <a:cs typeface="Times New Roman" panose="02020603050405020304" pitchFamily="18" charset="0"/>
              </a:rPr>
              <a:t>Watanobe</a:t>
            </a:r>
            <a:r>
              <a:rPr lang="en-US" sz="2000" dirty="0" smtClean="0">
                <a:latin typeface="Times New Roman" panose="02020603050405020304" pitchFamily="18" charset="0"/>
                <a:cs typeface="Times New Roman" panose="02020603050405020304" pitchFamily="18" charset="0"/>
              </a:rPr>
              <a:t>“ Brain-Computer Interface: Advancement and Challenges” 2021</a:t>
            </a:r>
          </a:p>
          <a:p>
            <a:pPr marL="0" indent="0" algn="just">
              <a:lnSpc>
                <a:spcPct val="120000"/>
              </a:lnSpc>
              <a:buNone/>
            </a:pPr>
            <a:r>
              <a:rPr lang="en-US" sz="2000" dirty="0" smtClean="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Chao Tang, </a:t>
            </a:r>
            <a:r>
              <a:rPr lang="en-US" sz="2000" dirty="0" err="1">
                <a:latin typeface="Times New Roman" panose="02020603050405020304" pitchFamily="18" charset="0"/>
                <a:cs typeface="Times New Roman" panose="02020603050405020304" pitchFamily="18" charset="0"/>
              </a:rPr>
              <a:t>Tianyi</a:t>
            </a:r>
            <a:r>
              <a:rPr lang="en-US" sz="2000" dirty="0">
                <a:latin typeface="Times New Roman" panose="02020603050405020304" pitchFamily="18" charset="0"/>
                <a:cs typeface="Times New Roman" panose="02020603050405020304" pitchFamily="18" charset="0"/>
              </a:rPr>
              <a:t> Gao, </a:t>
            </a:r>
            <a:r>
              <a:rPr lang="en-US" sz="2000" dirty="0" err="1">
                <a:latin typeface="Times New Roman" panose="02020603050405020304" pitchFamily="18" charset="0"/>
                <a:cs typeface="Times New Roman" panose="02020603050405020304" pitchFamily="18" charset="0"/>
              </a:rPr>
              <a:t>Yuanhao</a:t>
            </a:r>
            <a:r>
              <a:rPr lang="en-US" sz="2000" dirty="0">
                <a:latin typeface="Times New Roman" panose="02020603050405020304" pitchFamily="18" charset="0"/>
                <a:cs typeface="Times New Roman" panose="02020603050405020304" pitchFamily="18" charset="0"/>
              </a:rPr>
              <a:t> Li and </a:t>
            </a:r>
            <a:r>
              <a:rPr lang="en-US" sz="2000" dirty="0" err="1">
                <a:latin typeface="Times New Roman" panose="02020603050405020304" pitchFamily="18" charset="0"/>
                <a:cs typeface="Times New Roman" panose="02020603050405020304" pitchFamily="18" charset="0"/>
              </a:rPr>
              <a:t>Badong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Chen</a:t>
            </a:r>
            <a:r>
              <a:rPr lang="en-IN" sz="2000" dirty="0" smtClean="0">
                <a:latin typeface="Times New Roman" pitchFamily="18" charset="0"/>
                <a:cs typeface="Times New Roman" pitchFamily="18" charset="0"/>
              </a:rPr>
              <a:t> </a:t>
            </a:r>
            <a:r>
              <a:rPr lang="en-US" sz="2000" dirty="0" smtClean="0">
                <a:latin typeface="Times New Roman" panose="02020603050405020304" pitchFamily="18" charset="0"/>
                <a:cs typeface="Times New Roman" panose="02020603050405020304" pitchFamily="18" charset="0"/>
              </a:rPr>
              <a:t>“EEG </a:t>
            </a:r>
            <a:r>
              <a:rPr lang="en-US" sz="2000" dirty="0">
                <a:latin typeface="Times New Roman" panose="02020603050405020304" pitchFamily="18" charset="0"/>
                <a:cs typeface="Times New Roman" panose="02020603050405020304" pitchFamily="18" charset="0"/>
              </a:rPr>
              <a:t>channel selection based on sequential backward floating search for motor imagery classification ” </a:t>
            </a:r>
            <a:r>
              <a:rPr lang="en-US" sz="2000" dirty="0" smtClean="0">
                <a:latin typeface="Times New Roman" panose="02020603050405020304" pitchFamily="18" charset="0"/>
                <a:cs typeface="Times New Roman" panose="02020603050405020304" pitchFamily="18" charset="0"/>
              </a:rPr>
              <a:t>2022</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3] </a:t>
            </a:r>
            <a:r>
              <a:rPr lang="en-US" sz="2000" dirty="0">
                <a:latin typeface="Times New Roman" panose="02020603050405020304" pitchFamily="18" charset="0"/>
                <a:cs typeface="Times New Roman" panose="02020603050405020304" pitchFamily="18" charset="0"/>
              </a:rPr>
              <a:t>Rahul Sharma, </a:t>
            </a:r>
            <a:r>
              <a:rPr lang="en-US" sz="2000" dirty="0" err="1">
                <a:latin typeface="Times New Roman" panose="02020603050405020304" pitchFamily="18" charset="0"/>
                <a:cs typeface="Times New Roman" panose="02020603050405020304" pitchFamily="18" charset="0"/>
              </a:rPr>
              <a:t>Minju</a:t>
            </a:r>
            <a:r>
              <a:rPr lang="en-US" sz="2000" dirty="0">
                <a:latin typeface="Times New Roman" panose="02020603050405020304" pitchFamily="18" charset="0"/>
                <a:cs typeface="Times New Roman" panose="02020603050405020304" pitchFamily="18" charset="0"/>
              </a:rPr>
              <a:t> Kim and </a:t>
            </a:r>
            <a:r>
              <a:rPr lang="en-US" sz="2000" dirty="0" err="1">
                <a:latin typeface="Times New Roman" panose="02020603050405020304" pitchFamily="18" charset="0"/>
                <a:cs typeface="Times New Roman" panose="02020603050405020304" pitchFamily="18" charset="0"/>
              </a:rPr>
              <a:t>Akansha</a:t>
            </a:r>
            <a:r>
              <a:rPr lang="en-US" sz="2000" dirty="0">
                <a:latin typeface="Times New Roman" panose="02020603050405020304" pitchFamily="18" charset="0"/>
                <a:cs typeface="Times New Roman" panose="02020603050405020304" pitchFamily="18" charset="0"/>
              </a:rPr>
              <a:t> Gupta c </a:t>
            </a:r>
            <a:r>
              <a:rPr lang="en-IN"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Motor imagery classification in brain-machine interface with machine learning algorithms: Classical approach to multi-layer perceptron model </a:t>
            </a:r>
            <a:r>
              <a:rPr lang="en-US" sz="2000" dirty="0" smtClean="0">
                <a:latin typeface="Times New Roman" panose="02020603050405020304" pitchFamily="18" charset="0"/>
                <a:cs typeface="Times New Roman" panose="02020603050405020304" pitchFamily="18" charset="0"/>
              </a:rPr>
              <a:t>” 2021</a:t>
            </a:r>
          </a:p>
          <a:p>
            <a:pPr marL="0" indent="0" algn="just">
              <a:lnSpc>
                <a:spcPct val="120000"/>
              </a:lnSpc>
              <a:buNone/>
            </a:pPr>
            <a:r>
              <a:rPr lang="en-US" sz="2000" dirty="0" smtClean="0">
                <a:latin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cs typeface="Times New Roman" panose="02020603050405020304" pitchFamily="18" charset="0"/>
              </a:rPr>
              <a:t>Arrigo Palumbo, Nicola </a:t>
            </a:r>
            <a:r>
              <a:rPr lang="en-US" sz="2000" dirty="0" err="1">
                <a:latin typeface="Times New Roman" panose="02020603050405020304" pitchFamily="18" charset="0"/>
                <a:cs typeface="Times New Roman" panose="02020603050405020304" pitchFamily="18" charset="0"/>
              </a:rPr>
              <a:t>Ielpo</a:t>
            </a:r>
            <a:r>
              <a:rPr lang="en-US" sz="2000" dirty="0">
                <a:latin typeface="Times New Roman" panose="02020603050405020304" pitchFamily="18" charset="0"/>
                <a:cs typeface="Times New Roman" panose="02020603050405020304" pitchFamily="18" charset="0"/>
              </a:rPr>
              <a:t> and Barbara </a:t>
            </a:r>
            <a:r>
              <a:rPr lang="en-US" sz="2000" dirty="0" smtClean="0">
                <a:latin typeface="Times New Roman" panose="02020603050405020304" pitchFamily="18" charset="0"/>
                <a:cs typeface="Times New Roman" panose="02020603050405020304" pitchFamily="18" charset="0"/>
              </a:rPr>
              <a:t>Calabrese</a:t>
            </a:r>
            <a:r>
              <a:rPr lang="en-IN" sz="2000" dirty="0" smtClean="0">
                <a:latin typeface="Times New Roman" pitchFamily="18" charset="0"/>
                <a:cs typeface="Times New Roman" pitchFamily="18" charset="0"/>
              </a:rPr>
              <a:t> </a:t>
            </a:r>
            <a:r>
              <a:rPr lang="en-US" sz="2000" dirty="0" smtClean="0">
                <a:latin typeface="Times New Roman" panose="02020603050405020304" pitchFamily="18" charset="0"/>
                <a:cs typeface="Times New Roman" panose="02020603050405020304" pitchFamily="18" charset="0"/>
              </a:rPr>
              <a:t>“An </a:t>
            </a:r>
            <a:r>
              <a:rPr lang="en-US" sz="2000" dirty="0">
                <a:latin typeface="Times New Roman" panose="02020603050405020304" pitchFamily="18" charset="0"/>
                <a:cs typeface="Times New Roman" panose="02020603050405020304" pitchFamily="18" charset="0"/>
              </a:rPr>
              <a:t>FPGA-Embedded Brain-Computer Interface System to Support Individual Autonomy in Locked-In </a:t>
            </a:r>
            <a:r>
              <a:rPr lang="en-US" sz="2000" dirty="0" smtClean="0">
                <a:latin typeface="Times New Roman" panose="02020603050405020304" pitchFamily="18" charset="0"/>
                <a:cs typeface="Times New Roman" panose="02020603050405020304" pitchFamily="18" charset="0"/>
              </a:rPr>
              <a:t>Individuals” 2022</a:t>
            </a:r>
          </a:p>
          <a:p>
            <a:pPr marL="0" indent="0" algn="just">
              <a:lnSpc>
                <a:spcPct val="120000"/>
              </a:lnSpc>
              <a:buNone/>
            </a:pPr>
            <a:r>
              <a:rPr lang="en-US" sz="2000" dirty="0" smtClean="0">
                <a:latin typeface="Times New Roman" panose="02020603050405020304" pitchFamily="18" charset="0"/>
                <a:cs typeface="Times New Roman" panose="02020603050405020304" pitchFamily="18" charset="0"/>
              </a:rPr>
              <a:t>[5] </a:t>
            </a:r>
            <a:r>
              <a:rPr lang="en-US" sz="2000" dirty="0" err="1" smtClean="0">
                <a:latin typeface="Times New Roman" panose="02020603050405020304" pitchFamily="18" charset="0"/>
                <a:cs typeface="Times New Roman" panose="02020603050405020304" pitchFamily="18" charset="0"/>
              </a:rPr>
              <a:t>Loulietta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Lazarou</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Spiros</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Nikolopoulos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Panagiotis C. Petrantonakis1 , </a:t>
            </a:r>
            <a:r>
              <a:rPr lang="en-US" sz="2000" dirty="0" err="1">
                <a:latin typeface="Times New Roman" panose="02020603050405020304" pitchFamily="18" charset="0"/>
                <a:cs typeface="Times New Roman" panose="02020603050405020304" pitchFamily="18" charset="0"/>
              </a:rPr>
              <a:t>Ioannis</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Kompatsiaris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Magda </a:t>
            </a:r>
            <a:r>
              <a:rPr lang="en-US" sz="2000" dirty="0" err="1" smtClean="0">
                <a:latin typeface="Times New Roman" panose="02020603050405020304" pitchFamily="18" charset="0"/>
                <a:cs typeface="Times New Roman" panose="02020603050405020304" pitchFamily="18" charset="0"/>
              </a:rPr>
              <a:t>Tsolaki</a:t>
            </a:r>
            <a:r>
              <a:rPr lang="en-US" sz="2000" dirty="0" smtClean="0">
                <a:latin typeface="Times New Roman" panose="02020603050405020304" pitchFamily="18" charset="0"/>
                <a:cs typeface="Times New Roman" panose="02020603050405020304" pitchFamily="18" charset="0"/>
              </a:rPr>
              <a:t> “EEG-Based </a:t>
            </a:r>
            <a:r>
              <a:rPr lang="en-US" sz="2000" dirty="0">
                <a:latin typeface="Times New Roman" panose="02020603050405020304" pitchFamily="18" charset="0"/>
                <a:cs typeface="Times New Roman" panose="02020603050405020304" pitchFamily="18" charset="0"/>
              </a:rPr>
              <a:t>Brain–Computer Interfaces for Communication and Rehabilitation of People with Motor </a:t>
            </a:r>
            <a:r>
              <a:rPr lang="en-US" sz="2000" dirty="0" smtClean="0">
                <a:latin typeface="Times New Roman" panose="02020603050405020304" pitchFamily="18" charset="0"/>
                <a:cs typeface="Times New Roman" panose="02020603050405020304" pitchFamily="18" charset="0"/>
              </a:rPr>
              <a:t>Impairment” 2018</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19876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6F46-28C6-56FD-B34A-9AA76F049B53}"/>
              </a:ext>
            </a:extLst>
          </p:cNvPr>
          <p:cNvSpPr>
            <a:spLocks noGrp="1"/>
          </p:cNvSpPr>
          <p:nvPr>
            <p:ph type="title"/>
          </p:nvPr>
        </p:nvSpPr>
        <p:spPr>
          <a:xfrm>
            <a:off x="543560" y="131445"/>
            <a:ext cx="10515600" cy="1325563"/>
          </a:xfrm>
        </p:spPr>
        <p:txBody>
          <a:bodyPr>
            <a:normAutofit/>
          </a:bodyPr>
          <a:lstStyle/>
          <a:p>
            <a:r>
              <a:rPr lang="en-IN" sz="3600" dirty="0">
                <a:solidFill>
                  <a:srgbClr val="C00000"/>
                </a:solidFill>
                <a:latin typeface="Times New Roman" panose="02020603050405020304" pitchFamily="18" charset="0"/>
                <a:cs typeface="Times New Roman" panose="02020603050405020304" pitchFamily="18" charset="0"/>
              </a:rPr>
              <a:t>REFERENCES</a:t>
            </a:r>
          </a:p>
        </p:txBody>
      </p:sp>
      <p:sp>
        <p:nvSpPr>
          <p:cNvPr id="4" name="Date Placeholder 3">
            <a:extLst>
              <a:ext uri="{FF2B5EF4-FFF2-40B4-BE49-F238E27FC236}">
                <a16:creationId xmlns:a16="http://schemas.microsoft.com/office/drawing/2014/main" id="{FAF67E51-AE44-CE86-6407-4A77A9FE11DB}"/>
              </a:ext>
            </a:extLst>
          </p:cNvPr>
          <p:cNvSpPr>
            <a:spLocks noGrp="1"/>
          </p:cNvSpPr>
          <p:nvPr>
            <p:ph type="dt" sz="half" idx="10"/>
          </p:nvPr>
        </p:nvSpPr>
        <p:spPr/>
        <p:txBody>
          <a:bodyPr/>
          <a:lstStyle/>
          <a:p>
            <a:fld id="{6C1E7AEC-4AE0-48BD-AD64-23DAAAB3426F}" type="datetime1">
              <a:rPr lang="en-IN" smtClean="0"/>
              <a:t>01-11-2022</a:t>
            </a:fld>
            <a:endParaRPr lang="en-IN"/>
          </a:p>
        </p:txBody>
      </p:sp>
      <p:sp>
        <p:nvSpPr>
          <p:cNvPr id="5" name="Footer Placeholder 4">
            <a:extLst>
              <a:ext uri="{FF2B5EF4-FFF2-40B4-BE49-F238E27FC236}">
                <a16:creationId xmlns:a16="http://schemas.microsoft.com/office/drawing/2014/main" id="{DC7764CB-DAE1-572E-D19C-163513E7B276}"/>
              </a:ext>
            </a:extLst>
          </p:cNvPr>
          <p:cNvSpPr>
            <a:spLocks noGrp="1"/>
          </p:cNvSpPr>
          <p:nvPr>
            <p:ph type="ftr" sz="quarter" idx="11"/>
          </p:nvPr>
        </p:nvSpPr>
        <p:spPr/>
        <p:txBody>
          <a:bodyPr/>
          <a:lstStyle/>
          <a:p>
            <a:r>
              <a:rPr lang="en-IN"/>
              <a:t>VCET/BME/ZEROTH REVIEW</a:t>
            </a:r>
          </a:p>
        </p:txBody>
      </p:sp>
      <p:sp>
        <p:nvSpPr>
          <p:cNvPr id="6" name="Slide Number Placeholder 5">
            <a:extLst>
              <a:ext uri="{FF2B5EF4-FFF2-40B4-BE49-F238E27FC236}">
                <a16:creationId xmlns:a16="http://schemas.microsoft.com/office/drawing/2014/main" id="{DF77890C-09BB-9140-ED32-5993A4150E15}"/>
              </a:ext>
            </a:extLst>
          </p:cNvPr>
          <p:cNvSpPr>
            <a:spLocks noGrp="1"/>
          </p:cNvSpPr>
          <p:nvPr>
            <p:ph type="sldNum" sz="quarter" idx="12"/>
          </p:nvPr>
        </p:nvSpPr>
        <p:spPr/>
        <p:txBody>
          <a:bodyPr/>
          <a:lstStyle/>
          <a:p>
            <a:fld id="{CF7B1F4E-9AE1-4110-AC67-3BEFDB3128C9}" type="slidenum">
              <a:rPr lang="en-IN" smtClean="0"/>
              <a:t>11</a:t>
            </a:fld>
            <a:endParaRPr lang="en-IN"/>
          </a:p>
        </p:txBody>
      </p:sp>
      <p:sp>
        <p:nvSpPr>
          <p:cNvPr id="7" name="Content Placeholder 2">
            <a:extLst>
              <a:ext uri="{FF2B5EF4-FFF2-40B4-BE49-F238E27FC236}">
                <a16:creationId xmlns:a16="http://schemas.microsoft.com/office/drawing/2014/main" id="{10060F3D-7444-A42F-2EF7-A64A59F5DFCA}"/>
              </a:ext>
            </a:extLst>
          </p:cNvPr>
          <p:cNvSpPr>
            <a:spLocks noGrp="1"/>
          </p:cNvSpPr>
          <p:nvPr>
            <p:ph idx="1"/>
          </p:nvPr>
        </p:nvSpPr>
        <p:spPr>
          <a:xfrm>
            <a:off x="563880" y="1150685"/>
            <a:ext cx="11064240" cy="4351338"/>
          </a:xfrm>
        </p:spPr>
        <p:txBody>
          <a:bodyPr>
            <a:noAutofit/>
          </a:bodyPr>
          <a:lstStyle/>
          <a:p>
            <a:pPr marL="0" indent="0" algn="just">
              <a:lnSpc>
                <a:spcPct val="120000"/>
              </a:lnSpc>
              <a:buNone/>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6</a:t>
            </a:r>
            <a:r>
              <a:rPr lang="en-US" sz="2000" dirty="0" smtClean="0">
                <a:latin typeface="Times New Roman" panose="02020603050405020304" pitchFamily="18" charset="0"/>
                <a:cs typeface="Times New Roman" panose="02020603050405020304" pitchFamily="18" charset="0"/>
              </a:rPr>
              <a:t>] Chang-Hwan </a:t>
            </a:r>
            <a:r>
              <a:rPr lang="en-US" sz="2000" dirty="0" err="1">
                <a:latin typeface="Times New Roman" panose="02020603050405020304" pitchFamily="18" charset="0"/>
                <a:cs typeface="Times New Roman" panose="02020603050405020304" pitchFamily="18" charset="0"/>
              </a:rPr>
              <a:t>Im</a:t>
            </a:r>
            <a:r>
              <a:rPr lang="en-US" sz="2000" dirty="0">
                <a:latin typeface="Times New Roman" panose="02020603050405020304" pitchFamily="18" charset="0"/>
                <a:cs typeface="Times New Roman" panose="02020603050405020304" pitchFamily="18" charset="0"/>
              </a:rPr>
              <a:t>, Chang-</a:t>
            </a:r>
            <a:r>
              <a:rPr lang="en-US" sz="2000" dirty="0" err="1">
                <a:latin typeface="Times New Roman" panose="02020603050405020304" pitchFamily="18" charset="0"/>
                <a:cs typeface="Times New Roman" panose="02020603050405020304" pitchFamily="18" charset="0"/>
              </a:rPr>
              <a:t>Hee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Han “EEG-based </a:t>
            </a:r>
            <a:r>
              <a:rPr lang="en-US" sz="2000" dirty="0">
                <a:latin typeface="Times New Roman" panose="02020603050405020304" pitchFamily="18" charset="0"/>
                <a:cs typeface="Times New Roman" panose="02020603050405020304" pitchFamily="18" charset="0"/>
              </a:rPr>
              <a:t>Brain-Computer Interface for Real-Time Communication of Patients in Completely Locked-in </a:t>
            </a:r>
            <a:r>
              <a:rPr lang="en-US" sz="2000" dirty="0" smtClean="0">
                <a:latin typeface="Times New Roman" panose="02020603050405020304" pitchFamily="18" charset="0"/>
                <a:cs typeface="Times New Roman" panose="02020603050405020304" pitchFamily="18" charset="0"/>
              </a:rPr>
              <a:t>State</a:t>
            </a:r>
            <a:r>
              <a:rPr lang="en-US" sz="2000" dirty="0">
                <a:latin typeface="Times New Roman" panose="02020603050405020304" pitchFamily="18" charset="0"/>
                <a:cs typeface="Times New Roman" panose="02020603050405020304" pitchFamily="18" charset="0"/>
              </a:rPr>
              <a:t>” 6th International Conference on Brain-Computer Interface (BCI</a:t>
            </a:r>
            <a:r>
              <a:rPr lang="en-US" sz="2000" dirty="0" smtClean="0">
                <a:latin typeface="Times New Roman" panose="02020603050405020304" pitchFamily="18" charset="0"/>
                <a:cs typeface="Times New Roman" panose="02020603050405020304" pitchFamily="18" charset="0"/>
              </a:rPr>
              <a:t>) 2018</a:t>
            </a:r>
          </a:p>
          <a:p>
            <a:pPr marL="0" indent="0" algn="just">
              <a:lnSpc>
                <a:spcPct val="120000"/>
              </a:lnSpc>
              <a:buNone/>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7</a:t>
            </a:r>
            <a:r>
              <a:rPr lang="en-US" sz="2000" dirty="0" smtClean="0">
                <a:latin typeface="Times New Roman" panose="02020603050405020304" pitchFamily="18" charset="0"/>
                <a:cs typeface="Times New Roman" panose="02020603050405020304" pitchFamily="18" charset="0"/>
              </a:rPr>
              <a:t>] </a:t>
            </a:r>
            <a:r>
              <a:rPr lang="de-DE" sz="2000" dirty="0" smtClean="0">
                <a:latin typeface="Times New Roman" panose="02020603050405020304" pitchFamily="18" charset="0"/>
                <a:cs typeface="Times New Roman" panose="02020603050405020304" pitchFamily="18" charset="0"/>
              </a:rPr>
              <a:t>Ian </a:t>
            </a:r>
            <a:r>
              <a:rPr lang="de-DE" sz="2000" dirty="0">
                <a:latin typeface="Times New Roman" panose="02020603050405020304" pitchFamily="18" charset="0"/>
                <a:cs typeface="Times New Roman" panose="02020603050405020304" pitchFamily="18" charset="0"/>
              </a:rPr>
              <a:t>Daly, Reinhold Scherer, Martin Billinger, and Gernot </a:t>
            </a:r>
            <a:r>
              <a:rPr lang="de-DE" sz="2000" dirty="0" smtClean="0">
                <a:latin typeface="Times New Roman" panose="02020603050405020304" pitchFamily="18" charset="0"/>
                <a:cs typeface="Times New Roman" panose="02020603050405020304" pitchFamily="18" charset="0"/>
              </a:rPr>
              <a:t>Müller-Putz</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FORCe</a:t>
            </a:r>
            <a:r>
              <a:rPr lang="en-US" sz="2000" dirty="0">
                <a:latin typeface="Times New Roman" panose="02020603050405020304" pitchFamily="18" charset="0"/>
                <a:cs typeface="Times New Roman" panose="02020603050405020304" pitchFamily="18" charset="0"/>
              </a:rPr>
              <a:t>: Fully Online and Automated Artifact Removal for Brain-Computer </a:t>
            </a:r>
            <a:r>
              <a:rPr lang="en-US" sz="2000" dirty="0" smtClean="0">
                <a:latin typeface="Times New Roman" panose="02020603050405020304" pitchFamily="18" charset="0"/>
                <a:cs typeface="Times New Roman" panose="02020603050405020304" pitchFamily="18" charset="0"/>
              </a:rPr>
              <a:t>Interfacing” 2015</a:t>
            </a:r>
          </a:p>
          <a:p>
            <a:pPr marL="0" indent="0" algn="just">
              <a:lnSpc>
                <a:spcPct val="120000"/>
              </a:lnSpc>
              <a:buNone/>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8</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Mukhtar </a:t>
            </a:r>
            <a:r>
              <a:rPr lang="en-US" sz="2000" dirty="0" err="1">
                <a:latin typeface="Times New Roman" panose="02020603050405020304" pitchFamily="18" charset="0"/>
                <a:cs typeface="Times New Roman" panose="02020603050405020304" pitchFamily="18" charset="0"/>
              </a:rPr>
              <a:t>Alansari</a:t>
            </a:r>
            <a:r>
              <a:rPr lang="en-US" sz="2000" dirty="0">
                <a:latin typeface="Times New Roman" panose="02020603050405020304" pitchFamily="18" charset="0"/>
                <a:cs typeface="Times New Roman" panose="02020603050405020304" pitchFamily="18" charset="0"/>
              </a:rPr>
              <a:t>, Mahmoud </a:t>
            </a:r>
            <a:r>
              <a:rPr lang="en-US" sz="2000" dirty="0" err="1">
                <a:latin typeface="Times New Roman" panose="02020603050405020304" pitchFamily="18" charset="0"/>
                <a:cs typeface="Times New Roman" panose="02020603050405020304" pitchFamily="18" charset="0"/>
              </a:rPr>
              <a:t>Kamel</a:t>
            </a:r>
            <a:r>
              <a:rPr lang="en-US" sz="2000" dirty="0">
                <a:latin typeface="Times New Roman" panose="02020603050405020304" pitchFamily="18" charset="0"/>
                <a:cs typeface="Times New Roman" panose="02020603050405020304" pitchFamily="18" charset="0"/>
              </a:rPr>
              <a:t>, Bandar Hakim, and Yasser </a:t>
            </a:r>
            <a:r>
              <a:rPr lang="en-US" sz="2000" dirty="0" err="1">
                <a:latin typeface="Times New Roman" panose="02020603050405020304" pitchFamily="18" charset="0"/>
                <a:cs typeface="Times New Roman" panose="02020603050405020304" pitchFamily="18" charset="0"/>
              </a:rPr>
              <a:t>Kadah</a:t>
            </a:r>
            <a:r>
              <a:rPr lang="en-US"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Study </a:t>
            </a:r>
            <a:r>
              <a:rPr lang="en-US" sz="2000" dirty="0">
                <a:latin typeface="Times New Roman" panose="02020603050405020304" pitchFamily="18" charset="0"/>
                <a:cs typeface="Times New Roman" panose="02020603050405020304" pitchFamily="18" charset="0"/>
              </a:rPr>
              <a:t>of Wavelet-Based Performance Enhancement for Motor Imagery Brain-Computer </a:t>
            </a:r>
            <a:r>
              <a:rPr lang="en-US" sz="2000" dirty="0" smtClean="0">
                <a:latin typeface="Times New Roman" panose="02020603050405020304" pitchFamily="18" charset="0"/>
                <a:cs typeface="Times New Roman" panose="02020603050405020304" pitchFamily="18" charset="0"/>
              </a:rPr>
              <a:t>Interface</a:t>
            </a:r>
            <a:r>
              <a:rPr lang="en-US" sz="2000" dirty="0">
                <a:latin typeface="Times New Roman" panose="02020603050405020304" pitchFamily="18" charset="0"/>
                <a:cs typeface="Times New Roman" panose="02020603050405020304" pitchFamily="18" charset="0"/>
              </a:rPr>
              <a:t>” IEEE Transactions on Neural Systems and Rehabilitation </a:t>
            </a:r>
            <a:r>
              <a:rPr lang="en-US" sz="2000" dirty="0" smtClean="0">
                <a:latin typeface="Times New Roman" panose="02020603050405020304" pitchFamily="18" charset="0"/>
                <a:cs typeface="Times New Roman" panose="02020603050405020304" pitchFamily="18" charset="0"/>
              </a:rPr>
              <a:t>Engineering 2018</a:t>
            </a:r>
          </a:p>
          <a:p>
            <a:pPr marL="0" indent="0" algn="just">
              <a:lnSpc>
                <a:spcPct val="120000"/>
              </a:lnSpc>
              <a:buNone/>
            </a:pPr>
            <a:r>
              <a:rPr lang="en-US" sz="2000" dirty="0" smtClean="0">
                <a:latin typeface="Times New Roman" panose="02020603050405020304" pitchFamily="18" charset="0"/>
                <a:cs typeface="Times New Roman" panose="02020603050405020304" pitchFamily="18" charset="0"/>
              </a:rPr>
              <a:t>[9] </a:t>
            </a:r>
            <a:r>
              <a:rPr lang="en-US" sz="2000" dirty="0" err="1">
                <a:latin typeface="Times New Roman" panose="02020603050405020304" pitchFamily="18" charset="0"/>
                <a:cs typeface="Times New Roman" panose="02020603050405020304" pitchFamily="18" charset="0"/>
              </a:rPr>
              <a:t>Jin</a:t>
            </a:r>
            <a:r>
              <a:rPr lang="en-US" sz="2000" dirty="0">
                <a:latin typeface="Times New Roman" panose="02020603050405020304" pitchFamily="18" charset="0"/>
                <a:cs typeface="Times New Roman" panose="02020603050405020304" pitchFamily="18" charset="0"/>
              </a:rPr>
              <a:t> Woo Choi , </a:t>
            </a:r>
            <a:r>
              <a:rPr lang="en-US" sz="2000" dirty="0" err="1">
                <a:latin typeface="Times New Roman" panose="02020603050405020304" pitchFamily="18" charset="0"/>
                <a:cs typeface="Times New Roman" panose="02020603050405020304" pitchFamily="18" charset="0"/>
              </a:rPr>
              <a:t>Sungho</a:t>
            </a:r>
            <a:r>
              <a:rPr lang="en-US" sz="2000" dirty="0">
                <a:latin typeface="Times New Roman" panose="02020603050405020304" pitchFamily="18" charset="0"/>
                <a:cs typeface="Times New Roman" panose="02020603050405020304" pitchFamily="18" charset="0"/>
              </a:rPr>
              <a:t> Jo </a:t>
            </a:r>
            <a:r>
              <a:rPr lang="en-US" sz="2000" dirty="0" smtClean="0">
                <a:latin typeface="Times New Roman" panose="02020603050405020304" pitchFamily="18" charset="0"/>
                <a:cs typeface="Times New Roman" panose="02020603050405020304" pitchFamily="18" charset="0"/>
              </a:rPr>
              <a:t>“Effective </a:t>
            </a:r>
            <a:r>
              <a:rPr lang="en-US" sz="2000" dirty="0">
                <a:latin typeface="Times New Roman" panose="02020603050405020304" pitchFamily="18" charset="0"/>
                <a:cs typeface="Times New Roman" panose="02020603050405020304" pitchFamily="18" charset="0"/>
              </a:rPr>
              <a:t>Motor Imagery Training with Visual Feedback for Non-Invasive Brain Computer </a:t>
            </a:r>
            <a:r>
              <a:rPr lang="en-US" sz="2000" dirty="0" smtClean="0">
                <a:latin typeface="Times New Roman" panose="02020603050405020304" pitchFamily="18" charset="0"/>
                <a:cs typeface="Times New Roman" panose="02020603050405020304" pitchFamily="18" charset="0"/>
              </a:rPr>
              <a:t>Interface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6th </a:t>
            </a:r>
            <a:r>
              <a:rPr lang="en-US" sz="2000" dirty="0">
                <a:latin typeface="Times New Roman" panose="02020603050405020304" pitchFamily="18" charset="0"/>
                <a:cs typeface="Times New Roman" panose="02020603050405020304" pitchFamily="18" charset="0"/>
              </a:rPr>
              <a:t>International Conference on Brain-Computer Interface (BCI)  </a:t>
            </a:r>
            <a:r>
              <a:rPr lang="en-US" sz="2000" dirty="0" smtClean="0">
                <a:latin typeface="Times New Roman" panose="02020603050405020304" pitchFamily="18" charset="0"/>
                <a:cs typeface="Times New Roman" panose="02020603050405020304" pitchFamily="18" charset="0"/>
              </a:rPr>
              <a:t>2018</a:t>
            </a:r>
          </a:p>
          <a:p>
            <a:pPr marL="0" indent="0" algn="just">
              <a:lnSpc>
                <a:spcPct val="120000"/>
              </a:lnSpc>
              <a:buNone/>
            </a:pPr>
            <a:r>
              <a:rPr lang="en-US" sz="2000" dirty="0" smtClean="0">
                <a:latin typeface="Times New Roman" panose="02020603050405020304" pitchFamily="18" charset="0"/>
                <a:cs typeface="Times New Roman" panose="02020603050405020304" pitchFamily="18" charset="0"/>
              </a:rPr>
              <a:t>[10] </a:t>
            </a:r>
            <a:r>
              <a:rPr lang="en-US" sz="2000" dirty="0" err="1">
                <a:latin typeface="Times New Roman" panose="02020603050405020304" pitchFamily="18" charset="0"/>
                <a:cs typeface="Times New Roman" panose="02020603050405020304" pitchFamily="18" charset="0"/>
              </a:rPr>
              <a:t>Nannaphat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Siribunyaphat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and </a:t>
            </a:r>
            <a:r>
              <a:rPr lang="en-US" sz="2000" dirty="0" err="1">
                <a:latin typeface="Times New Roman" panose="02020603050405020304" pitchFamily="18" charset="0"/>
                <a:cs typeface="Times New Roman" panose="02020603050405020304" pitchFamily="18" charset="0"/>
              </a:rPr>
              <a:t>Yunyong</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Punsawad</a:t>
            </a:r>
            <a:r>
              <a:rPr lang="en-US" sz="2000" dirty="0" smtClean="0">
                <a:latin typeface="Times New Roman" panose="02020603050405020304" pitchFamily="18" charset="0"/>
                <a:cs typeface="Times New Roman" panose="02020603050405020304" pitchFamily="18" charset="0"/>
              </a:rPr>
              <a:t> “Steady-State </a:t>
            </a:r>
            <a:r>
              <a:rPr lang="en-US" sz="2000" dirty="0">
                <a:latin typeface="Times New Roman" panose="02020603050405020304" pitchFamily="18" charset="0"/>
                <a:cs typeface="Times New Roman" panose="02020603050405020304" pitchFamily="18" charset="0"/>
              </a:rPr>
              <a:t>Visual Evoked Potential-Based Brain–Computer Interface Using a Novel Visual Stimulus with Quick Response (QR) Code </a:t>
            </a:r>
            <a:r>
              <a:rPr lang="en-US" sz="2000" dirty="0" smtClean="0">
                <a:latin typeface="Times New Roman" panose="02020603050405020304" pitchFamily="18" charset="0"/>
                <a:cs typeface="Times New Roman" panose="02020603050405020304" pitchFamily="18" charset="0"/>
              </a:rPr>
              <a:t>Pattern” 2021</a:t>
            </a:r>
          </a:p>
          <a:p>
            <a:pPr marL="0" indent="0" algn="just">
              <a:lnSpc>
                <a:spcPct val="120000"/>
              </a:lnSpc>
              <a:buNone/>
            </a:pPr>
            <a:endParaRPr lang="en-IN" sz="2000" dirty="0"/>
          </a:p>
        </p:txBody>
      </p:sp>
    </p:spTree>
    <p:extLst>
      <p:ext uri="{BB962C8B-B14F-4D97-AF65-F5344CB8AC3E}">
        <p14:creationId xmlns:p14="http://schemas.microsoft.com/office/powerpoint/2010/main" val="2049114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DC002-BD4D-A655-87BD-325A8E7FE644}"/>
              </a:ext>
            </a:extLst>
          </p:cNvPr>
          <p:cNvSpPr>
            <a:spLocks noGrp="1"/>
          </p:cNvSpPr>
          <p:nvPr>
            <p:ph type="title"/>
          </p:nvPr>
        </p:nvSpPr>
        <p:spPr/>
        <p:txBody>
          <a:bodyPr>
            <a:normAutofit/>
          </a:bodyPr>
          <a:lstStyle/>
          <a:p>
            <a:r>
              <a:rPr lang="en-IN" sz="3600" dirty="0">
                <a:solidFill>
                  <a:srgbClr val="C00000"/>
                </a:solidFill>
                <a:latin typeface="Times New Roman" panose="02020603050405020304" pitchFamily="18" charset="0"/>
                <a:cs typeface="Times New Roman" panose="02020603050405020304" pitchFamily="18" charset="0"/>
              </a:rPr>
              <a:t>BACKGROUND</a:t>
            </a:r>
          </a:p>
        </p:txBody>
      </p:sp>
      <p:sp>
        <p:nvSpPr>
          <p:cNvPr id="3" name="Content Placeholder 2">
            <a:extLst>
              <a:ext uri="{FF2B5EF4-FFF2-40B4-BE49-F238E27FC236}">
                <a16:creationId xmlns:a16="http://schemas.microsoft.com/office/drawing/2014/main" id="{E9CBC45E-A9B3-230C-61E6-7F3D54554B79}"/>
              </a:ext>
            </a:extLst>
          </p:cNvPr>
          <p:cNvSpPr>
            <a:spLocks noGrp="1"/>
          </p:cNvSpPr>
          <p:nvPr>
            <p:ph idx="1"/>
          </p:nvPr>
        </p:nvSpPr>
        <p:spPr>
          <a:xfrm>
            <a:off x="721970" y="1690688"/>
            <a:ext cx="10748059" cy="4096654"/>
          </a:xfrm>
        </p:spPr>
        <p:txBody>
          <a:bodyPr>
            <a:normAutofit/>
          </a:bodyPr>
          <a:lstStyle/>
          <a:p>
            <a:pPr algn="just"/>
            <a:r>
              <a:rPr lang="en-US" dirty="0">
                <a:latin typeface="Times New Roman" panose="02020603050405020304" pitchFamily="18" charset="0"/>
                <a:cs typeface="Times New Roman" panose="02020603050405020304" pitchFamily="18" charset="0"/>
              </a:rPr>
              <a:t>Approximately 18.5 million individuals have a speech, voice, or language </a:t>
            </a:r>
            <a:r>
              <a:rPr lang="en-US" dirty="0" smtClean="0">
                <a:latin typeface="Times New Roman" panose="02020603050405020304" pitchFamily="18" charset="0"/>
                <a:cs typeface="Times New Roman" panose="02020603050405020304" pitchFamily="18" charset="0"/>
              </a:rPr>
              <a:t>disorder across the world.</a:t>
            </a:r>
          </a:p>
          <a:p>
            <a:pPr algn="just" fontAlgn="base"/>
            <a:r>
              <a:rPr lang="en-US" dirty="0">
                <a:latin typeface="Times New Roman" panose="02020603050405020304" pitchFamily="18" charset="0"/>
                <a:cs typeface="Times New Roman" panose="02020603050405020304" pitchFamily="18" charset="0"/>
              </a:rPr>
              <a:t>Articulation </a:t>
            </a:r>
            <a:r>
              <a:rPr lang="en-US" dirty="0" smtClean="0">
                <a:latin typeface="Times New Roman" panose="02020603050405020304" pitchFamily="18" charset="0"/>
                <a:cs typeface="Times New Roman" panose="02020603050405020304" pitchFamily="18" charset="0"/>
              </a:rPr>
              <a:t>disorders are caused due to,</a:t>
            </a:r>
          </a:p>
          <a:p>
            <a:pPr lvl="1" algn="just"/>
            <a:r>
              <a:rPr lang="en-US" dirty="0">
                <a:latin typeface="Times New Roman" panose="02020603050405020304" pitchFamily="18" charset="0"/>
                <a:cs typeface="Times New Roman" panose="02020603050405020304" pitchFamily="18" charset="0"/>
              </a:rPr>
              <a:t>Autism Spectrum Disorder (ASD). </a:t>
            </a:r>
          </a:p>
          <a:p>
            <a:pPr lvl="1" algn="just"/>
            <a:r>
              <a:rPr lang="en-US" dirty="0" smtClean="0">
                <a:latin typeface="Times New Roman" panose="02020603050405020304" pitchFamily="18" charset="0"/>
                <a:cs typeface="Times New Roman" panose="02020603050405020304" pitchFamily="18" charset="0"/>
              </a:rPr>
              <a:t>Dyslexia</a:t>
            </a: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Cerebral </a:t>
            </a:r>
            <a:r>
              <a:rPr lang="en-US" dirty="0" smtClean="0">
                <a:latin typeface="Times New Roman" panose="02020603050405020304" pitchFamily="18" charset="0"/>
                <a:cs typeface="Times New Roman" panose="02020603050405020304" pitchFamily="18" charset="0"/>
              </a:rPr>
              <a:t>palsy</a:t>
            </a:r>
          </a:p>
          <a:p>
            <a:pPr lvl="1" algn="just"/>
            <a:r>
              <a:rPr lang="en-US" dirty="0" smtClean="0">
                <a:latin typeface="Times New Roman" panose="02020603050405020304" pitchFamily="18" charset="0"/>
                <a:cs typeface="Times New Roman" panose="02020603050405020304" pitchFamily="18" charset="0"/>
              </a:rPr>
              <a:t>Hearing loss</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Around 25 lakhs children are affected with Cerebral palsy across the nation.</a:t>
            </a:r>
          </a:p>
        </p:txBody>
      </p:sp>
      <p:sp>
        <p:nvSpPr>
          <p:cNvPr id="4" name="Date Placeholder 3">
            <a:extLst>
              <a:ext uri="{FF2B5EF4-FFF2-40B4-BE49-F238E27FC236}">
                <a16:creationId xmlns:a16="http://schemas.microsoft.com/office/drawing/2014/main" id="{A6F26B06-7481-2142-1B3C-E1899231CAFD}"/>
              </a:ext>
            </a:extLst>
          </p:cNvPr>
          <p:cNvSpPr>
            <a:spLocks noGrp="1"/>
          </p:cNvSpPr>
          <p:nvPr>
            <p:ph type="dt" sz="half" idx="10"/>
          </p:nvPr>
        </p:nvSpPr>
        <p:spPr/>
        <p:txBody>
          <a:bodyPr/>
          <a:lstStyle/>
          <a:p>
            <a:fld id="{3B99D740-B330-47A8-B1F1-A2EA5CC49C6D}" type="datetime1">
              <a:rPr lang="en-IN" smtClean="0"/>
              <a:t>01-11-2022</a:t>
            </a:fld>
            <a:endParaRPr lang="en-IN"/>
          </a:p>
        </p:txBody>
      </p:sp>
      <p:sp>
        <p:nvSpPr>
          <p:cNvPr id="5" name="Slide Number Placeholder 4">
            <a:extLst>
              <a:ext uri="{FF2B5EF4-FFF2-40B4-BE49-F238E27FC236}">
                <a16:creationId xmlns:a16="http://schemas.microsoft.com/office/drawing/2014/main" id="{ADDE6671-FAE0-206D-1D0F-293CAC176BF9}"/>
              </a:ext>
            </a:extLst>
          </p:cNvPr>
          <p:cNvSpPr>
            <a:spLocks noGrp="1"/>
          </p:cNvSpPr>
          <p:nvPr>
            <p:ph type="sldNum" sz="quarter" idx="12"/>
          </p:nvPr>
        </p:nvSpPr>
        <p:spPr/>
        <p:txBody>
          <a:bodyPr/>
          <a:lstStyle/>
          <a:p>
            <a:fld id="{CF7B1F4E-9AE1-4110-AC67-3BEFDB3128C9}" type="slidenum">
              <a:rPr lang="en-IN" smtClean="0"/>
              <a:t>2</a:t>
            </a:fld>
            <a:endParaRPr lang="en-IN"/>
          </a:p>
        </p:txBody>
      </p:sp>
      <p:sp>
        <p:nvSpPr>
          <p:cNvPr id="6" name="Footer Placeholder 5">
            <a:extLst>
              <a:ext uri="{FF2B5EF4-FFF2-40B4-BE49-F238E27FC236}">
                <a16:creationId xmlns:a16="http://schemas.microsoft.com/office/drawing/2014/main" id="{8157AECE-DEA1-60EF-4AA5-A8350459BA4E}"/>
              </a:ext>
            </a:extLst>
          </p:cNvPr>
          <p:cNvSpPr>
            <a:spLocks noGrp="1"/>
          </p:cNvSpPr>
          <p:nvPr>
            <p:ph type="ftr" sz="quarter" idx="11"/>
          </p:nvPr>
        </p:nvSpPr>
        <p:spPr/>
        <p:txBody>
          <a:bodyPr/>
          <a:lstStyle/>
          <a:p>
            <a:r>
              <a:rPr lang="en-IN"/>
              <a:t>VCET/BME/ZEROTH REVIEW</a:t>
            </a:r>
          </a:p>
        </p:txBody>
      </p:sp>
    </p:spTree>
    <p:extLst>
      <p:ext uri="{BB962C8B-B14F-4D97-AF65-F5344CB8AC3E}">
        <p14:creationId xmlns:p14="http://schemas.microsoft.com/office/powerpoint/2010/main" val="2035986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5D9F-699E-5DAC-B725-0B91B993E7C8}"/>
              </a:ext>
            </a:extLst>
          </p:cNvPr>
          <p:cNvSpPr>
            <a:spLocks noGrp="1"/>
          </p:cNvSpPr>
          <p:nvPr>
            <p:ph type="title"/>
          </p:nvPr>
        </p:nvSpPr>
        <p:spPr>
          <a:xfrm>
            <a:off x="838200" y="-50800"/>
            <a:ext cx="10515600" cy="1325563"/>
          </a:xfrm>
        </p:spPr>
        <p:txBody>
          <a:bodyPr>
            <a:normAutofit/>
          </a:bodyPr>
          <a:lstStyle/>
          <a:p>
            <a:r>
              <a:rPr lang="en-IN" sz="3600" dirty="0">
                <a:solidFill>
                  <a:srgbClr val="C00000"/>
                </a:solidFill>
                <a:latin typeface="Times New Roman" panose="02020603050405020304" pitchFamily="18" charset="0"/>
                <a:cs typeface="Times New Roman" panose="02020603050405020304" pitchFamily="18" charset="0"/>
              </a:rPr>
              <a:t>LITERATURE SURVEY</a:t>
            </a:r>
          </a:p>
        </p:txBody>
      </p:sp>
      <p:sp>
        <p:nvSpPr>
          <p:cNvPr id="4" name="Date Placeholder 3">
            <a:extLst>
              <a:ext uri="{FF2B5EF4-FFF2-40B4-BE49-F238E27FC236}">
                <a16:creationId xmlns:a16="http://schemas.microsoft.com/office/drawing/2014/main" id="{16B8E128-B892-F431-D076-C0A84D7623DA}"/>
              </a:ext>
            </a:extLst>
          </p:cNvPr>
          <p:cNvSpPr>
            <a:spLocks noGrp="1"/>
          </p:cNvSpPr>
          <p:nvPr>
            <p:ph type="dt" sz="half" idx="10"/>
          </p:nvPr>
        </p:nvSpPr>
        <p:spPr/>
        <p:txBody>
          <a:bodyPr/>
          <a:lstStyle/>
          <a:p>
            <a:fld id="{6C1E7AEC-4AE0-48BD-AD64-23DAAAB3426F}" type="datetime1">
              <a:rPr lang="en-IN" smtClean="0"/>
              <a:t>01-11-2022</a:t>
            </a:fld>
            <a:endParaRPr lang="en-IN"/>
          </a:p>
        </p:txBody>
      </p:sp>
      <p:sp>
        <p:nvSpPr>
          <p:cNvPr id="5" name="Footer Placeholder 4">
            <a:extLst>
              <a:ext uri="{FF2B5EF4-FFF2-40B4-BE49-F238E27FC236}">
                <a16:creationId xmlns:a16="http://schemas.microsoft.com/office/drawing/2014/main" id="{1FFA5ACB-2327-8371-71E5-4DF43598BC1C}"/>
              </a:ext>
            </a:extLst>
          </p:cNvPr>
          <p:cNvSpPr>
            <a:spLocks noGrp="1"/>
          </p:cNvSpPr>
          <p:nvPr>
            <p:ph type="ftr" sz="quarter" idx="11"/>
          </p:nvPr>
        </p:nvSpPr>
        <p:spPr/>
        <p:txBody>
          <a:bodyPr/>
          <a:lstStyle/>
          <a:p>
            <a:r>
              <a:rPr lang="en-IN"/>
              <a:t>VCET/BME/ZEROTH REVIEW</a:t>
            </a:r>
          </a:p>
        </p:txBody>
      </p:sp>
      <p:sp>
        <p:nvSpPr>
          <p:cNvPr id="6" name="Slide Number Placeholder 5">
            <a:extLst>
              <a:ext uri="{FF2B5EF4-FFF2-40B4-BE49-F238E27FC236}">
                <a16:creationId xmlns:a16="http://schemas.microsoft.com/office/drawing/2014/main" id="{D6CA4EC6-6473-1D4E-B37E-AA91895B5831}"/>
              </a:ext>
            </a:extLst>
          </p:cNvPr>
          <p:cNvSpPr>
            <a:spLocks noGrp="1"/>
          </p:cNvSpPr>
          <p:nvPr>
            <p:ph type="sldNum" sz="quarter" idx="12"/>
          </p:nvPr>
        </p:nvSpPr>
        <p:spPr/>
        <p:txBody>
          <a:bodyPr/>
          <a:lstStyle/>
          <a:p>
            <a:fld id="{CF7B1F4E-9AE1-4110-AC67-3BEFDB3128C9}" type="slidenum">
              <a:rPr lang="en-IN" smtClean="0"/>
              <a:t>3</a:t>
            </a:fld>
            <a:endParaRPr lang="en-IN"/>
          </a:p>
        </p:txBody>
      </p:sp>
      <p:graphicFrame>
        <p:nvGraphicFramePr>
          <p:cNvPr id="7" name="Content Placeholder 10"/>
          <p:cNvGraphicFramePr>
            <a:graphicFrameLocks/>
          </p:cNvGraphicFramePr>
          <p:nvPr>
            <p:extLst>
              <p:ext uri="{D42A27DB-BD31-4B8C-83A1-F6EECF244321}">
                <p14:modId xmlns:p14="http://schemas.microsoft.com/office/powerpoint/2010/main" val="2160165395"/>
              </p:ext>
            </p:extLst>
          </p:nvPr>
        </p:nvGraphicFramePr>
        <p:xfrm>
          <a:off x="1115898" y="1067670"/>
          <a:ext cx="9960204" cy="5288680"/>
        </p:xfrm>
        <a:graphic>
          <a:graphicData uri="http://schemas.openxmlformats.org/drawingml/2006/table">
            <a:tbl>
              <a:tblPr firstRow="1" bandRow="1"/>
              <a:tblGrid>
                <a:gridCol w="966902">
                  <a:extLst>
                    <a:ext uri="{9D8B030D-6E8A-4147-A177-3AD203B41FA5}">
                      <a16:colId xmlns:a16="http://schemas.microsoft.com/office/drawing/2014/main" val="20000"/>
                    </a:ext>
                  </a:extLst>
                </a:gridCol>
                <a:gridCol w="2905760">
                  <a:extLst>
                    <a:ext uri="{9D8B030D-6E8A-4147-A177-3AD203B41FA5}">
                      <a16:colId xmlns:a16="http://schemas.microsoft.com/office/drawing/2014/main" val="20001"/>
                    </a:ext>
                  </a:extLst>
                </a:gridCol>
                <a:gridCol w="2513954">
                  <a:extLst>
                    <a:ext uri="{9D8B030D-6E8A-4147-A177-3AD203B41FA5}">
                      <a16:colId xmlns:a16="http://schemas.microsoft.com/office/drawing/2014/main" val="20002"/>
                    </a:ext>
                  </a:extLst>
                </a:gridCol>
                <a:gridCol w="3573588">
                  <a:extLst>
                    <a:ext uri="{9D8B030D-6E8A-4147-A177-3AD203B41FA5}">
                      <a16:colId xmlns:a16="http://schemas.microsoft.com/office/drawing/2014/main" val="20003"/>
                    </a:ext>
                  </a:extLst>
                </a:gridCol>
              </a:tblGrid>
              <a:tr h="716680">
                <a:tc>
                  <a:txBody>
                    <a:bodyPr/>
                    <a:lstStyle/>
                    <a:p>
                      <a:r>
                        <a:rPr lang="en-IN" sz="1800" b="1" dirty="0">
                          <a:solidFill>
                            <a:schemeClr val="bg1">
                              <a:lumMod val="95000"/>
                            </a:schemeClr>
                          </a:solidFill>
                          <a:latin typeface="Times New Roman" pitchFamily="18" charset="0"/>
                          <a:cs typeface="Times New Roman" pitchFamily="18" charset="0"/>
                        </a:rPr>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r>
                        <a:rPr lang="en-IN" sz="1800" b="1" dirty="0">
                          <a:solidFill>
                            <a:schemeClr val="bg1">
                              <a:lumMod val="95000"/>
                            </a:schemeClr>
                          </a:solidFill>
                          <a:latin typeface="Times New Roman" pitchFamily="18" charset="0"/>
                          <a:cs typeface="Times New Roman" pitchFamily="18" charset="0"/>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r>
                        <a:rPr lang="en-IN" sz="1800" b="1" dirty="0">
                          <a:solidFill>
                            <a:schemeClr val="bg1">
                              <a:lumMod val="95000"/>
                            </a:schemeClr>
                          </a:solidFill>
                          <a:latin typeface="Times New Roman" pitchFamily="18" charset="0"/>
                          <a:cs typeface="Times New Roman" pitchFamily="18" charset="0"/>
                        </a:rPr>
                        <a:t>PUBLISHED </a:t>
                      </a:r>
                    </a:p>
                    <a:p>
                      <a:r>
                        <a:rPr lang="en-IN" sz="1800" b="1" dirty="0">
                          <a:solidFill>
                            <a:schemeClr val="bg1">
                              <a:lumMod val="95000"/>
                            </a:schemeClr>
                          </a:solidFill>
                          <a:latin typeface="Times New Roman" pitchFamily="18" charset="0"/>
                          <a:cs typeface="Times New Roman" pitchFamily="18" charset="0"/>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r>
                        <a:rPr lang="en-IN" sz="1800" b="1" dirty="0">
                          <a:solidFill>
                            <a:schemeClr val="bg1">
                              <a:lumMod val="95000"/>
                            </a:schemeClr>
                          </a:solidFill>
                          <a:latin typeface="Times New Roman" panose="02020603050405020304" pitchFamily="18" charset="0"/>
                          <a:cs typeface="Times New Roman" panose="02020603050405020304" pitchFamily="18" charset="0"/>
                        </a:rPr>
                        <a:t>USED</a:t>
                      </a:r>
                      <a:r>
                        <a:rPr lang="en-IN" sz="1800" b="1" baseline="0" dirty="0">
                          <a:solidFill>
                            <a:schemeClr val="bg1">
                              <a:lumMod val="95000"/>
                            </a:schemeClr>
                          </a:solidFill>
                          <a:latin typeface="Times New Roman" panose="02020603050405020304" pitchFamily="18" charset="0"/>
                          <a:cs typeface="Times New Roman" panose="02020603050405020304" pitchFamily="18" charset="0"/>
                        </a:rPr>
                        <a:t> TECHNIQUES</a:t>
                      </a:r>
                      <a:endParaRPr lang="en-IN" sz="1800" b="1" dirty="0">
                        <a:solidFill>
                          <a:schemeClr val="bg1">
                            <a:lumMod val="95000"/>
                          </a:schemeClr>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0"/>
                  </a:ext>
                </a:extLst>
              </a:tr>
              <a:tr h="1901550">
                <a:tc>
                  <a:txBody>
                    <a:bodyPr/>
                    <a:lstStyle/>
                    <a:p>
                      <a:pPr algn="just"/>
                      <a:r>
                        <a:rPr lang="en-IN" sz="1800" dirty="0">
                          <a:latin typeface="Times New Roman" panose="02020603050405020304" pitchFamily="18" charset="0"/>
                          <a:cs typeface="Times New Roman" panose="02020603050405020304" pitchFamily="18" charset="0"/>
                        </a:rPr>
                        <a:t>1.</a:t>
                      </a:r>
                      <a:endParaRPr lang="en-IN"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smtClean="0">
                          <a:latin typeface="Times New Roman" panose="02020603050405020304" pitchFamily="18" charset="0"/>
                          <a:cs typeface="Times New Roman" panose="02020603050405020304" pitchFamily="18" charset="0"/>
                        </a:rPr>
                        <a:t>M. F. </a:t>
                      </a:r>
                      <a:r>
                        <a:rPr lang="en-US" dirty="0" err="1" smtClean="0">
                          <a:latin typeface="Times New Roman" panose="02020603050405020304" pitchFamily="18" charset="0"/>
                          <a:cs typeface="Times New Roman" panose="02020603050405020304" pitchFamily="18" charset="0"/>
                        </a:rPr>
                        <a:t>Mridha</a:t>
                      </a:r>
                      <a:r>
                        <a:rPr lang="en-US" dirty="0" smtClean="0">
                          <a:latin typeface="Times New Roman" panose="02020603050405020304" pitchFamily="18" charset="0"/>
                          <a:cs typeface="Times New Roman" panose="02020603050405020304" pitchFamily="18" charset="0"/>
                        </a:rPr>
                        <a:t> , Sujoy Chandra Das , Muhammad </a:t>
                      </a:r>
                      <a:r>
                        <a:rPr lang="en-US" dirty="0" err="1" smtClean="0">
                          <a:latin typeface="Times New Roman" panose="02020603050405020304" pitchFamily="18" charset="0"/>
                          <a:cs typeface="Times New Roman" panose="02020603050405020304" pitchFamily="18" charset="0"/>
                        </a:rPr>
                        <a:t>Mohsin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Kabir</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Aklima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Akter</a:t>
                      </a:r>
                      <a:r>
                        <a:rPr lang="en-US" dirty="0" smtClean="0">
                          <a:latin typeface="Times New Roman" panose="02020603050405020304" pitchFamily="18" charset="0"/>
                          <a:cs typeface="Times New Roman" panose="02020603050405020304" pitchFamily="18" charset="0"/>
                        </a:rPr>
                        <a:t> Lima , Md. </a:t>
                      </a:r>
                      <a:r>
                        <a:rPr lang="en-US" dirty="0" err="1" smtClean="0">
                          <a:latin typeface="Times New Roman" panose="02020603050405020304" pitchFamily="18" charset="0"/>
                          <a:cs typeface="Times New Roman" panose="02020603050405020304" pitchFamily="18" charset="0"/>
                        </a:rPr>
                        <a:t>Rashedul</a:t>
                      </a:r>
                      <a:r>
                        <a:rPr lang="en-US" dirty="0" smtClean="0">
                          <a:latin typeface="Times New Roman" panose="02020603050405020304" pitchFamily="18" charset="0"/>
                          <a:cs typeface="Times New Roman" panose="02020603050405020304" pitchFamily="18" charset="0"/>
                        </a:rPr>
                        <a:t> Islam and Yutaka </a:t>
                      </a:r>
                      <a:r>
                        <a:rPr lang="en-US" dirty="0" err="1" smtClean="0">
                          <a:latin typeface="Times New Roman" panose="02020603050405020304" pitchFamily="18" charset="0"/>
                          <a:cs typeface="Times New Roman" panose="02020603050405020304" pitchFamily="18" charset="0"/>
                        </a:rPr>
                        <a:t>Watanobe</a:t>
                      </a:r>
                      <a:endParaRPr lang="en-IN"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smtClean="0">
                          <a:latin typeface="Times New Roman" panose="02020603050405020304" pitchFamily="18" charset="0"/>
                          <a:cs typeface="Times New Roman" panose="02020603050405020304" pitchFamily="18" charset="0"/>
                        </a:rPr>
                        <a:t>Brain-Computer Interface:</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Advancement and Challenges </a:t>
                      </a:r>
                    </a:p>
                    <a:p>
                      <a:pPr algn="just"/>
                      <a:r>
                        <a:rPr lang="en-US" sz="1800" dirty="0" smtClean="0">
                          <a:latin typeface="Times New Roman" panose="02020603050405020304" pitchFamily="18" charset="0"/>
                          <a:cs typeface="Times New Roman" panose="02020603050405020304" pitchFamily="18" charset="0"/>
                        </a:rPr>
                        <a:t>2021</a:t>
                      </a:r>
                      <a:endParaRPr lang="en-IN"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smtClean="0">
                          <a:latin typeface="Times New Roman" panose="02020603050405020304" pitchFamily="18" charset="0"/>
                          <a:cs typeface="Times New Roman" panose="02020603050405020304" pitchFamily="18" charset="0"/>
                        </a:rPr>
                        <a:t>This study covers several applications of BCI and upholds the significance of this domain. Then, each element of BCI systems, including techniques, datasets, feature extraction methods, evaluation measurement matrices, existing BCI algorithms, and classifiers, are explained concisely.</a:t>
                      </a:r>
                      <a:endParaRPr lang="en-US" sz="1800" dirty="0" smtClean="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1550">
                <a:tc>
                  <a:txBody>
                    <a:bodyPr/>
                    <a:lstStyle/>
                    <a:p>
                      <a:pPr algn="just"/>
                      <a:r>
                        <a:rPr lang="en-IN" sz="1800" dirty="0">
                          <a:latin typeface="Times New Roman" panose="02020603050405020304" pitchFamily="18" charset="0"/>
                          <a:cs typeface="Times New Roman" panose="02020603050405020304" pitchFamily="18" charset="0"/>
                        </a:rPr>
                        <a:t>2.</a:t>
                      </a:r>
                      <a:endParaRPr lang="en-IN"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smtClean="0">
                          <a:latin typeface="Times New Roman" panose="02020603050405020304" pitchFamily="18" charset="0"/>
                          <a:cs typeface="Times New Roman" panose="02020603050405020304" pitchFamily="18" charset="0"/>
                        </a:rPr>
                        <a:t>Chao Tang, </a:t>
                      </a:r>
                      <a:r>
                        <a:rPr lang="en-US" dirty="0" err="1" smtClean="0">
                          <a:latin typeface="Times New Roman" panose="02020603050405020304" pitchFamily="18" charset="0"/>
                          <a:cs typeface="Times New Roman" panose="02020603050405020304" pitchFamily="18" charset="0"/>
                        </a:rPr>
                        <a:t>Tianyi</a:t>
                      </a:r>
                      <a:r>
                        <a:rPr lang="en-US" dirty="0" smtClean="0">
                          <a:latin typeface="Times New Roman" panose="02020603050405020304" pitchFamily="18" charset="0"/>
                          <a:cs typeface="Times New Roman" panose="02020603050405020304" pitchFamily="18" charset="0"/>
                        </a:rPr>
                        <a:t> Gao, </a:t>
                      </a:r>
                      <a:r>
                        <a:rPr lang="en-US" dirty="0" err="1" smtClean="0">
                          <a:latin typeface="Times New Roman" panose="02020603050405020304" pitchFamily="18" charset="0"/>
                          <a:cs typeface="Times New Roman" panose="02020603050405020304" pitchFamily="18" charset="0"/>
                        </a:rPr>
                        <a:t>Yuanhao</a:t>
                      </a:r>
                      <a:r>
                        <a:rPr lang="en-US" dirty="0" smtClean="0">
                          <a:latin typeface="Times New Roman" panose="02020603050405020304" pitchFamily="18" charset="0"/>
                          <a:cs typeface="Times New Roman" panose="02020603050405020304" pitchFamily="18" charset="0"/>
                        </a:rPr>
                        <a:t> Li and </a:t>
                      </a:r>
                      <a:r>
                        <a:rPr lang="en-US" dirty="0" err="1" smtClean="0">
                          <a:latin typeface="Times New Roman" panose="02020603050405020304" pitchFamily="18" charset="0"/>
                          <a:cs typeface="Times New Roman" panose="02020603050405020304" pitchFamily="18" charset="0"/>
                        </a:rPr>
                        <a:t>Badong</a:t>
                      </a:r>
                      <a:r>
                        <a:rPr lang="en-US" dirty="0" smtClean="0">
                          <a:latin typeface="Times New Roman" panose="02020603050405020304" pitchFamily="18" charset="0"/>
                          <a:cs typeface="Times New Roman" panose="02020603050405020304" pitchFamily="18" charset="0"/>
                        </a:rPr>
                        <a:t> Chen</a:t>
                      </a:r>
                      <a:endParaRPr lang="en-IN" sz="18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smtClean="0">
                          <a:latin typeface="Times New Roman" panose="02020603050405020304" pitchFamily="18" charset="0"/>
                          <a:cs typeface="Times New Roman" panose="02020603050405020304" pitchFamily="18" charset="0"/>
                        </a:rPr>
                        <a:t>EEG channel selection based on sequential backward floating search for motor imagery classification </a:t>
                      </a:r>
                      <a:r>
                        <a:rPr lang="en-US" sz="1800" dirty="0" smtClean="0">
                          <a:latin typeface="Times New Roman" panose="02020603050405020304" pitchFamily="18" charset="0"/>
                          <a:cs typeface="Times New Roman" panose="02020603050405020304" pitchFamily="18" charset="0"/>
                        </a:rPr>
                        <a:t>2022</a:t>
                      </a:r>
                    </a:p>
                    <a:p>
                      <a:pPr algn="just"/>
                      <a:endParaRPr lang="en-IN"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smtClean="0">
                          <a:latin typeface="Times New Roman" panose="02020603050405020304" pitchFamily="18" charset="0"/>
                          <a:cs typeface="Times New Roman" panose="02020603050405020304" pitchFamily="18" charset="0"/>
                        </a:rPr>
                        <a:t>In this paper, SBFS is first implemented to select the optimal EEG channels in MI-BCI. Further, to reduce the time complexity of SBFS, the modified SBFS is proposed and applied to left and right hand MI tasks.</a:t>
                      </a:r>
                      <a:endParaRPr lang="en-IN"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67522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5D9F-699E-5DAC-B725-0B91B993E7C8}"/>
              </a:ext>
            </a:extLst>
          </p:cNvPr>
          <p:cNvSpPr>
            <a:spLocks noGrp="1"/>
          </p:cNvSpPr>
          <p:nvPr>
            <p:ph type="title"/>
          </p:nvPr>
        </p:nvSpPr>
        <p:spPr>
          <a:xfrm>
            <a:off x="641416" y="-73812"/>
            <a:ext cx="10515600" cy="1325563"/>
          </a:xfrm>
        </p:spPr>
        <p:txBody>
          <a:bodyPr>
            <a:normAutofit/>
          </a:bodyPr>
          <a:lstStyle/>
          <a:p>
            <a:r>
              <a:rPr lang="en-IN" sz="3600" dirty="0" smtClean="0">
                <a:solidFill>
                  <a:srgbClr val="C00000"/>
                </a:solidFill>
                <a:latin typeface="Times New Roman" panose="02020603050405020304" pitchFamily="18" charset="0"/>
                <a:cs typeface="Times New Roman" panose="02020603050405020304" pitchFamily="18" charset="0"/>
              </a:rPr>
              <a:t>CONTINUE</a:t>
            </a:r>
            <a:endParaRPr lang="en-IN" sz="3600"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6B8E128-B892-F431-D076-C0A84D7623DA}"/>
              </a:ext>
            </a:extLst>
          </p:cNvPr>
          <p:cNvSpPr>
            <a:spLocks noGrp="1"/>
          </p:cNvSpPr>
          <p:nvPr>
            <p:ph type="dt" sz="half" idx="10"/>
          </p:nvPr>
        </p:nvSpPr>
        <p:spPr/>
        <p:txBody>
          <a:bodyPr/>
          <a:lstStyle/>
          <a:p>
            <a:fld id="{6C1E7AEC-4AE0-48BD-AD64-23DAAAB3426F}" type="datetime1">
              <a:rPr lang="en-IN" smtClean="0"/>
              <a:t>01-11-2022</a:t>
            </a:fld>
            <a:endParaRPr lang="en-IN"/>
          </a:p>
        </p:txBody>
      </p:sp>
      <p:sp>
        <p:nvSpPr>
          <p:cNvPr id="5" name="Footer Placeholder 4">
            <a:extLst>
              <a:ext uri="{FF2B5EF4-FFF2-40B4-BE49-F238E27FC236}">
                <a16:creationId xmlns:a16="http://schemas.microsoft.com/office/drawing/2014/main" id="{1FFA5ACB-2327-8371-71E5-4DF43598BC1C}"/>
              </a:ext>
            </a:extLst>
          </p:cNvPr>
          <p:cNvSpPr>
            <a:spLocks noGrp="1"/>
          </p:cNvSpPr>
          <p:nvPr>
            <p:ph type="ftr" sz="quarter" idx="11"/>
          </p:nvPr>
        </p:nvSpPr>
        <p:spPr/>
        <p:txBody>
          <a:bodyPr/>
          <a:lstStyle/>
          <a:p>
            <a:r>
              <a:rPr lang="en-IN"/>
              <a:t>VCET/BME/ZEROTH REVIEW</a:t>
            </a:r>
          </a:p>
        </p:txBody>
      </p:sp>
      <p:sp>
        <p:nvSpPr>
          <p:cNvPr id="6" name="Slide Number Placeholder 5">
            <a:extLst>
              <a:ext uri="{FF2B5EF4-FFF2-40B4-BE49-F238E27FC236}">
                <a16:creationId xmlns:a16="http://schemas.microsoft.com/office/drawing/2014/main" id="{D6CA4EC6-6473-1D4E-B37E-AA91895B5831}"/>
              </a:ext>
            </a:extLst>
          </p:cNvPr>
          <p:cNvSpPr>
            <a:spLocks noGrp="1"/>
          </p:cNvSpPr>
          <p:nvPr>
            <p:ph type="sldNum" sz="quarter" idx="12"/>
          </p:nvPr>
        </p:nvSpPr>
        <p:spPr/>
        <p:txBody>
          <a:bodyPr/>
          <a:lstStyle/>
          <a:p>
            <a:fld id="{CF7B1F4E-9AE1-4110-AC67-3BEFDB3128C9}" type="slidenum">
              <a:rPr lang="en-IN" smtClean="0"/>
              <a:t>4</a:t>
            </a:fld>
            <a:endParaRPr lang="en-IN"/>
          </a:p>
        </p:txBody>
      </p:sp>
      <p:graphicFrame>
        <p:nvGraphicFramePr>
          <p:cNvPr id="7" name="Content Placeholder 10"/>
          <p:cNvGraphicFramePr>
            <a:graphicFrameLocks/>
          </p:cNvGraphicFramePr>
          <p:nvPr>
            <p:extLst>
              <p:ext uri="{D42A27DB-BD31-4B8C-83A1-F6EECF244321}">
                <p14:modId xmlns:p14="http://schemas.microsoft.com/office/powerpoint/2010/main" val="1255373082"/>
              </p:ext>
            </p:extLst>
          </p:nvPr>
        </p:nvGraphicFramePr>
        <p:xfrm>
          <a:off x="1034984" y="1030555"/>
          <a:ext cx="10122032" cy="4872405"/>
        </p:xfrm>
        <a:graphic>
          <a:graphicData uri="http://schemas.openxmlformats.org/drawingml/2006/table">
            <a:tbl>
              <a:tblPr firstRow="1" bandRow="1"/>
              <a:tblGrid>
                <a:gridCol w="956376">
                  <a:extLst>
                    <a:ext uri="{9D8B030D-6E8A-4147-A177-3AD203B41FA5}">
                      <a16:colId xmlns:a16="http://schemas.microsoft.com/office/drawing/2014/main" val="20000"/>
                    </a:ext>
                  </a:extLst>
                </a:gridCol>
                <a:gridCol w="2672080">
                  <a:extLst>
                    <a:ext uri="{9D8B030D-6E8A-4147-A177-3AD203B41FA5}">
                      <a16:colId xmlns:a16="http://schemas.microsoft.com/office/drawing/2014/main" val="20001"/>
                    </a:ext>
                  </a:extLst>
                </a:gridCol>
                <a:gridCol w="2861927">
                  <a:extLst>
                    <a:ext uri="{9D8B030D-6E8A-4147-A177-3AD203B41FA5}">
                      <a16:colId xmlns:a16="http://schemas.microsoft.com/office/drawing/2014/main" val="20002"/>
                    </a:ext>
                  </a:extLst>
                </a:gridCol>
                <a:gridCol w="3631649">
                  <a:extLst>
                    <a:ext uri="{9D8B030D-6E8A-4147-A177-3AD203B41FA5}">
                      <a16:colId xmlns:a16="http://schemas.microsoft.com/office/drawing/2014/main" val="20003"/>
                    </a:ext>
                  </a:extLst>
                </a:gridCol>
              </a:tblGrid>
              <a:tr h="849045">
                <a:tc>
                  <a:txBody>
                    <a:bodyPr/>
                    <a:lstStyle/>
                    <a:p>
                      <a:r>
                        <a:rPr lang="en-IN" sz="2000" b="1" dirty="0">
                          <a:solidFill>
                            <a:schemeClr val="bg1">
                              <a:lumMod val="95000"/>
                            </a:schemeClr>
                          </a:solidFill>
                          <a:latin typeface="Times New Roman" pitchFamily="18" charset="0"/>
                          <a:cs typeface="Times New Roman" pitchFamily="18" charset="0"/>
                        </a:rPr>
                        <a:t>S.NO</a:t>
                      </a:r>
                    </a:p>
                  </a:txBody>
                  <a:tcPr>
                    <a:solidFill>
                      <a:srgbClr val="C00000"/>
                    </a:solidFill>
                  </a:tcPr>
                </a:tc>
                <a:tc>
                  <a:txBody>
                    <a:bodyPr/>
                    <a:lstStyle/>
                    <a:p>
                      <a:r>
                        <a:rPr lang="en-IN" b="1" dirty="0">
                          <a:solidFill>
                            <a:schemeClr val="bg1">
                              <a:lumMod val="95000"/>
                            </a:schemeClr>
                          </a:solidFill>
                          <a:latin typeface="Times New Roman" pitchFamily="18" charset="0"/>
                          <a:cs typeface="Times New Roman" pitchFamily="18" charset="0"/>
                        </a:rPr>
                        <a:t>AUTHOR</a:t>
                      </a:r>
                    </a:p>
                  </a:txBody>
                  <a:tcPr>
                    <a:solidFill>
                      <a:srgbClr val="C00000"/>
                    </a:solidFill>
                  </a:tcPr>
                </a:tc>
                <a:tc>
                  <a:txBody>
                    <a:bodyPr/>
                    <a:lstStyle/>
                    <a:p>
                      <a:r>
                        <a:rPr lang="en-IN" b="1" dirty="0">
                          <a:solidFill>
                            <a:schemeClr val="bg1">
                              <a:lumMod val="95000"/>
                            </a:schemeClr>
                          </a:solidFill>
                          <a:latin typeface="Times New Roman" pitchFamily="18" charset="0"/>
                          <a:cs typeface="Times New Roman" pitchFamily="18" charset="0"/>
                        </a:rPr>
                        <a:t>PUBLISHED </a:t>
                      </a:r>
                    </a:p>
                    <a:p>
                      <a:pPr algn="l"/>
                      <a:r>
                        <a:rPr lang="en-IN" b="1" dirty="0">
                          <a:solidFill>
                            <a:schemeClr val="bg1">
                              <a:lumMod val="95000"/>
                            </a:schemeClr>
                          </a:solidFill>
                          <a:latin typeface="Times New Roman" pitchFamily="18" charset="0"/>
                          <a:cs typeface="Times New Roman" pitchFamily="18" charset="0"/>
                        </a:rPr>
                        <a:t>YEAR</a:t>
                      </a:r>
                    </a:p>
                  </a:txBody>
                  <a:tcPr>
                    <a:solidFill>
                      <a:srgbClr val="C00000"/>
                    </a:solidFill>
                  </a:tcPr>
                </a:tc>
                <a:tc>
                  <a:txBody>
                    <a:bodyPr/>
                    <a:lstStyle/>
                    <a:p>
                      <a:r>
                        <a:rPr lang="en-IN" b="1" dirty="0">
                          <a:solidFill>
                            <a:schemeClr val="bg1">
                              <a:lumMod val="95000"/>
                            </a:schemeClr>
                          </a:solidFill>
                          <a:latin typeface="Times New Roman" panose="02020603050405020304" pitchFamily="18" charset="0"/>
                          <a:cs typeface="Times New Roman" panose="02020603050405020304" pitchFamily="18" charset="0"/>
                        </a:rPr>
                        <a:t>USED</a:t>
                      </a:r>
                      <a:r>
                        <a:rPr lang="en-IN" b="1" baseline="0" dirty="0">
                          <a:solidFill>
                            <a:schemeClr val="bg1">
                              <a:lumMod val="95000"/>
                            </a:schemeClr>
                          </a:solidFill>
                          <a:latin typeface="Times New Roman" panose="02020603050405020304" pitchFamily="18" charset="0"/>
                          <a:cs typeface="Times New Roman" panose="02020603050405020304" pitchFamily="18" charset="0"/>
                        </a:rPr>
                        <a:t> TECHNIQUES</a:t>
                      </a:r>
                      <a:endParaRPr lang="en-IN" b="1" dirty="0">
                        <a:solidFill>
                          <a:schemeClr val="bg1">
                            <a:lumMod val="95000"/>
                          </a:schemeClr>
                        </a:solidFill>
                        <a:latin typeface="Times New Roman" pitchFamily="18" charset="0"/>
                        <a:cs typeface="Times New Roman" pitchFamily="18" charset="0"/>
                      </a:endParaRPr>
                    </a:p>
                  </a:txBody>
                  <a:tcPr>
                    <a:solidFill>
                      <a:srgbClr val="C00000"/>
                    </a:solidFill>
                  </a:tcPr>
                </a:tc>
                <a:extLst>
                  <a:ext uri="{0D108BD9-81ED-4DB2-BD59-A6C34878D82A}">
                    <a16:rowId xmlns:a16="http://schemas.microsoft.com/office/drawing/2014/main" val="10000"/>
                  </a:ext>
                </a:extLst>
              </a:tr>
              <a:tr h="1608409">
                <a:tc>
                  <a:txBody>
                    <a:bodyPr/>
                    <a:lstStyle/>
                    <a:p>
                      <a:pPr algn="just"/>
                      <a:r>
                        <a:rPr lang="en-IN" sz="1800" dirty="0">
                          <a:latin typeface="Times New Roman" panose="02020603050405020304" pitchFamily="18" charset="0"/>
                          <a:cs typeface="Times New Roman" panose="02020603050405020304" pitchFamily="18" charset="0"/>
                        </a:rPr>
                        <a:t>3</a:t>
                      </a:r>
                      <a:r>
                        <a:rPr lang="en-IN" sz="1800" dirty="0" smtClean="0">
                          <a:latin typeface="Times New Roman" panose="02020603050405020304" pitchFamily="18" charset="0"/>
                          <a:cs typeface="Times New Roman" panose="02020603050405020304" pitchFamily="18" charset="0"/>
                        </a:rPr>
                        <a:t>.</a:t>
                      </a:r>
                      <a:endParaRPr lang="en-IN" sz="1800" b="1" dirty="0">
                        <a:latin typeface="Times New Roman" pitchFamily="18" charset="0"/>
                        <a:cs typeface="Times New Roman"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Rahul Sharma, </a:t>
                      </a:r>
                      <a:r>
                        <a:rPr lang="en-US" dirty="0" err="1" smtClean="0">
                          <a:latin typeface="Times New Roman" panose="02020603050405020304" pitchFamily="18" charset="0"/>
                          <a:cs typeface="Times New Roman" panose="02020603050405020304" pitchFamily="18" charset="0"/>
                        </a:rPr>
                        <a:t>Minju</a:t>
                      </a:r>
                      <a:r>
                        <a:rPr lang="en-US" dirty="0" smtClean="0">
                          <a:latin typeface="Times New Roman" panose="02020603050405020304" pitchFamily="18" charset="0"/>
                          <a:cs typeface="Times New Roman" panose="02020603050405020304" pitchFamily="18" charset="0"/>
                        </a:rPr>
                        <a:t> Kim</a:t>
                      </a:r>
                      <a:r>
                        <a:rPr lang="en-US" baseline="0" dirty="0" smtClean="0">
                          <a:latin typeface="Times New Roman" panose="02020603050405020304" pitchFamily="18" charset="0"/>
                          <a:cs typeface="Times New Roman" panose="02020603050405020304" pitchFamily="18" charset="0"/>
                        </a:rPr>
                        <a:t> and</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Akansha</a:t>
                      </a:r>
                      <a:r>
                        <a:rPr lang="en-US" dirty="0" smtClean="0">
                          <a:latin typeface="Times New Roman" panose="02020603050405020304" pitchFamily="18" charset="0"/>
                          <a:cs typeface="Times New Roman" panose="02020603050405020304" pitchFamily="18" charset="0"/>
                        </a:rPr>
                        <a:t> Gupta c </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Motor imagery classification in brain-machine interface with machine learning algorithms: Classical approach to multi-layer perceptron model </a:t>
                      </a:r>
                    </a:p>
                    <a:p>
                      <a:pPr algn="just"/>
                      <a:r>
                        <a:rPr lang="en-US" sz="1800" dirty="0" smtClean="0">
                          <a:latin typeface="Times New Roman" panose="02020603050405020304" pitchFamily="18" charset="0"/>
                          <a:cs typeface="Times New Roman" panose="02020603050405020304" pitchFamily="18" charset="0"/>
                        </a:rPr>
                        <a:t>2021</a:t>
                      </a:r>
                    </a:p>
                  </a:txBody>
                  <a:tcPr/>
                </a:tc>
                <a:tc>
                  <a:txBody>
                    <a:bodyPr/>
                    <a:lstStyle/>
                    <a:p>
                      <a:pPr algn="just"/>
                      <a:r>
                        <a:rPr lang="en-US" dirty="0" smtClean="0">
                          <a:latin typeface="Times New Roman" panose="02020603050405020304" pitchFamily="18" charset="0"/>
                          <a:cs typeface="Times New Roman" panose="02020603050405020304" pitchFamily="18" charset="0"/>
                        </a:rPr>
                        <a:t>This study</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aims to provide a comprehensive comparison between traditional classification methods and suggests the significance of Deep Learning-based BCI techniques, especially Multi-Layered Perceptron.</a:t>
                      </a:r>
                      <a:endParaRPr lang="en-US" sz="18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608409">
                <a:tc>
                  <a:txBody>
                    <a:bodyPr/>
                    <a:lstStyle/>
                    <a:p>
                      <a:pPr algn="just"/>
                      <a:r>
                        <a:rPr lang="en-IN" sz="1800" dirty="0">
                          <a:latin typeface="Times New Roman" panose="02020603050405020304" pitchFamily="18" charset="0"/>
                          <a:cs typeface="Times New Roman" panose="02020603050405020304" pitchFamily="18" charset="0"/>
                        </a:rPr>
                        <a:t>4</a:t>
                      </a:r>
                      <a:r>
                        <a:rPr lang="en-IN" sz="1800" dirty="0" smtClean="0">
                          <a:latin typeface="Times New Roman" panose="02020603050405020304" pitchFamily="18" charset="0"/>
                          <a:cs typeface="Times New Roman" panose="02020603050405020304" pitchFamily="18" charset="0"/>
                        </a:rPr>
                        <a:t>.</a:t>
                      </a:r>
                      <a:endParaRPr lang="en-IN" sz="1800" b="1" dirty="0">
                        <a:latin typeface="Times New Roman" pitchFamily="18" charset="0"/>
                        <a:cs typeface="Times New Roman"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Arrigo Palumbo, Nicola </a:t>
                      </a:r>
                      <a:r>
                        <a:rPr lang="en-US" dirty="0" err="1" smtClean="0">
                          <a:latin typeface="Times New Roman" panose="02020603050405020304" pitchFamily="18" charset="0"/>
                          <a:cs typeface="Times New Roman" panose="02020603050405020304" pitchFamily="18" charset="0"/>
                        </a:rPr>
                        <a:t>Ielpo</a:t>
                      </a:r>
                      <a:r>
                        <a:rPr lang="en-US" dirty="0" smtClean="0">
                          <a:latin typeface="Times New Roman" panose="02020603050405020304" pitchFamily="18" charset="0"/>
                          <a:cs typeface="Times New Roman" panose="02020603050405020304" pitchFamily="18" charset="0"/>
                        </a:rPr>
                        <a:t> and Barbara Calabrese</a:t>
                      </a:r>
                      <a:endParaRPr lang="en-IN" sz="1800" b="0" dirty="0">
                        <a:latin typeface="Times New Roman" pitchFamily="18" charset="0"/>
                        <a:cs typeface="Times New Roman"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An FPGA-Embedded Brain-Computer Interface System to Support Individual Autonomy in Locked-In Individuals</a:t>
                      </a:r>
                    </a:p>
                    <a:p>
                      <a:pPr algn="just"/>
                      <a:r>
                        <a:rPr lang="en-US" sz="1800" b="0" dirty="0" smtClean="0">
                          <a:latin typeface="Times New Roman" panose="02020603050405020304" pitchFamily="18" charset="0"/>
                          <a:cs typeface="Times New Roman" panose="02020603050405020304" pitchFamily="18" charset="0"/>
                        </a:rPr>
                        <a:t>2022</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This paper proposes a P300-based portable embedded BCI system realized through an embedded hardware platform based on FPGA (field-programmable gate array), ensuring flexibility, reliability, and high-performance features.</a:t>
                      </a:r>
                      <a:endParaRPr lang="en-IN" sz="1800" b="1"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14431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2CA5-549D-539F-8BEF-502D075202A4}"/>
              </a:ext>
            </a:extLst>
          </p:cNvPr>
          <p:cNvSpPr>
            <a:spLocks noGrp="1"/>
          </p:cNvSpPr>
          <p:nvPr>
            <p:ph type="title"/>
          </p:nvPr>
        </p:nvSpPr>
        <p:spPr>
          <a:xfrm>
            <a:off x="711200" y="336485"/>
            <a:ext cx="10515600" cy="1325563"/>
          </a:xfrm>
        </p:spPr>
        <p:txBody>
          <a:bodyPr>
            <a:normAutofit/>
          </a:bodyPr>
          <a:lstStyle/>
          <a:p>
            <a:r>
              <a:rPr lang="en-IN" sz="3600" dirty="0">
                <a:solidFill>
                  <a:srgbClr val="C00000"/>
                </a:solidFill>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97949F9A-CC41-C9EE-77A9-F83DF283622D}"/>
              </a:ext>
            </a:extLst>
          </p:cNvPr>
          <p:cNvSpPr>
            <a:spLocks noGrp="1"/>
          </p:cNvSpPr>
          <p:nvPr>
            <p:ph idx="1"/>
          </p:nvPr>
        </p:nvSpPr>
        <p:spPr>
          <a:xfrm>
            <a:off x="721909" y="2831656"/>
            <a:ext cx="10768501" cy="1398838"/>
          </a:xfrm>
        </p:spPr>
        <p:txBody>
          <a:bodyPr>
            <a:noAutofit/>
          </a:bodyPr>
          <a:lstStyle/>
          <a:p>
            <a:pPr marL="0" indent="0" algn="just">
              <a:buNone/>
            </a:pPr>
            <a:r>
              <a:rPr lang="en-IN" dirty="0" smtClean="0">
                <a:latin typeface="Times New Roman" panose="02020603050405020304" pitchFamily="18" charset="0"/>
                <a:cs typeface="Times New Roman" panose="02020603050405020304" pitchFamily="18" charset="0"/>
              </a:rPr>
              <a:t>The objective of our project is to develop a communication method for physically challenged persons who </a:t>
            </a:r>
            <a:r>
              <a:rPr lang="en-US" dirty="0" smtClean="0">
                <a:latin typeface="Times New Roman" panose="02020603050405020304" pitchFamily="18" charset="0"/>
                <a:cs typeface="Times New Roman" panose="02020603050405020304" pitchFamily="18" charset="0"/>
              </a:rPr>
              <a:t>cannot able to communicate themselves with the help of Brain computer interface technology. </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0033C37-CDFA-49CD-1A3F-05E946AA83FF}"/>
              </a:ext>
            </a:extLst>
          </p:cNvPr>
          <p:cNvSpPr>
            <a:spLocks noGrp="1"/>
          </p:cNvSpPr>
          <p:nvPr>
            <p:ph type="dt" sz="half" idx="10"/>
          </p:nvPr>
        </p:nvSpPr>
        <p:spPr/>
        <p:txBody>
          <a:bodyPr/>
          <a:lstStyle/>
          <a:p>
            <a:fld id="{6C1E7AEC-4AE0-48BD-AD64-23DAAAB3426F}" type="datetime1">
              <a:rPr lang="en-IN" smtClean="0"/>
              <a:t>01-11-2022</a:t>
            </a:fld>
            <a:endParaRPr lang="en-IN"/>
          </a:p>
        </p:txBody>
      </p:sp>
      <p:sp>
        <p:nvSpPr>
          <p:cNvPr id="5" name="Footer Placeholder 4">
            <a:extLst>
              <a:ext uri="{FF2B5EF4-FFF2-40B4-BE49-F238E27FC236}">
                <a16:creationId xmlns:a16="http://schemas.microsoft.com/office/drawing/2014/main" id="{1D508AAC-1D9A-336E-55E2-E8D932D6198E}"/>
              </a:ext>
            </a:extLst>
          </p:cNvPr>
          <p:cNvSpPr>
            <a:spLocks noGrp="1"/>
          </p:cNvSpPr>
          <p:nvPr>
            <p:ph type="ftr" sz="quarter" idx="11"/>
          </p:nvPr>
        </p:nvSpPr>
        <p:spPr/>
        <p:txBody>
          <a:bodyPr/>
          <a:lstStyle/>
          <a:p>
            <a:r>
              <a:rPr lang="en-IN"/>
              <a:t>VCET/BME/ZEROTH REVIEW</a:t>
            </a:r>
          </a:p>
        </p:txBody>
      </p:sp>
      <p:sp>
        <p:nvSpPr>
          <p:cNvPr id="6" name="Slide Number Placeholder 5">
            <a:extLst>
              <a:ext uri="{FF2B5EF4-FFF2-40B4-BE49-F238E27FC236}">
                <a16:creationId xmlns:a16="http://schemas.microsoft.com/office/drawing/2014/main" id="{5E1AC795-8F29-0BFB-887B-4DD8B87D1587}"/>
              </a:ext>
            </a:extLst>
          </p:cNvPr>
          <p:cNvSpPr>
            <a:spLocks noGrp="1"/>
          </p:cNvSpPr>
          <p:nvPr>
            <p:ph type="sldNum" sz="quarter" idx="12"/>
          </p:nvPr>
        </p:nvSpPr>
        <p:spPr/>
        <p:txBody>
          <a:bodyPr/>
          <a:lstStyle/>
          <a:p>
            <a:fld id="{CF7B1F4E-9AE1-4110-AC67-3BEFDB3128C9}" type="slidenum">
              <a:rPr lang="en-IN" smtClean="0"/>
              <a:t>5</a:t>
            </a:fld>
            <a:endParaRPr lang="en-IN"/>
          </a:p>
        </p:txBody>
      </p:sp>
    </p:spTree>
    <p:extLst>
      <p:ext uri="{BB962C8B-B14F-4D97-AF65-F5344CB8AC3E}">
        <p14:creationId xmlns:p14="http://schemas.microsoft.com/office/powerpoint/2010/main" val="2369484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6194-47F8-2B59-E067-978812D075BD}"/>
              </a:ext>
            </a:extLst>
          </p:cNvPr>
          <p:cNvSpPr>
            <a:spLocks noGrp="1"/>
          </p:cNvSpPr>
          <p:nvPr>
            <p:ph type="title"/>
          </p:nvPr>
        </p:nvSpPr>
        <p:spPr/>
        <p:txBody>
          <a:bodyPr>
            <a:normAutofit/>
          </a:bodyPr>
          <a:lstStyle/>
          <a:p>
            <a:r>
              <a:rPr lang="en-IN" sz="3600" dirty="0">
                <a:solidFill>
                  <a:srgbClr val="C00000"/>
                </a:solidFill>
                <a:latin typeface="Times New Roman" panose="02020603050405020304" pitchFamily="18" charset="0"/>
                <a:cs typeface="Times New Roman" panose="02020603050405020304" pitchFamily="18" charset="0"/>
              </a:rPr>
              <a:t>EXISTING METHOD</a:t>
            </a:r>
          </a:p>
        </p:txBody>
      </p:sp>
      <p:sp>
        <p:nvSpPr>
          <p:cNvPr id="3" name="Content Placeholder 2">
            <a:extLst>
              <a:ext uri="{FF2B5EF4-FFF2-40B4-BE49-F238E27FC236}">
                <a16:creationId xmlns:a16="http://schemas.microsoft.com/office/drawing/2014/main" id="{BE0E135B-9887-E3BA-C5FD-31D355642F41}"/>
              </a:ext>
            </a:extLst>
          </p:cNvPr>
          <p:cNvSpPr>
            <a:spLocks noGrp="1"/>
          </p:cNvSpPr>
          <p:nvPr>
            <p:ph idx="1"/>
          </p:nvPr>
        </p:nvSpPr>
        <p:spPr/>
        <p:txBody>
          <a:bodyPr/>
          <a:lstStyle/>
          <a:p>
            <a:pPr marL="0" indent="0" algn="just">
              <a:buNone/>
            </a:pPr>
            <a:r>
              <a:rPr lang="en-IN" dirty="0" smtClean="0">
                <a:latin typeface="Times New Roman" panose="02020603050405020304" pitchFamily="18" charset="0"/>
                <a:cs typeface="Times New Roman" panose="02020603050405020304" pitchFamily="18" charset="0"/>
              </a:rPr>
              <a:t>The existing method includes,</a:t>
            </a:r>
          </a:p>
          <a:p>
            <a:pPr marL="0" indent="0" algn="just">
              <a:buNone/>
            </a:pPr>
            <a:endParaRPr lang="en-IN" dirty="0" smtClean="0">
              <a:latin typeface="Times New Roman" panose="02020603050405020304" pitchFamily="18" charset="0"/>
              <a:cs typeface="Times New Roman" panose="02020603050405020304" pitchFamily="18" charset="0"/>
            </a:endParaRPr>
          </a:p>
          <a:p>
            <a:pPr marL="914400" lvl="1" indent="-457200" algn="just" fontAlgn="base">
              <a:buFont typeface="+mj-lt"/>
              <a:buAutoNum type="arabicPeriod"/>
            </a:pPr>
            <a:r>
              <a:rPr lang="en-US" dirty="0" smtClean="0">
                <a:latin typeface="Times New Roman" panose="02020603050405020304" pitchFamily="18" charset="0"/>
                <a:cs typeface="Times New Roman" panose="02020603050405020304" pitchFamily="18" charset="0"/>
              </a:rPr>
              <a:t>Communication boards and books</a:t>
            </a:r>
          </a:p>
          <a:p>
            <a:pPr marL="914400" lvl="1" indent="-457200" algn="just" fontAlgn="base">
              <a:buFont typeface="+mj-lt"/>
              <a:buAutoNum type="arabicPeriod"/>
            </a:pPr>
            <a:r>
              <a:rPr lang="en-US" dirty="0" smtClean="0">
                <a:latin typeface="Times New Roman" panose="02020603050405020304" pitchFamily="18" charset="0"/>
                <a:cs typeface="Times New Roman" panose="02020603050405020304" pitchFamily="18" charset="0"/>
              </a:rPr>
              <a:t>Eye-tracking devices</a:t>
            </a:r>
          </a:p>
          <a:p>
            <a:pPr marL="914400" lvl="1" indent="-457200" algn="just" fontAlgn="base">
              <a:buFont typeface="+mj-lt"/>
              <a:buAutoNum type="arabicPeriod"/>
            </a:pPr>
            <a:r>
              <a:rPr lang="en-US" dirty="0" smtClean="0">
                <a:latin typeface="Times New Roman" panose="02020603050405020304" pitchFamily="18" charset="0"/>
                <a:cs typeface="Times New Roman" panose="02020603050405020304" pitchFamily="18" charset="0"/>
              </a:rPr>
              <a:t>Computers and tablets</a:t>
            </a:r>
          </a:p>
          <a:p>
            <a:pPr marL="914400" lvl="1" indent="-457200" algn="just" fontAlgn="base">
              <a:buFont typeface="+mj-lt"/>
              <a:buAutoNum type="arabicPeriod"/>
            </a:pPr>
            <a:r>
              <a:rPr lang="en-US" dirty="0" smtClean="0">
                <a:latin typeface="Times New Roman" panose="02020603050405020304" pitchFamily="18" charset="0"/>
                <a:cs typeface="Times New Roman" panose="02020603050405020304" pitchFamily="18" charset="0"/>
              </a:rPr>
              <a:t>Hearing aids</a:t>
            </a:r>
          </a:p>
          <a:p>
            <a:pPr marL="914400" lvl="1" indent="-457200" algn="just" fontAlgn="base">
              <a:buFont typeface="+mj-lt"/>
              <a:buAutoNum type="arabicPeriod"/>
            </a:pPr>
            <a:r>
              <a:rPr lang="en-US" dirty="0" smtClean="0">
                <a:latin typeface="Times New Roman" panose="02020603050405020304" pitchFamily="18" charset="0"/>
                <a:cs typeface="Times New Roman" panose="02020603050405020304" pitchFamily="18" charset="0"/>
              </a:rPr>
              <a:t>Writing or typing aids</a:t>
            </a:r>
          </a:p>
          <a:p>
            <a:pPr marL="914400" lvl="1" indent="-457200" algn="just">
              <a:buFont typeface="+mj-lt"/>
              <a:buAutoNum type="arabicPeriod"/>
            </a:pPr>
            <a:endParaRPr lang="en-IN" dirty="0"/>
          </a:p>
        </p:txBody>
      </p:sp>
      <p:sp>
        <p:nvSpPr>
          <p:cNvPr id="4" name="Date Placeholder 3">
            <a:extLst>
              <a:ext uri="{FF2B5EF4-FFF2-40B4-BE49-F238E27FC236}">
                <a16:creationId xmlns:a16="http://schemas.microsoft.com/office/drawing/2014/main" id="{A6264168-3C0C-90BA-E5B7-1CA2178AB98C}"/>
              </a:ext>
            </a:extLst>
          </p:cNvPr>
          <p:cNvSpPr>
            <a:spLocks noGrp="1"/>
          </p:cNvSpPr>
          <p:nvPr>
            <p:ph type="dt" sz="half" idx="10"/>
          </p:nvPr>
        </p:nvSpPr>
        <p:spPr/>
        <p:txBody>
          <a:bodyPr/>
          <a:lstStyle/>
          <a:p>
            <a:fld id="{6C1E7AEC-4AE0-48BD-AD64-23DAAAB3426F}" type="datetime1">
              <a:rPr lang="en-IN" smtClean="0"/>
              <a:t>01-11-2022</a:t>
            </a:fld>
            <a:endParaRPr lang="en-IN"/>
          </a:p>
        </p:txBody>
      </p:sp>
      <p:sp>
        <p:nvSpPr>
          <p:cNvPr id="5" name="Footer Placeholder 4">
            <a:extLst>
              <a:ext uri="{FF2B5EF4-FFF2-40B4-BE49-F238E27FC236}">
                <a16:creationId xmlns:a16="http://schemas.microsoft.com/office/drawing/2014/main" id="{B0E20961-3CC9-5717-929A-082088DDD4FD}"/>
              </a:ext>
            </a:extLst>
          </p:cNvPr>
          <p:cNvSpPr>
            <a:spLocks noGrp="1"/>
          </p:cNvSpPr>
          <p:nvPr>
            <p:ph type="ftr" sz="quarter" idx="11"/>
          </p:nvPr>
        </p:nvSpPr>
        <p:spPr/>
        <p:txBody>
          <a:bodyPr/>
          <a:lstStyle/>
          <a:p>
            <a:r>
              <a:rPr lang="en-IN"/>
              <a:t>VCET/BME/ZEROTH REVIEW</a:t>
            </a:r>
          </a:p>
        </p:txBody>
      </p:sp>
      <p:sp>
        <p:nvSpPr>
          <p:cNvPr id="6" name="Slide Number Placeholder 5">
            <a:extLst>
              <a:ext uri="{FF2B5EF4-FFF2-40B4-BE49-F238E27FC236}">
                <a16:creationId xmlns:a16="http://schemas.microsoft.com/office/drawing/2014/main" id="{2629E0E8-CB62-363C-B2AF-AB9E6C787BC7}"/>
              </a:ext>
            </a:extLst>
          </p:cNvPr>
          <p:cNvSpPr>
            <a:spLocks noGrp="1"/>
          </p:cNvSpPr>
          <p:nvPr>
            <p:ph type="sldNum" sz="quarter" idx="12"/>
          </p:nvPr>
        </p:nvSpPr>
        <p:spPr/>
        <p:txBody>
          <a:bodyPr/>
          <a:lstStyle/>
          <a:p>
            <a:fld id="{CF7B1F4E-9AE1-4110-AC67-3BEFDB3128C9}" type="slidenum">
              <a:rPr lang="en-IN" smtClean="0"/>
              <a:t>6</a:t>
            </a:fld>
            <a:endParaRPr lang="en-IN"/>
          </a:p>
        </p:txBody>
      </p:sp>
    </p:spTree>
    <p:extLst>
      <p:ext uri="{BB962C8B-B14F-4D97-AF65-F5344CB8AC3E}">
        <p14:creationId xmlns:p14="http://schemas.microsoft.com/office/powerpoint/2010/main" val="577163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7C6FD-E88B-5164-82CF-0B6C4B4EE06C}"/>
              </a:ext>
            </a:extLst>
          </p:cNvPr>
          <p:cNvSpPr>
            <a:spLocks noGrp="1"/>
          </p:cNvSpPr>
          <p:nvPr>
            <p:ph type="title"/>
          </p:nvPr>
        </p:nvSpPr>
        <p:spPr/>
        <p:txBody>
          <a:bodyPr>
            <a:normAutofit/>
          </a:bodyPr>
          <a:lstStyle/>
          <a:p>
            <a:r>
              <a:rPr lang="en-IN" sz="3600" dirty="0">
                <a:solidFill>
                  <a:srgbClr val="C00000"/>
                </a:solidFill>
                <a:latin typeface="Times New Roman" panose="02020603050405020304" pitchFamily="18" charset="0"/>
                <a:cs typeface="Times New Roman" panose="02020603050405020304" pitchFamily="18" charset="0"/>
              </a:rPr>
              <a:t>PROPOSED METHOD</a:t>
            </a:r>
          </a:p>
        </p:txBody>
      </p:sp>
      <p:sp>
        <p:nvSpPr>
          <p:cNvPr id="3" name="Content Placeholder 2">
            <a:extLst>
              <a:ext uri="{FF2B5EF4-FFF2-40B4-BE49-F238E27FC236}">
                <a16:creationId xmlns:a16="http://schemas.microsoft.com/office/drawing/2014/main" id="{20000D03-53F1-1C0A-EF1A-78FC915B607F}"/>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proposed method consists of Motor imagery based Brain computer </a:t>
            </a:r>
            <a:r>
              <a:rPr lang="en-US" dirty="0" smtClean="0">
                <a:latin typeface="Times New Roman" panose="02020603050405020304" pitchFamily="18" charset="0"/>
                <a:cs typeface="Times New Roman" panose="02020603050405020304" pitchFamily="18" charset="0"/>
              </a:rPr>
              <a:t>interface which collects the EEG signals around brain area and extracting the features from the signal.</a:t>
            </a:r>
          </a:p>
          <a:p>
            <a:pPr algn="just"/>
            <a:r>
              <a:rPr lang="en-US" dirty="0" smtClean="0">
                <a:latin typeface="Times New Roman" panose="02020603050405020304" pitchFamily="18" charset="0"/>
                <a:cs typeface="Times New Roman" panose="02020603050405020304" pitchFamily="18" charset="0"/>
              </a:rPr>
              <a:t>The extracted feature then fed on to the trained AI algorithm to identify the patterns and the BCI is established.</a:t>
            </a:r>
          </a:p>
          <a:p>
            <a:pPr algn="just"/>
            <a:r>
              <a:rPr lang="en-US" dirty="0" smtClean="0">
                <a:latin typeface="Times New Roman" panose="02020603050405020304" pitchFamily="18" charset="0"/>
                <a:cs typeface="Times New Roman" panose="02020603050405020304" pitchFamily="18" charset="0"/>
              </a:rPr>
              <a:t>The BCI helps in establishing speech through motor imagery of specified muscles.</a:t>
            </a:r>
            <a:endParaRPr lang="en-US" dirty="0">
              <a:latin typeface="Times New Roman" panose="02020603050405020304" pitchFamily="18" charset="0"/>
              <a:cs typeface="Times New Roman" panose="02020603050405020304" pitchFamily="18" charset="0"/>
            </a:endParaRPr>
          </a:p>
          <a:p>
            <a:pPr algn="just"/>
            <a:endParaRPr lang="en-IN" dirty="0"/>
          </a:p>
        </p:txBody>
      </p:sp>
      <p:sp>
        <p:nvSpPr>
          <p:cNvPr id="4" name="Date Placeholder 3">
            <a:extLst>
              <a:ext uri="{FF2B5EF4-FFF2-40B4-BE49-F238E27FC236}">
                <a16:creationId xmlns:a16="http://schemas.microsoft.com/office/drawing/2014/main" id="{27154DA6-DED0-CD17-E278-86533C9F3228}"/>
              </a:ext>
            </a:extLst>
          </p:cNvPr>
          <p:cNvSpPr>
            <a:spLocks noGrp="1"/>
          </p:cNvSpPr>
          <p:nvPr>
            <p:ph type="dt" sz="half" idx="10"/>
          </p:nvPr>
        </p:nvSpPr>
        <p:spPr/>
        <p:txBody>
          <a:bodyPr/>
          <a:lstStyle/>
          <a:p>
            <a:fld id="{6C1E7AEC-4AE0-48BD-AD64-23DAAAB3426F}" type="datetime1">
              <a:rPr lang="en-IN" smtClean="0"/>
              <a:t>01-11-2022</a:t>
            </a:fld>
            <a:endParaRPr lang="en-IN"/>
          </a:p>
        </p:txBody>
      </p:sp>
      <p:sp>
        <p:nvSpPr>
          <p:cNvPr id="5" name="Footer Placeholder 4">
            <a:extLst>
              <a:ext uri="{FF2B5EF4-FFF2-40B4-BE49-F238E27FC236}">
                <a16:creationId xmlns:a16="http://schemas.microsoft.com/office/drawing/2014/main" id="{3B7D1375-9026-64A8-3BD6-94709996F15D}"/>
              </a:ext>
            </a:extLst>
          </p:cNvPr>
          <p:cNvSpPr>
            <a:spLocks noGrp="1"/>
          </p:cNvSpPr>
          <p:nvPr>
            <p:ph type="ftr" sz="quarter" idx="11"/>
          </p:nvPr>
        </p:nvSpPr>
        <p:spPr/>
        <p:txBody>
          <a:bodyPr/>
          <a:lstStyle/>
          <a:p>
            <a:r>
              <a:rPr lang="en-IN"/>
              <a:t>VCET/BME/ZEROTH REVIEW</a:t>
            </a:r>
          </a:p>
        </p:txBody>
      </p:sp>
      <p:sp>
        <p:nvSpPr>
          <p:cNvPr id="6" name="Slide Number Placeholder 5">
            <a:extLst>
              <a:ext uri="{FF2B5EF4-FFF2-40B4-BE49-F238E27FC236}">
                <a16:creationId xmlns:a16="http://schemas.microsoft.com/office/drawing/2014/main" id="{B4359546-EDA4-185E-85A0-0F99AFB63E96}"/>
              </a:ext>
            </a:extLst>
          </p:cNvPr>
          <p:cNvSpPr>
            <a:spLocks noGrp="1"/>
          </p:cNvSpPr>
          <p:nvPr>
            <p:ph type="sldNum" sz="quarter" idx="12"/>
          </p:nvPr>
        </p:nvSpPr>
        <p:spPr/>
        <p:txBody>
          <a:bodyPr/>
          <a:lstStyle/>
          <a:p>
            <a:fld id="{CF7B1F4E-9AE1-4110-AC67-3BEFDB3128C9}" type="slidenum">
              <a:rPr lang="en-IN" smtClean="0"/>
              <a:t>7</a:t>
            </a:fld>
            <a:endParaRPr lang="en-IN"/>
          </a:p>
        </p:txBody>
      </p:sp>
    </p:spTree>
    <p:extLst>
      <p:ext uri="{BB962C8B-B14F-4D97-AF65-F5344CB8AC3E}">
        <p14:creationId xmlns:p14="http://schemas.microsoft.com/office/powerpoint/2010/main" val="23114376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F2D9-15BD-AC08-A163-8FEC698B9196}"/>
              </a:ext>
            </a:extLst>
          </p:cNvPr>
          <p:cNvSpPr>
            <a:spLocks noGrp="1"/>
          </p:cNvSpPr>
          <p:nvPr>
            <p:ph type="title"/>
          </p:nvPr>
        </p:nvSpPr>
        <p:spPr/>
        <p:txBody>
          <a:bodyPr>
            <a:normAutofit/>
          </a:bodyPr>
          <a:lstStyle/>
          <a:p>
            <a:r>
              <a:rPr lang="en-IN" sz="3600" dirty="0">
                <a:solidFill>
                  <a:srgbClr val="C00000"/>
                </a:solidFill>
                <a:latin typeface="Times New Roman" panose="02020603050405020304" pitchFamily="18" charset="0"/>
                <a:cs typeface="Times New Roman" panose="02020603050405020304" pitchFamily="18" charset="0"/>
              </a:rPr>
              <a:t>COMPONENTS REQUIRED</a:t>
            </a:r>
          </a:p>
        </p:txBody>
      </p:sp>
      <p:sp>
        <p:nvSpPr>
          <p:cNvPr id="3" name="Content Placeholder 2">
            <a:extLst>
              <a:ext uri="{FF2B5EF4-FFF2-40B4-BE49-F238E27FC236}">
                <a16:creationId xmlns:a16="http://schemas.microsoft.com/office/drawing/2014/main" id="{FA6B7F24-D30C-E471-123E-67E047D95D55}"/>
              </a:ext>
            </a:extLst>
          </p:cNvPr>
          <p:cNvSpPr>
            <a:spLocks noGrp="1"/>
          </p:cNvSpPr>
          <p:nvPr>
            <p:ph idx="1"/>
          </p:nvPr>
        </p:nvSpPr>
        <p:spPr/>
        <p:txBody>
          <a:bodyPr/>
          <a:lstStyle/>
          <a:p>
            <a:pPr algn="just"/>
            <a:r>
              <a:rPr lang="en-IN" dirty="0" smtClean="0">
                <a:latin typeface="Times New Roman" panose="02020603050405020304" pitchFamily="18" charset="0"/>
                <a:cs typeface="Times New Roman" panose="02020603050405020304" pitchFamily="18" charset="0"/>
              </a:rPr>
              <a:t>EEG electrodes</a:t>
            </a:r>
          </a:p>
          <a:p>
            <a:pPr algn="just"/>
            <a:r>
              <a:rPr lang="en-IN" dirty="0" smtClean="0">
                <a:latin typeface="Times New Roman" panose="02020603050405020304" pitchFamily="18" charset="0"/>
                <a:cs typeface="Times New Roman" panose="02020603050405020304" pitchFamily="18" charset="0"/>
              </a:rPr>
              <a:t>EEG signal Amplifier module</a:t>
            </a:r>
          </a:p>
          <a:p>
            <a:pPr algn="just"/>
            <a:r>
              <a:rPr lang="en-IN" dirty="0" smtClean="0">
                <a:latin typeface="Times New Roman" panose="02020603050405020304" pitchFamily="18" charset="0"/>
                <a:cs typeface="Times New Roman" panose="02020603050405020304" pitchFamily="18" charset="0"/>
              </a:rPr>
              <a:t>Digital signal </a:t>
            </a:r>
            <a:r>
              <a:rPr lang="en-US" dirty="0" smtClean="0">
                <a:latin typeface="Times New Roman" panose="02020603050405020304" pitchFamily="18" charset="0"/>
                <a:cs typeface="Times New Roman" panose="02020603050405020304" pitchFamily="18" charset="0"/>
              </a:rPr>
              <a:t>acquisition unit</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Signal pre-processing unit</a:t>
            </a:r>
          </a:p>
          <a:p>
            <a:pPr algn="just"/>
            <a:r>
              <a:rPr lang="en-IN" dirty="0" smtClean="0">
                <a:latin typeface="Times New Roman" panose="02020603050405020304" pitchFamily="18" charset="0"/>
                <a:cs typeface="Times New Roman" panose="02020603050405020304" pitchFamily="18" charset="0"/>
              </a:rPr>
              <a:t>Arduino/</a:t>
            </a:r>
            <a:r>
              <a:rPr lang="en-IN" dirty="0" err="1" smtClean="0">
                <a:latin typeface="Times New Roman" panose="02020603050405020304" pitchFamily="18" charset="0"/>
                <a:cs typeface="Times New Roman" panose="02020603050405020304" pitchFamily="18" charset="0"/>
              </a:rPr>
              <a:t>Rasberry</a:t>
            </a:r>
            <a:r>
              <a:rPr lang="en-IN" dirty="0" smtClean="0">
                <a:latin typeface="Times New Roman" panose="02020603050405020304" pitchFamily="18" charset="0"/>
                <a:cs typeface="Times New Roman" panose="02020603050405020304" pitchFamily="18" charset="0"/>
              </a:rPr>
              <a:t> pi/PIC Microcontroller unit</a:t>
            </a:r>
          </a:p>
          <a:p>
            <a:pPr algn="just"/>
            <a:r>
              <a:rPr lang="en-IN" dirty="0" smtClean="0">
                <a:latin typeface="Times New Roman" panose="02020603050405020304" pitchFamily="18" charset="0"/>
                <a:cs typeface="Times New Roman" panose="02020603050405020304" pitchFamily="18" charset="0"/>
              </a:rPr>
              <a:t>ML algorithm</a:t>
            </a:r>
          </a:p>
          <a:p>
            <a:pPr algn="just"/>
            <a:r>
              <a:rPr lang="en-IN" dirty="0" smtClean="0">
                <a:latin typeface="Times New Roman" panose="02020603050405020304" pitchFamily="18" charset="0"/>
                <a:cs typeface="Times New Roman" panose="02020603050405020304" pitchFamily="18" charset="0"/>
              </a:rPr>
              <a:t>Speakers</a:t>
            </a:r>
          </a:p>
          <a:p>
            <a:pPr algn="just"/>
            <a:endParaRPr lang="en-IN" dirty="0"/>
          </a:p>
        </p:txBody>
      </p:sp>
      <p:sp>
        <p:nvSpPr>
          <p:cNvPr id="4" name="Date Placeholder 3">
            <a:extLst>
              <a:ext uri="{FF2B5EF4-FFF2-40B4-BE49-F238E27FC236}">
                <a16:creationId xmlns:a16="http://schemas.microsoft.com/office/drawing/2014/main" id="{096B254F-3F73-F33B-F263-576F226FEB44}"/>
              </a:ext>
            </a:extLst>
          </p:cNvPr>
          <p:cNvSpPr>
            <a:spLocks noGrp="1"/>
          </p:cNvSpPr>
          <p:nvPr>
            <p:ph type="dt" sz="half" idx="10"/>
          </p:nvPr>
        </p:nvSpPr>
        <p:spPr/>
        <p:txBody>
          <a:bodyPr/>
          <a:lstStyle/>
          <a:p>
            <a:fld id="{6C1E7AEC-4AE0-48BD-AD64-23DAAAB3426F}" type="datetime1">
              <a:rPr lang="en-IN" smtClean="0"/>
              <a:t>01-11-2022</a:t>
            </a:fld>
            <a:endParaRPr lang="en-IN"/>
          </a:p>
        </p:txBody>
      </p:sp>
      <p:sp>
        <p:nvSpPr>
          <p:cNvPr id="5" name="Footer Placeholder 4">
            <a:extLst>
              <a:ext uri="{FF2B5EF4-FFF2-40B4-BE49-F238E27FC236}">
                <a16:creationId xmlns:a16="http://schemas.microsoft.com/office/drawing/2014/main" id="{D1A81112-94DA-9D1E-AD7E-812D150731C6}"/>
              </a:ext>
            </a:extLst>
          </p:cNvPr>
          <p:cNvSpPr>
            <a:spLocks noGrp="1"/>
          </p:cNvSpPr>
          <p:nvPr>
            <p:ph type="ftr" sz="quarter" idx="11"/>
          </p:nvPr>
        </p:nvSpPr>
        <p:spPr/>
        <p:txBody>
          <a:bodyPr/>
          <a:lstStyle/>
          <a:p>
            <a:r>
              <a:rPr lang="en-IN"/>
              <a:t>VCET/BME/ZEROTH REVIEW</a:t>
            </a:r>
          </a:p>
        </p:txBody>
      </p:sp>
      <p:sp>
        <p:nvSpPr>
          <p:cNvPr id="6" name="Slide Number Placeholder 5">
            <a:extLst>
              <a:ext uri="{FF2B5EF4-FFF2-40B4-BE49-F238E27FC236}">
                <a16:creationId xmlns:a16="http://schemas.microsoft.com/office/drawing/2014/main" id="{4EB14C76-59C7-06CB-21AE-09D1146B95C9}"/>
              </a:ext>
            </a:extLst>
          </p:cNvPr>
          <p:cNvSpPr>
            <a:spLocks noGrp="1"/>
          </p:cNvSpPr>
          <p:nvPr>
            <p:ph type="sldNum" sz="quarter" idx="12"/>
          </p:nvPr>
        </p:nvSpPr>
        <p:spPr/>
        <p:txBody>
          <a:bodyPr/>
          <a:lstStyle/>
          <a:p>
            <a:fld id="{CF7B1F4E-9AE1-4110-AC67-3BEFDB3128C9}" type="slidenum">
              <a:rPr lang="en-IN" smtClean="0"/>
              <a:t>8</a:t>
            </a:fld>
            <a:endParaRPr lang="en-IN"/>
          </a:p>
        </p:txBody>
      </p:sp>
    </p:spTree>
    <p:extLst>
      <p:ext uri="{BB962C8B-B14F-4D97-AF65-F5344CB8AC3E}">
        <p14:creationId xmlns:p14="http://schemas.microsoft.com/office/powerpoint/2010/main" val="1680068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9F36A-594D-BAE8-F046-507CDA28F741}"/>
              </a:ext>
            </a:extLst>
          </p:cNvPr>
          <p:cNvSpPr>
            <a:spLocks noGrp="1"/>
          </p:cNvSpPr>
          <p:nvPr>
            <p:ph type="title"/>
          </p:nvPr>
        </p:nvSpPr>
        <p:spPr>
          <a:xfrm>
            <a:off x="425370" y="69448"/>
            <a:ext cx="10515600" cy="1325563"/>
          </a:xfrm>
        </p:spPr>
        <p:txBody>
          <a:bodyPr>
            <a:normAutofit/>
          </a:bodyPr>
          <a:lstStyle/>
          <a:p>
            <a:r>
              <a:rPr lang="en-IN" sz="3600" dirty="0">
                <a:solidFill>
                  <a:srgbClr val="C00000"/>
                </a:solidFill>
                <a:latin typeface="Times New Roman" panose="02020603050405020304" pitchFamily="18" charset="0"/>
                <a:cs typeface="Times New Roman" panose="02020603050405020304" pitchFamily="18" charset="0"/>
              </a:rPr>
              <a:t>WORK PLAN</a:t>
            </a:r>
          </a:p>
        </p:txBody>
      </p:sp>
      <p:sp>
        <p:nvSpPr>
          <p:cNvPr id="4" name="Date Placeholder 3">
            <a:extLst>
              <a:ext uri="{FF2B5EF4-FFF2-40B4-BE49-F238E27FC236}">
                <a16:creationId xmlns:a16="http://schemas.microsoft.com/office/drawing/2014/main" id="{5839EAE8-F36D-D04E-B98B-064B4E0FC2C6}"/>
              </a:ext>
            </a:extLst>
          </p:cNvPr>
          <p:cNvSpPr>
            <a:spLocks noGrp="1"/>
          </p:cNvSpPr>
          <p:nvPr>
            <p:ph type="dt" sz="half" idx="10"/>
          </p:nvPr>
        </p:nvSpPr>
        <p:spPr/>
        <p:txBody>
          <a:bodyPr/>
          <a:lstStyle/>
          <a:p>
            <a:fld id="{6C1E7AEC-4AE0-48BD-AD64-23DAAAB3426F}" type="datetime1">
              <a:rPr lang="en-IN" smtClean="0"/>
              <a:t>01-11-2022</a:t>
            </a:fld>
            <a:endParaRPr lang="en-IN"/>
          </a:p>
        </p:txBody>
      </p:sp>
      <p:sp>
        <p:nvSpPr>
          <p:cNvPr id="5" name="Footer Placeholder 4">
            <a:extLst>
              <a:ext uri="{FF2B5EF4-FFF2-40B4-BE49-F238E27FC236}">
                <a16:creationId xmlns:a16="http://schemas.microsoft.com/office/drawing/2014/main" id="{BE858BA8-8789-966A-AC69-6F058254E637}"/>
              </a:ext>
            </a:extLst>
          </p:cNvPr>
          <p:cNvSpPr>
            <a:spLocks noGrp="1"/>
          </p:cNvSpPr>
          <p:nvPr>
            <p:ph type="ftr" sz="quarter" idx="11"/>
          </p:nvPr>
        </p:nvSpPr>
        <p:spPr/>
        <p:txBody>
          <a:bodyPr/>
          <a:lstStyle/>
          <a:p>
            <a:r>
              <a:rPr lang="en-IN"/>
              <a:t>VCET/BME/ZEROTH REVIEW</a:t>
            </a:r>
          </a:p>
        </p:txBody>
      </p:sp>
      <p:sp>
        <p:nvSpPr>
          <p:cNvPr id="6" name="Slide Number Placeholder 5">
            <a:extLst>
              <a:ext uri="{FF2B5EF4-FFF2-40B4-BE49-F238E27FC236}">
                <a16:creationId xmlns:a16="http://schemas.microsoft.com/office/drawing/2014/main" id="{927B49E6-E6D2-CBC7-F793-48502EE98789}"/>
              </a:ext>
            </a:extLst>
          </p:cNvPr>
          <p:cNvSpPr>
            <a:spLocks noGrp="1"/>
          </p:cNvSpPr>
          <p:nvPr>
            <p:ph type="sldNum" sz="quarter" idx="12"/>
          </p:nvPr>
        </p:nvSpPr>
        <p:spPr/>
        <p:txBody>
          <a:bodyPr/>
          <a:lstStyle/>
          <a:p>
            <a:fld id="{CF7B1F4E-9AE1-4110-AC67-3BEFDB3128C9}" type="slidenum">
              <a:rPr lang="en-IN" smtClean="0"/>
              <a:t>9</a:t>
            </a:fld>
            <a:endParaRPr lang="en-IN"/>
          </a:p>
        </p:txBody>
      </p:sp>
      <p:graphicFrame>
        <p:nvGraphicFramePr>
          <p:cNvPr id="7" name="Table 6"/>
          <p:cNvGraphicFramePr>
            <a:graphicFrameLocks noGrp="1"/>
          </p:cNvGraphicFramePr>
          <p:nvPr>
            <p:extLst>
              <p:ext uri="{D42A27DB-BD31-4B8C-83A1-F6EECF244321}">
                <p14:modId xmlns:p14="http://schemas.microsoft.com/office/powerpoint/2010/main" val="1256774659"/>
              </p:ext>
            </p:extLst>
          </p:nvPr>
        </p:nvGraphicFramePr>
        <p:xfrm>
          <a:off x="1373708" y="1308278"/>
          <a:ext cx="9444584" cy="4695150"/>
        </p:xfrm>
        <a:graphic>
          <a:graphicData uri="http://schemas.openxmlformats.org/drawingml/2006/table">
            <a:tbl>
              <a:tblPr firstRow="1" bandRow="1">
                <a:tableStyleId>{5C22544A-7EE6-4342-B048-85BDC9FD1C3A}</a:tableStyleId>
              </a:tblPr>
              <a:tblGrid>
                <a:gridCol w="843266">
                  <a:extLst>
                    <a:ext uri="{9D8B030D-6E8A-4147-A177-3AD203B41FA5}">
                      <a16:colId xmlns:a16="http://schemas.microsoft.com/office/drawing/2014/main" val="20000"/>
                    </a:ext>
                  </a:extLst>
                </a:gridCol>
                <a:gridCol w="2276819">
                  <a:extLst>
                    <a:ext uri="{9D8B030D-6E8A-4147-A177-3AD203B41FA5}">
                      <a16:colId xmlns:a16="http://schemas.microsoft.com/office/drawing/2014/main" val="20001"/>
                    </a:ext>
                  </a:extLst>
                </a:gridCol>
                <a:gridCol w="1602205">
                  <a:extLst>
                    <a:ext uri="{9D8B030D-6E8A-4147-A177-3AD203B41FA5}">
                      <a16:colId xmlns:a16="http://schemas.microsoft.com/office/drawing/2014/main" val="20002"/>
                    </a:ext>
                  </a:extLst>
                </a:gridCol>
                <a:gridCol w="1574098">
                  <a:extLst>
                    <a:ext uri="{9D8B030D-6E8A-4147-A177-3AD203B41FA5}">
                      <a16:colId xmlns:a16="http://schemas.microsoft.com/office/drawing/2014/main" val="20003"/>
                    </a:ext>
                  </a:extLst>
                </a:gridCol>
                <a:gridCol w="1574098">
                  <a:extLst>
                    <a:ext uri="{9D8B030D-6E8A-4147-A177-3AD203B41FA5}">
                      <a16:colId xmlns:a16="http://schemas.microsoft.com/office/drawing/2014/main" val="20004"/>
                    </a:ext>
                  </a:extLst>
                </a:gridCol>
                <a:gridCol w="1574098">
                  <a:extLst>
                    <a:ext uri="{9D8B030D-6E8A-4147-A177-3AD203B41FA5}">
                      <a16:colId xmlns:a16="http://schemas.microsoft.com/office/drawing/2014/main" val="20005"/>
                    </a:ext>
                  </a:extLst>
                </a:gridCol>
              </a:tblGrid>
              <a:tr h="939030">
                <a:tc>
                  <a:txBody>
                    <a:bodyPr/>
                    <a:lstStyle/>
                    <a:p>
                      <a:r>
                        <a:rPr lang="en-US" dirty="0" smtClean="0">
                          <a:latin typeface="Times New Roman" panose="02020603050405020304" pitchFamily="18" charset="0"/>
                          <a:cs typeface="Times New Roman" panose="02020603050405020304" pitchFamily="18" charset="0"/>
                        </a:rPr>
                        <a:t>S.NO</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dirty="0" smtClean="0">
                          <a:latin typeface="Times New Roman" panose="02020603050405020304" pitchFamily="18" charset="0"/>
                          <a:cs typeface="Times New Roman" panose="02020603050405020304" pitchFamily="18" charset="0"/>
                        </a:rPr>
                        <a:t>WEEK PLAN</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dirty="0" smtClean="0">
                          <a:latin typeface="Times New Roman" panose="02020603050405020304" pitchFamily="18" charset="0"/>
                          <a:cs typeface="Times New Roman" panose="02020603050405020304" pitchFamily="18" charset="0"/>
                        </a:rPr>
                        <a:t>OCTOBER 4</a:t>
                      </a:r>
                      <a:r>
                        <a:rPr lang="en-US" baseline="30000" dirty="0"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WEEK</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dirty="0" smtClean="0">
                          <a:latin typeface="Times New Roman" panose="02020603050405020304" pitchFamily="18" charset="0"/>
                          <a:cs typeface="Times New Roman" panose="02020603050405020304" pitchFamily="18" charset="0"/>
                        </a:rPr>
                        <a:t>NOVEMBER 4</a:t>
                      </a:r>
                      <a:r>
                        <a:rPr lang="en-US" baseline="30000" dirty="0"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WEEK</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dirty="0" smtClean="0">
                          <a:latin typeface="Times New Roman" panose="02020603050405020304" pitchFamily="18" charset="0"/>
                          <a:cs typeface="Times New Roman" panose="02020603050405020304" pitchFamily="18" charset="0"/>
                        </a:rPr>
                        <a:t>DECEMBER 4</a:t>
                      </a:r>
                      <a:r>
                        <a:rPr lang="en-US" baseline="30000" dirty="0"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WEEK</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dirty="0" smtClean="0">
                          <a:latin typeface="Times New Roman" panose="02020603050405020304" pitchFamily="18" charset="0"/>
                          <a:cs typeface="Times New Roman" panose="02020603050405020304" pitchFamily="18" charset="0"/>
                        </a:rPr>
                        <a:t>JANUARY 4</a:t>
                      </a:r>
                      <a:r>
                        <a:rPr lang="en-US" baseline="30000" dirty="0"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WEEK</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939030">
                <a:tc>
                  <a:txBody>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latin typeface="Times New Roman" panose="02020603050405020304" pitchFamily="18" charset="0"/>
                          <a:cs typeface="Times New Roman" panose="02020603050405020304" pitchFamily="18" charset="0"/>
                        </a:rPr>
                        <a:t>LITERATURE REVIEW</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smtClean="0"/>
                    </a:p>
                    <a:p>
                      <a:pPr algn="ctr">
                        <a:buFont typeface="Wingdings" pitchFamily="2" charset="2"/>
                        <a:buChar char="ü"/>
                      </a:pPr>
                      <a:r>
                        <a:rPr lang="en-US" dirty="0" smtClean="0"/>
                        <a:t>          </a:t>
                      </a:r>
                    </a:p>
                    <a:p>
                      <a:pPr marL="342900" indent="-342900">
                        <a:buFont typeface="Wingdings" pitchFamily="2" charset="2"/>
                        <a:buNone/>
                      </a:pPr>
                      <a:r>
                        <a:rPr lang="en-US" baseline="0" dirty="0" smtClean="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939030">
                <a:tc>
                  <a:txBody>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latin typeface="Times New Roman" panose="02020603050405020304" pitchFamily="18" charset="0"/>
                          <a:cs typeface="Times New Roman" panose="02020603050405020304" pitchFamily="18" charset="0"/>
                        </a:rPr>
                        <a:t>CHECK</a:t>
                      </a:r>
                      <a:r>
                        <a:rPr lang="en-US" baseline="0" dirty="0" smtClean="0">
                          <a:latin typeface="Times New Roman" panose="02020603050405020304" pitchFamily="18" charset="0"/>
                          <a:cs typeface="Times New Roman" panose="02020603050405020304" pitchFamily="18" charset="0"/>
                        </a:rPr>
                        <a:t> THE AVAILABILTY OF COMPONENETS</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Font typeface="Wingdings" pitchFamily="2" charset="2"/>
                        <a:buNone/>
                      </a:pPr>
                      <a:endParaRPr lang="en-US" dirty="0" smtClean="0"/>
                    </a:p>
                    <a:p>
                      <a:pPr algn="ctr">
                        <a:buFont typeface="Wingdings" pitchFamily="2" charset="2"/>
                        <a:buChar char="ü"/>
                      </a:pPr>
                      <a:r>
                        <a:rPr lang="en-US" dirty="0" smtClean="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939030">
                <a:tc>
                  <a:txBody>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latin typeface="Times New Roman" panose="02020603050405020304" pitchFamily="18" charset="0"/>
                          <a:cs typeface="Times New Roman" panose="02020603050405020304" pitchFamily="18" charset="0"/>
                        </a:rPr>
                        <a:t>PURCHASING OF COMPONENTS</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smtClean="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Font typeface="Wingdings" pitchFamily="2" charset="2"/>
                        <a:buChar char="ü"/>
                      </a:pPr>
                      <a:endParaRPr lang="en-US" dirty="0" smtClean="0"/>
                    </a:p>
                    <a:p>
                      <a:pPr algn="ctr">
                        <a:buFont typeface="Wingdings" pitchFamily="2" charset="2"/>
                        <a:buChar char="ü"/>
                      </a:pPr>
                      <a:r>
                        <a:rPr lang="en-US" dirty="0" smtClean="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939030">
                <a:tc>
                  <a:txBody>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latin typeface="Times New Roman" panose="02020603050405020304" pitchFamily="18" charset="0"/>
                          <a:cs typeface="Times New Roman" panose="02020603050405020304" pitchFamily="18" charset="0"/>
                        </a:rPr>
                        <a:t>IMPLEMENTATION OF PROJECT</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Font typeface="Wingdings" pitchFamily="2" charset="2"/>
                        <a:buChar char="ü"/>
                      </a:pPr>
                      <a:endParaRPr lang="en-US" baseline="0" dirty="0" smtClean="0"/>
                    </a:p>
                    <a:p>
                      <a:pPr algn="ctr">
                        <a:buFont typeface="Wingdings" pitchFamily="2" charset="2"/>
                        <a:buChar char="ü"/>
                      </a:pPr>
                      <a:r>
                        <a:rPr lang="en-US" baseline="0" dirty="0" smtClean="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668850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TotalTime>
  <Words>905</Words>
  <Application>Microsoft Office PowerPoint</Application>
  <PresentationFormat>Widescreen</PresentationFormat>
  <Paragraphs>144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COMMUNICATION WITH MOTOR IMAGERY IN BRAIN COMPUTER INTERFACE</vt:lpstr>
      <vt:lpstr>BACKGROUND</vt:lpstr>
      <vt:lpstr>LITERATURE SURVEY</vt:lpstr>
      <vt:lpstr>CONTINUE</vt:lpstr>
      <vt:lpstr>OBJECTIVE</vt:lpstr>
      <vt:lpstr>EXISTING METHOD</vt:lpstr>
      <vt:lpstr>PROPOSED METHOD</vt:lpstr>
      <vt:lpstr>COMPONENTS REQUIRED</vt:lpstr>
      <vt:lpstr>WORK PLAN</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dc:creator>Ponni Bala M</dc:creator>
  <cp:lastModifiedBy>muthu yogesh</cp:lastModifiedBy>
  <cp:revision>34</cp:revision>
  <dcterms:created xsi:type="dcterms:W3CDTF">2022-10-19T10:39:27Z</dcterms:created>
  <dcterms:modified xsi:type="dcterms:W3CDTF">2022-11-01T15:17:33Z</dcterms:modified>
</cp:coreProperties>
</file>