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65" r:id="rId4"/>
    <p:sldId id="267" r:id="rId5"/>
    <p:sldId id="258" r:id="rId6"/>
    <p:sldId id="260" r:id="rId7"/>
    <p:sldId id="261" r:id="rId8"/>
    <p:sldId id="264" r:id="rId9"/>
    <p:sldId id="271" r:id="rId10"/>
    <p:sldId id="272" r:id="rId11"/>
    <p:sldId id="270" r:id="rId12"/>
    <p:sldId id="275" r:id="rId13"/>
    <p:sldId id="276" r:id="rId14"/>
    <p:sldId id="279" r:id="rId15"/>
    <p:sldId id="280" r:id="rId16"/>
    <p:sldId id="277" r:id="rId17"/>
    <p:sldId id="278" r:id="rId18"/>
    <p:sldId id="269" r:id="rId19"/>
    <p:sldId id="274" r:id="rId20"/>
    <p:sldId id="282" r:id="rId21"/>
    <p:sldId id="262" r:id="rId22"/>
    <p:sldId id="263" r:id="rId23"/>
    <p:sldId id="268" r:id="rId24"/>
    <p:sldId id="28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p:scale>
          <a:sx n="75" d="100"/>
          <a:sy n="75" d="100"/>
        </p:scale>
        <p:origin x="835"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0DFAD5-C368-4AB3-8FE8-C199DD044327}" type="datetimeFigureOut">
              <a:rPr lang="en-IN" smtClean="0"/>
              <a:t>23-01-2023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02877A-8237-4801-B398-17537EC25AFC}" type="slidenum">
              <a:rPr lang="en-IN" smtClean="0"/>
              <a:t>‹#›</a:t>
            </a:fld>
            <a:endParaRPr lang="en-IN"/>
          </a:p>
        </p:txBody>
      </p:sp>
    </p:spTree>
    <p:extLst>
      <p:ext uri="{BB962C8B-B14F-4D97-AF65-F5344CB8AC3E}">
        <p14:creationId xmlns:p14="http://schemas.microsoft.com/office/powerpoint/2010/main" val="699584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65DEF-54CB-0A06-3148-375CD69CC0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6912B2D-A971-8605-A156-41A0720F3B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87F04B5-A70D-28BD-65FE-129E70D93222}"/>
              </a:ext>
            </a:extLst>
          </p:cNvPr>
          <p:cNvSpPr>
            <a:spLocks noGrp="1"/>
          </p:cNvSpPr>
          <p:nvPr>
            <p:ph type="dt" sz="half" idx="10"/>
          </p:nvPr>
        </p:nvSpPr>
        <p:spPr/>
        <p:txBody>
          <a:bodyPr/>
          <a:lstStyle/>
          <a:p>
            <a:fld id="{FF4BD7AC-56A2-464C-A17F-C42300A09BD0}" type="datetime1">
              <a:rPr lang="en-IN" smtClean="0"/>
              <a:t>23-01-2023</a:t>
            </a:fld>
            <a:endParaRPr lang="en-IN"/>
          </a:p>
        </p:txBody>
      </p:sp>
      <p:sp>
        <p:nvSpPr>
          <p:cNvPr id="5" name="Footer Placeholder 4">
            <a:extLst>
              <a:ext uri="{FF2B5EF4-FFF2-40B4-BE49-F238E27FC236}">
                <a16:creationId xmlns:a16="http://schemas.microsoft.com/office/drawing/2014/main" id="{957D71EA-F2FD-D05A-2D0C-6F260CBB70B2}"/>
              </a:ext>
            </a:extLst>
          </p:cNvPr>
          <p:cNvSpPr>
            <a:spLocks noGrp="1"/>
          </p:cNvSpPr>
          <p:nvPr>
            <p:ph type="ftr" sz="quarter" idx="11"/>
          </p:nvPr>
        </p:nvSpPr>
        <p:spPr/>
        <p:txBody>
          <a:bodyPr/>
          <a:lstStyle/>
          <a:p>
            <a:r>
              <a:rPr lang="en-IN" dirty="0" smtClean="0"/>
              <a:t>VCET/BME/FIRST </a:t>
            </a:r>
            <a:r>
              <a:rPr lang="en-IN" dirty="0"/>
              <a:t>REVIEW</a:t>
            </a:r>
          </a:p>
        </p:txBody>
      </p:sp>
      <p:sp>
        <p:nvSpPr>
          <p:cNvPr id="6" name="Slide Number Placeholder 5">
            <a:extLst>
              <a:ext uri="{FF2B5EF4-FFF2-40B4-BE49-F238E27FC236}">
                <a16:creationId xmlns:a16="http://schemas.microsoft.com/office/drawing/2014/main" id="{1891304F-810F-3464-E823-21B578326594}"/>
              </a:ext>
            </a:extLst>
          </p:cNvPr>
          <p:cNvSpPr>
            <a:spLocks noGrp="1"/>
          </p:cNvSpPr>
          <p:nvPr>
            <p:ph type="sldNum" sz="quarter" idx="12"/>
          </p:nvPr>
        </p:nvSpPr>
        <p:spPr/>
        <p:txBody>
          <a:bodyPr/>
          <a:lstStyle/>
          <a:p>
            <a:fld id="{CF7B1F4E-9AE1-4110-AC67-3BEFDB3128C9}" type="slidenum">
              <a:rPr lang="en-IN" smtClean="0"/>
              <a:t>‹#›</a:t>
            </a:fld>
            <a:endParaRPr lang="en-IN"/>
          </a:p>
        </p:txBody>
      </p:sp>
    </p:spTree>
    <p:extLst>
      <p:ext uri="{BB962C8B-B14F-4D97-AF65-F5344CB8AC3E}">
        <p14:creationId xmlns:p14="http://schemas.microsoft.com/office/powerpoint/2010/main" val="1579335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BD7D7-8B88-7DA6-42B7-E69E752627F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162A427-693A-103A-C586-55443959DF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D418E5-C31B-FE3F-D353-D01EC368FE16}"/>
              </a:ext>
            </a:extLst>
          </p:cNvPr>
          <p:cNvSpPr>
            <a:spLocks noGrp="1"/>
          </p:cNvSpPr>
          <p:nvPr>
            <p:ph type="dt" sz="half" idx="10"/>
          </p:nvPr>
        </p:nvSpPr>
        <p:spPr/>
        <p:txBody>
          <a:bodyPr/>
          <a:lstStyle/>
          <a:p>
            <a:fld id="{89C28699-53CA-4913-93B7-9F76B85D0D55}" type="datetime1">
              <a:rPr lang="en-IN" smtClean="0"/>
              <a:t>23-01-2023</a:t>
            </a:fld>
            <a:endParaRPr lang="en-IN"/>
          </a:p>
        </p:txBody>
      </p:sp>
      <p:sp>
        <p:nvSpPr>
          <p:cNvPr id="5" name="Footer Placeholder 4">
            <a:extLst>
              <a:ext uri="{FF2B5EF4-FFF2-40B4-BE49-F238E27FC236}">
                <a16:creationId xmlns:a16="http://schemas.microsoft.com/office/drawing/2014/main" id="{7AA4F1BE-646C-08CB-A7CA-BB4E4440FE1F}"/>
              </a:ext>
            </a:extLst>
          </p:cNvPr>
          <p:cNvSpPr>
            <a:spLocks noGrp="1"/>
          </p:cNvSpPr>
          <p:nvPr>
            <p:ph type="ftr" sz="quarter" idx="11"/>
          </p:nvPr>
        </p:nvSpPr>
        <p:spPr/>
        <p:txBody>
          <a:bodyPr/>
          <a:lstStyle/>
          <a:p>
            <a:r>
              <a:rPr lang="en-IN" dirty="0" smtClean="0"/>
              <a:t>VCET/BME/FIRST </a:t>
            </a:r>
            <a:r>
              <a:rPr lang="en-IN" dirty="0"/>
              <a:t>REVIEW</a:t>
            </a:r>
          </a:p>
        </p:txBody>
      </p:sp>
      <p:sp>
        <p:nvSpPr>
          <p:cNvPr id="6" name="Slide Number Placeholder 5">
            <a:extLst>
              <a:ext uri="{FF2B5EF4-FFF2-40B4-BE49-F238E27FC236}">
                <a16:creationId xmlns:a16="http://schemas.microsoft.com/office/drawing/2014/main" id="{21491C82-5789-C85A-786F-49E59CCED1DF}"/>
              </a:ext>
            </a:extLst>
          </p:cNvPr>
          <p:cNvSpPr>
            <a:spLocks noGrp="1"/>
          </p:cNvSpPr>
          <p:nvPr>
            <p:ph type="sldNum" sz="quarter" idx="12"/>
          </p:nvPr>
        </p:nvSpPr>
        <p:spPr/>
        <p:txBody>
          <a:bodyPr/>
          <a:lstStyle/>
          <a:p>
            <a:fld id="{CF7B1F4E-9AE1-4110-AC67-3BEFDB3128C9}" type="slidenum">
              <a:rPr lang="en-IN" smtClean="0"/>
              <a:t>‹#›</a:t>
            </a:fld>
            <a:endParaRPr lang="en-IN"/>
          </a:p>
        </p:txBody>
      </p:sp>
    </p:spTree>
    <p:extLst>
      <p:ext uri="{BB962C8B-B14F-4D97-AF65-F5344CB8AC3E}">
        <p14:creationId xmlns:p14="http://schemas.microsoft.com/office/powerpoint/2010/main" val="2842570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984F5F-3A6F-AA5E-7065-8A26047D3E5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CC93E9D-AB15-D8C7-D7C2-36CAC0BF69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84D400-D89B-86F2-963D-1836C1C7FC3D}"/>
              </a:ext>
            </a:extLst>
          </p:cNvPr>
          <p:cNvSpPr>
            <a:spLocks noGrp="1"/>
          </p:cNvSpPr>
          <p:nvPr>
            <p:ph type="dt" sz="half" idx="10"/>
          </p:nvPr>
        </p:nvSpPr>
        <p:spPr/>
        <p:txBody>
          <a:bodyPr/>
          <a:lstStyle/>
          <a:p>
            <a:fld id="{C68C20D0-7268-4FBB-9C1E-F6B29AD659BC}" type="datetime1">
              <a:rPr lang="en-IN" smtClean="0"/>
              <a:t>23-01-2023</a:t>
            </a:fld>
            <a:endParaRPr lang="en-IN"/>
          </a:p>
        </p:txBody>
      </p:sp>
      <p:sp>
        <p:nvSpPr>
          <p:cNvPr id="5" name="Footer Placeholder 4">
            <a:extLst>
              <a:ext uri="{FF2B5EF4-FFF2-40B4-BE49-F238E27FC236}">
                <a16:creationId xmlns:a16="http://schemas.microsoft.com/office/drawing/2014/main" id="{FEAEB6C8-9FDC-E6F1-6CFC-7CD3F3A728AE}"/>
              </a:ext>
            </a:extLst>
          </p:cNvPr>
          <p:cNvSpPr>
            <a:spLocks noGrp="1"/>
          </p:cNvSpPr>
          <p:nvPr>
            <p:ph type="ftr" sz="quarter" idx="11"/>
          </p:nvPr>
        </p:nvSpPr>
        <p:spPr/>
        <p:txBody>
          <a:bodyPr/>
          <a:lstStyle/>
          <a:p>
            <a:r>
              <a:rPr lang="en-IN" dirty="0" smtClean="0"/>
              <a:t>VCET/BME/FIRST </a:t>
            </a:r>
            <a:r>
              <a:rPr lang="en-IN" dirty="0"/>
              <a:t>REVIEW</a:t>
            </a:r>
          </a:p>
        </p:txBody>
      </p:sp>
      <p:sp>
        <p:nvSpPr>
          <p:cNvPr id="6" name="Slide Number Placeholder 5">
            <a:extLst>
              <a:ext uri="{FF2B5EF4-FFF2-40B4-BE49-F238E27FC236}">
                <a16:creationId xmlns:a16="http://schemas.microsoft.com/office/drawing/2014/main" id="{15B62A00-CAC6-615A-0F2F-B654B3ACB0F0}"/>
              </a:ext>
            </a:extLst>
          </p:cNvPr>
          <p:cNvSpPr>
            <a:spLocks noGrp="1"/>
          </p:cNvSpPr>
          <p:nvPr>
            <p:ph type="sldNum" sz="quarter" idx="12"/>
          </p:nvPr>
        </p:nvSpPr>
        <p:spPr/>
        <p:txBody>
          <a:bodyPr/>
          <a:lstStyle/>
          <a:p>
            <a:fld id="{CF7B1F4E-9AE1-4110-AC67-3BEFDB3128C9}" type="slidenum">
              <a:rPr lang="en-IN" smtClean="0"/>
              <a:t>‹#›</a:t>
            </a:fld>
            <a:endParaRPr lang="en-IN"/>
          </a:p>
        </p:txBody>
      </p:sp>
    </p:spTree>
    <p:extLst>
      <p:ext uri="{BB962C8B-B14F-4D97-AF65-F5344CB8AC3E}">
        <p14:creationId xmlns:p14="http://schemas.microsoft.com/office/powerpoint/2010/main" val="3468575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C0542-7B31-4B12-2CBD-4F475CD0ED4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48E9ECB-60BE-6C74-5AED-0751B4974B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E11757-EB46-F2EF-C008-1EB85F8C2779}"/>
              </a:ext>
            </a:extLst>
          </p:cNvPr>
          <p:cNvSpPr>
            <a:spLocks noGrp="1"/>
          </p:cNvSpPr>
          <p:nvPr>
            <p:ph type="dt" sz="half" idx="10"/>
          </p:nvPr>
        </p:nvSpPr>
        <p:spPr/>
        <p:txBody>
          <a:bodyPr/>
          <a:lstStyle/>
          <a:p>
            <a:fld id="{6C1E7AEC-4AE0-48BD-AD64-23DAAAB3426F}" type="datetime1">
              <a:rPr lang="en-IN" smtClean="0"/>
              <a:t>23-01-2023</a:t>
            </a:fld>
            <a:endParaRPr lang="en-IN"/>
          </a:p>
        </p:txBody>
      </p:sp>
      <p:sp>
        <p:nvSpPr>
          <p:cNvPr id="5" name="Footer Placeholder 4">
            <a:extLst>
              <a:ext uri="{FF2B5EF4-FFF2-40B4-BE49-F238E27FC236}">
                <a16:creationId xmlns:a16="http://schemas.microsoft.com/office/drawing/2014/main" id="{E019DA3F-B919-91B6-FEC7-199E00C734B1}"/>
              </a:ext>
            </a:extLst>
          </p:cNvPr>
          <p:cNvSpPr>
            <a:spLocks noGrp="1"/>
          </p:cNvSpPr>
          <p:nvPr>
            <p:ph type="ftr" sz="quarter" idx="11"/>
          </p:nvPr>
        </p:nvSpPr>
        <p:spPr/>
        <p:txBody>
          <a:bodyPr/>
          <a:lstStyle/>
          <a:p>
            <a:r>
              <a:rPr lang="en-IN" dirty="0" smtClean="0"/>
              <a:t>VCET/BME/FIRST </a:t>
            </a:r>
            <a:r>
              <a:rPr lang="en-IN" dirty="0"/>
              <a:t>REVIEW</a:t>
            </a:r>
          </a:p>
        </p:txBody>
      </p:sp>
      <p:sp>
        <p:nvSpPr>
          <p:cNvPr id="6" name="Slide Number Placeholder 5">
            <a:extLst>
              <a:ext uri="{FF2B5EF4-FFF2-40B4-BE49-F238E27FC236}">
                <a16:creationId xmlns:a16="http://schemas.microsoft.com/office/drawing/2014/main" id="{ABC29F23-03CC-5AD1-38FF-3C09CCBC4474}"/>
              </a:ext>
            </a:extLst>
          </p:cNvPr>
          <p:cNvSpPr>
            <a:spLocks noGrp="1"/>
          </p:cNvSpPr>
          <p:nvPr>
            <p:ph type="sldNum" sz="quarter" idx="12"/>
          </p:nvPr>
        </p:nvSpPr>
        <p:spPr/>
        <p:txBody>
          <a:bodyPr/>
          <a:lstStyle/>
          <a:p>
            <a:fld id="{CF7B1F4E-9AE1-4110-AC67-3BEFDB3128C9}" type="slidenum">
              <a:rPr lang="en-IN" smtClean="0"/>
              <a:t>‹#›</a:t>
            </a:fld>
            <a:endParaRPr lang="en-IN"/>
          </a:p>
        </p:txBody>
      </p:sp>
    </p:spTree>
    <p:extLst>
      <p:ext uri="{BB962C8B-B14F-4D97-AF65-F5344CB8AC3E}">
        <p14:creationId xmlns:p14="http://schemas.microsoft.com/office/powerpoint/2010/main" val="2656687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80342-4E5E-2001-8B79-8257E01529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DF57872-254D-9B28-4B31-AB0830E1E7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B0C46F-5F28-D68D-D72A-C4D38114D58F}"/>
              </a:ext>
            </a:extLst>
          </p:cNvPr>
          <p:cNvSpPr>
            <a:spLocks noGrp="1"/>
          </p:cNvSpPr>
          <p:nvPr>
            <p:ph type="dt" sz="half" idx="10"/>
          </p:nvPr>
        </p:nvSpPr>
        <p:spPr/>
        <p:txBody>
          <a:bodyPr/>
          <a:lstStyle/>
          <a:p>
            <a:fld id="{8DA8EDDC-4B4D-47D2-85BB-8EDF4F0E7F11}" type="datetime1">
              <a:rPr lang="en-IN" smtClean="0"/>
              <a:t>23-01-2023</a:t>
            </a:fld>
            <a:endParaRPr lang="en-IN"/>
          </a:p>
        </p:txBody>
      </p:sp>
      <p:sp>
        <p:nvSpPr>
          <p:cNvPr id="5" name="Footer Placeholder 4">
            <a:extLst>
              <a:ext uri="{FF2B5EF4-FFF2-40B4-BE49-F238E27FC236}">
                <a16:creationId xmlns:a16="http://schemas.microsoft.com/office/drawing/2014/main" id="{7F5D178B-C758-D2E4-58D1-C439F2234C38}"/>
              </a:ext>
            </a:extLst>
          </p:cNvPr>
          <p:cNvSpPr>
            <a:spLocks noGrp="1"/>
          </p:cNvSpPr>
          <p:nvPr>
            <p:ph type="ftr" sz="quarter" idx="11"/>
          </p:nvPr>
        </p:nvSpPr>
        <p:spPr/>
        <p:txBody>
          <a:bodyPr/>
          <a:lstStyle/>
          <a:p>
            <a:r>
              <a:rPr lang="en-IN" dirty="0" smtClean="0"/>
              <a:t>VCET/BME/FIRST </a:t>
            </a:r>
            <a:r>
              <a:rPr lang="en-IN" dirty="0"/>
              <a:t>REVIEW</a:t>
            </a:r>
          </a:p>
        </p:txBody>
      </p:sp>
      <p:sp>
        <p:nvSpPr>
          <p:cNvPr id="6" name="Slide Number Placeholder 5">
            <a:extLst>
              <a:ext uri="{FF2B5EF4-FFF2-40B4-BE49-F238E27FC236}">
                <a16:creationId xmlns:a16="http://schemas.microsoft.com/office/drawing/2014/main" id="{71BFEA6C-9870-BB05-E6D3-96EAF907ACAB}"/>
              </a:ext>
            </a:extLst>
          </p:cNvPr>
          <p:cNvSpPr>
            <a:spLocks noGrp="1"/>
          </p:cNvSpPr>
          <p:nvPr>
            <p:ph type="sldNum" sz="quarter" idx="12"/>
          </p:nvPr>
        </p:nvSpPr>
        <p:spPr/>
        <p:txBody>
          <a:bodyPr/>
          <a:lstStyle/>
          <a:p>
            <a:fld id="{CF7B1F4E-9AE1-4110-AC67-3BEFDB3128C9}" type="slidenum">
              <a:rPr lang="en-IN" smtClean="0"/>
              <a:t>‹#›</a:t>
            </a:fld>
            <a:endParaRPr lang="en-IN"/>
          </a:p>
        </p:txBody>
      </p:sp>
    </p:spTree>
    <p:extLst>
      <p:ext uri="{BB962C8B-B14F-4D97-AF65-F5344CB8AC3E}">
        <p14:creationId xmlns:p14="http://schemas.microsoft.com/office/powerpoint/2010/main" val="4192430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2DB38-C838-C211-5A5A-6C971942335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6BAEEF4-C64A-C824-A540-B7F3D06D2B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087E6E6-21D3-6874-51C8-F1B74BFA3E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790D1CE-1E02-E1C2-555A-C6B8EC908B89}"/>
              </a:ext>
            </a:extLst>
          </p:cNvPr>
          <p:cNvSpPr>
            <a:spLocks noGrp="1"/>
          </p:cNvSpPr>
          <p:nvPr>
            <p:ph type="dt" sz="half" idx="10"/>
          </p:nvPr>
        </p:nvSpPr>
        <p:spPr/>
        <p:txBody>
          <a:bodyPr/>
          <a:lstStyle/>
          <a:p>
            <a:fld id="{F4C14D67-39BC-4E9A-9204-5AC9340A3AA8}" type="datetime1">
              <a:rPr lang="en-IN" smtClean="0"/>
              <a:t>23-01-2023</a:t>
            </a:fld>
            <a:endParaRPr lang="en-IN"/>
          </a:p>
        </p:txBody>
      </p:sp>
      <p:sp>
        <p:nvSpPr>
          <p:cNvPr id="6" name="Footer Placeholder 5">
            <a:extLst>
              <a:ext uri="{FF2B5EF4-FFF2-40B4-BE49-F238E27FC236}">
                <a16:creationId xmlns:a16="http://schemas.microsoft.com/office/drawing/2014/main" id="{E4AEFC84-4669-225D-052B-CBF428433424}"/>
              </a:ext>
            </a:extLst>
          </p:cNvPr>
          <p:cNvSpPr>
            <a:spLocks noGrp="1"/>
          </p:cNvSpPr>
          <p:nvPr>
            <p:ph type="ftr" sz="quarter" idx="11"/>
          </p:nvPr>
        </p:nvSpPr>
        <p:spPr/>
        <p:txBody>
          <a:bodyPr/>
          <a:lstStyle/>
          <a:p>
            <a:r>
              <a:rPr lang="en-IN" dirty="0" smtClean="0"/>
              <a:t>VCET/BME/FIRST </a:t>
            </a:r>
            <a:r>
              <a:rPr lang="en-IN" dirty="0"/>
              <a:t>REVIEW</a:t>
            </a:r>
          </a:p>
        </p:txBody>
      </p:sp>
      <p:sp>
        <p:nvSpPr>
          <p:cNvPr id="7" name="Slide Number Placeholder 6">
            <a:extLst>
              <a:ext uri="{FF2B5EF4-FFF2-40B4-BE49-F238E27FC236}">
                <a16:creationId xmlns:a16="http://schemas.microsoft.com/office/drawing/2014/main" id="{0F0E1CFD-AE33-7FE2-B0C5-330395F6CBD3}"/>
              </a:ext>
            </a:extLst>
          </p:cNvPr>
          <p:cNvSpPr>
            <a:spLocks noGrp="1"/>
          </p:cNvSpPr>
          <p:nvPr>
            <p:ph type="sldNum" sz="quarter" idx="12"/>
          </p:nvPr>
        </p:nvSpPr>
        <p:spPr/>
        <p:txBody>
          <a:bodyPr/>
          <a:lstStyle/>
          <a:p>
            <a:fld id="{CF7B1F4E-9AE1-4110-AC67-3BEFDB3128C9}" type="slidenum">
              <a:rPr lang="en-IN" smtClean="0"/>
              <a:t>‹#›</a:t>
            </a:fld>
            <a:endParaRPr lang="en-IN"/>
          </a:p>
        </p:txBody>
      </p:sp>
    </p:spTree>
    <p:extLst>
      <p:ext uri="{BB962C8B-B14F-4D97-AF65-F5344CB8AC3E}">
        <p14:creationId xmlns:p14="http://schemas.microsoft.com/office/powerpoint/2010/main" val="581311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F59F9-70A5-6549-4AA8-FB97EE9899D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E49337-AB25-73CD-AF4F-1ADF79E413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8770F6-706B-B9AF-944E-F9C46DB407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75A0646-8240-606E-D93A-04419AEC16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823A84-116C-32F3-1F2F-118E63514F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D52CA7F-B5FC-AC43-0882-9448AA15F6DC}"/>
              </a:ext>
            </a:extLst>
          </p:cNvPr>
          <p:cNvSpPr>
            <a:spLocks noGrp="1"/>
          </p:cNvSpPr>
          <p:nvPr>
            <p:ph type="dt" sz="half" idx="10"/>
          </p:nvPr>
        </p:nvSpPr>
        <p:spPr/>
        <p:txBody>
          <a:bodyPr/>
          <a:lstStyle/>
          <a:p>
            <a:fld id="{8EB8F284-E47C-496E-A8A6-DE6B4D190D81}" type="datetime1">
              <a:rPr lang="en-IN" smtClean="0"/>
              <a:t>23-01-2023</a:t>
            </a:fld>
            <a:endParaRPr lang="en-IN"/>
          </a:p>
        </p:txBody>
      </p:sp>
      <p:sp>
        <p:nvSpPr>
          <p:cNvPr id="8" name="Footer Placeholder 7">
            <a:extLst>
              <a:ext uri="{FF2B5EF4-FFF2-40B4-BE49-F238E27FC236}">
                <a16:creationId xmlns:a16="http://schemas.microsoft.com/office/drawing/2014/main" id="{94219D4C-2D81-93D1-3FA8-15E4B525C14B}"/>
              </a:ext>
            </a:extLst>
          </p:cNvPr>
          <p:cNvSpPr>
            <a:spLocks noGrp="1"/>
          </p:cNvSpPr>
          <p:nvPr>
            <p:ph type="ftr" sz="quarter" idx="11"/>
          </p:nvPr>
        </p:nvSpPr>
        <p:spPr/>
        <p:txBody>
          <a:bodyPr/>
          <a:lstStyle/>
          <a:p>
            <a:r>
              <a:rPr lang="en-IN" dirty="0" smtClean="0"/>
              <a:t>VCET/BME/FIRST </a:t>
            </a:r>
            <a:r>
              <a:rPr lang="en-IN" dirty="0"/>
              <a:t>REVIEW</a:t>
            </a:r>
          </a:p>
        </p:txBody>
      </p:sp>
      <p:sp>
        <p:nvSpPr>
          <p:cNvPr id="9" name="Slide Number Placeholder 8">
            <a:extLst>
              <a:ext uri="{FF2B5EF4-FFF2-40B4-BE49-F238E27FC236}">
                <a16:creationId xmlns:a16="http://schemas.microsoft.com/office/drawing/2014/main" id="{B9C5CB88-8B33-CE72-0532-ABED63E26151}"/>
              </a:ext>
            </a:extLst>
          </p:cNvPr>
          <p:cNvSpPr>
            <a:spLocks noGrp="1"/>
          </p:cNvSpPr>
          <p:nvPr>
            <p:ph type="sldNum" sz="quarter" idx="12"/>
          </p:nvPr>
        </p:nvSpPr>
        <p:spPr/>
        <p:txBody>
          <a:bodyPr/>
          <a:lstStyle/>
          <a:p>
            <a:fld id="{CF7B1F4E-9AE1-4110-AC67-3BEFDB3128C9}" type="slidenum">
              <a:rPr lang="en-IN" smtClean="0"/>
              <a:t>‹#›</a:t>
            </a:fld>
            <a:endParaRPr lang="en-IN"/>
          </a:p>
        </p:txBody>
      </p:sp>
    </p:spTree>
    <p:extLst>
      <p:ext uri="{BB962C8B-B14F-4D97-AF65-F5344CB8AC3E}">
        <p14:creationId xmlns:p14="http://schemas.microsoft.com/office/powerpoint/2010/main" val="3507344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B9ED-50F7-9361-034E-33FD919AEFF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631CABA-27DA-D485-184E-58FFF862AE7C}"/>
              </a:ext>
            </a:extLst>
          </p:cNvPr>
          <p:cNvSpPr>
            <a:spLocks noGrp="1"/>
          </p:cNvSpPr>
          <p:nvPr>
            <p:ph type="dt" sz="half" idx="10"/>
          </p:nvPr>
        </p:nvSpPr>
        <p:spPr/>
        <p:txBody>
          <a:bodyPr/>
          <a:lstStyle/>
          <a:p>
            <a:fld id="{0883D536-F9A4-4F2B-BBF8-4C82951DAD9D}" type="datetime1">
              <a:rPr lang="en-IN" smtClean="0"/>
              <a:t>23-01-2023</a:t>
            </a:fld>
            <a:endParaRPr lang="en-IN"/>
          </a:p>
        </p:txBody>
      </p:sp>
      <p:sp>
        <p:nvSpPr>
          <p:cNvPr id="4" name="Footer Placeholder 3">
            <a:extLst>
              <a:ext uri="{FF2B5EF4-FFF2-40B4-BE49-F238E27FC236}">
                <a16:creationId xmlns:a16="http://schemas.microsoft.com/office/drawing/2014/main" id="{539A82EA-701E-C2DC-0C00-B964C4C90AA5}"/>
              </a:ext>
            </a:extLst>
          </p:cNvPr>
          <p:cNvSpPr>
            <a:spLocks noGrp="1"/>
          </p:cNvSpPr>
          <p:nvPr>
            <p:ph type="ftr" sz="quarter" idx="11"/>
          </p:nvPr>
        </p:nvSpPr>
        <p:spPr/>
        <p:txBody>
          <a:bodyPr/>
          <a:lstStyle/>
          <a:p>
            <a:r>
              <a:rPr lang="en-IN" dirty="0" smtClean="0"/>
              <a:t>VCET/BME/FIRST </a:t>
            </a:r>
            <a:r>
              <a:rPr lang="en-IN" dirty="0"/>
              <a:t>REVIEW</a:t>
            </a:r>
          </a:p>
        </p:txBody>
      </p:sp>
      <p:sp>
        <p:nvSpPr>
          <p:cNvPr id="5" name="Slide Number Placeholder 4">
            <a:extLst>
              <a:ext uri="{FF2B5EF4-FFF2-40B4-BE49-F238E27FC236}">
                <a16:creationId xmlns:a16="http://schemas.microsoft.com/office/drawing/2014/main" id="{B3CE647B-F242-E5DD-26E0-D93D4CC27231}"/>
              </a:ext>
            </a:extLst>
          </p:cNvPr>
          <p:cNvSpPr>
            <a:spLocks noGrp="1"/>
          </p:cNvSpPr>
          <p:nvPr>
            <p:ph type="sldNum" sz="quarter" idx="12"/>
          </p:nvPr>
        </p:nvSpPr>
        <p:spPr/>
        <p:txBody>
          <a:bodyPr/>
          <a:lstStyle/>
          <a:p>
            <a:fld id="{CF7B1F4E-9AE1-4110-AC67-3BEFDB3128C9}" type="slidenum">
              <a:rPr lang="en-IN" smtClean="0"/>
              <a:t>‹#›</a:t>
            </a:fld>
            <a:endParaRPr lang="en-IN"/>
          </a:p>
        </p:txBody>
      </p:sp>
    </p:spTree>
    <p:extLst>
      <p:ext uri="{BB962C8B-B14F-4D97-AF65-F5344CB8AC3E}">
        <p14:creationId xmlns:p14="http://schemas.microsoft.com/office/powerpoint/2010/main" val="532715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3641E0-5B04-0379-7B8A-A8A0ED661E77}"/>
              </a:ext>
            </a:extLst>
          </p:cNvPr>
          <p:cNvSpPr>
            <a:spLocks noGrp="1"/>
          </p:cNvSpPr>
          <p:nvPr>
            <p:ph type="dt" sz="half" idx="10"/>
          </p:nvPr>
        </p:nvSpPr>
        <p:spPr/>
        <p:txBody>
          <a:bodyPr/>
          <a:lstStyle/>
          <a:p>
            <a:fld id="{538AE769-CEAF-48CB-B074-A4EF9735E2CE}" type="datetime1">
              <a:rPr lang="en-IN" smtClean="0"/>
              <a:t>23-01-2023</a:t>
            </a:fld>
            <a:endParaRPr lang="en-IN"/>
          </a:p>
        </p:txBody>
      </p:sp>
      <p:sp>
        <p:nvSpPr>
          <p:cNvPr id="3" name="Footer Placeholder 2">
            <a:extLst>
              <a:ext uri="{FF2B5EF4-FFF2-40B4-BE49-F238E27FC236}">
                <a16:creationId xmlns:a16="http://schemas.microsoft.com/office/drawing/2014/main" id="{F1F67B31-FDC0-9AA6-16FD-12EDBC81D56E}"/>
              </a:ext>
            </a:extLst>
          </p:cNvPr>
          <p:cNvSpPr>
            <a:spLocks noGrp="1"/>
          </p:cNvSpPr>
          <p:nvPr>
            <p:ph type="ftr" sz="quarter" idx="11"/>
          </p:nvPr>
        </p:nvSpPr>
        <p:spPr/>
        <p:txBody>
          <a:bodyPr/>
          <a:lstStyle/>
          <a:p>
            <a:r>
              <a:rPr lang="en-IN" dirty="0" smtClean="0"/>
              <a:t>VCET/BME/FIRST </a:t>
            </a:r>
            <a:r>
              <a:rPr lang="en-IN" dirty="0"/>
              <a:t>REVIEW</a:t>
            </a:r>
          </a:p>
        </p:txBody>
      </p:sp>
      <p:sp>
        <p:nvSpPr>
          <p:cNvPr id="4" name="Slide Number Placeholder 3">
            <a:extLst>
              <a:ext uri="{FF2B5EF4-FFF2-40B4-BE49-F238E27FC236}">
                <a16:creationId xmlns:a16="http://schemas.microsoft.com/office/drawing/2014/main" id="{B7866369-613D-7B1C-8668-E8DFCF0E34F3}"/>
              </a:ext>
            </a:extLst>
          </p:cNvPr>
          <p:cNvSpPr>
            <a:spLocks noGrp="1"/>
          </p:cNvSpPr>
          <p:nvPr>
            <p:ph type="sldNum" sz="quarter" idx="12"/>
          </p:nvPr>
        </p:nvSpPr>
        <p:spPr/>
        <p:txBody>
          <a:bodyPr/>
          <a:lstStyle/>
          <a:p>
            <a:fld id="{CF7B1F4E-9AE1-4110-AC67-3BEFDB3128C9}" type="slidenum">
              <a:rPr lang="en-IN" smtClean="0"/>
              <a:t>‹#›</a:t>
            </a:fld>
            <a:endParaRPr lang="en-IN"/>
          </a:p>
        </p:txBody>
      </p:sp>
    </p:spTree>
    <p:extLst>
      <p:ext uri="{BB962C8B-B14F-4D97-AF65-F5344CB8AC3E}">
        <p14:creationId xmlns:p14="http://schemas.microsoft.com/office/powerpoint/2010/main" val="4240398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BBACB-C33B-8413-47C3-DD6A32F1F0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E44F83B-C8FF-7477-DD90-36510EBF3F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62F3EC2-16AD-19C4-45C3-3C91D20416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76BE18-674C-61A3-3A0C-6E89A00CE919}"/>
              </a:ext>
            </a:extLst>
          </p:cNvPr>
          <p:cNvSpPr>
            <a:spLocks noGrp="1"/>
          </p:cNvSpPr>
          <p:nvPr>
            <p:ph type="dt" sz="half" idx="10"/>
          </p:nvPr>
        </p:nvSpPr>
        <p:spPr/>
        <p:txBody>
          <a:bodyPr/>
          <a:lstStyle/>
          <a:p>
            <a:fld id="{20EE302D-8C33-414A-9C0F-E53F25AFF5DD}" type="datetime1">
              <a:rPr lang="en-IN" smtClean="0"/>
              <a:t>23-01-2023</a:t>
            </a:fld>
            <a:endParaRPr lang="en-IN"/>
          </a:p>
        </p:txBody>
      </p:sp>
      <p:sp>
        <p:nvSpPr>
          <p:cNvPr id="6" name="Footer Placeholder 5">
            <a:extLst>
              <a:ext uri="{FF2B5EF4-FFF2-40B4-BE49-F238E27FC236}">
                <a16:creationId xmlns:a16="http://schemas.microsoft.com/office/drawing/2014/main" id="{03C6D91F-3025-6264-73BF-A5D16EBBC144}"/>
              </a:ext>
            </a:extLst>
          </p:cNvPr>
          <p:cNvSpPr>
            <a:spLocks noGrp="1"/>
          </p:cNvSpPr>
          <p:nvPr>
            <p:ph type="ftr" sz="quarter" idx="11"/>
          </p:nvPr>
        </p:nvSpPr>
        <p:spPr/>
        <p:txBody>
          <a:bodyPr/>
          <a:lstStyle/>
          <a:p>
            <a:r>
              <a:rPr lang="en-IN" dirty="0" smtClean="0"/>
              <a:t>VCET/BME/FIRST </a:t>
            </a:r>
            <a:r>
              <a:rPr lang="en-IN" dirty="0"/>
              <a:t>REVIEW</a:t>
            </a:r>
          </a:p>
        </p:txBody>
      </p:sp>
      <p:sp>
        <p:nvSpPr>
          <p:cNvPr id="7" name="Slide Number Placeholder 6">
            <a:extLst>
              <a:ext uri="{FF2B5EF4-FFF2-40B4-BE49-F238E27FC236}">
                <a16:creationId xmlns:a16="http://schemas.microsoft.com/office/drawing/2014/main" id="{BF244A76-57CD-51E0-AA20-0FE22B2A9392}"/>
              </a:ext>
            </a:extLst>
          </p:cNvPr>
          <p:cNvSpPr>
            <a:spLocks noGrp="1"/>
          </p:cNvSpPr>
          <p:nvPr>
            <p:ph type="sldNum" sz="quarter" idx="12"/>
          </p:nvPr>
        </p:nvSpPr>
        <p:spPr/>
        <p:txBody>
          <a:bodyPr/>
          <a:lstStyle/>
          <a:p>
            <a:fld id="{CF7B1F4E-9AE1-4110-AC67-3BEFDB3128C9}" type="slidenum">
              <a:rPr lang="en-IN" smtClean="0"/>
              <a:t>‹#›</a:t>
            </a:fld>
            <a:endParaRPr lang="en-IN"/>
          </a:p>
        </p:txBody>
      </p:sp>
    </p:spTree>
    <p:extLst>
      <p:ext uri="{BB962C8B-B14F-4D97-AF65-F5344CB8AC3E}">
        <p14:creationId xmlns:p14="http://schemas.microsoft.com/office/powerpoint/2010/main" val="3590580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1C1F5-78EC-991F-553B-A066F90FA8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ED821BC-C891-C3EF-FA58-E5324AAF4D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A6F4430-594F-0CAE-DC2E-4A065ED26E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AED816-95BD-4F86-4481-6E1C76037A46}"/>
              </a:ext>
            </a:extLst>
          </p:cNvPr>
          <p:cNvSpPr>
            <a:spLocks noGrp="1"/>
          </p:cNvSpPr>
          <p:nvPr>
            <p:ph type="dt" sz="half" idx="10"/>
          </p:nvPr>
        </p:nvSpPr>
        <p:spPr/>
        <p:txBody>
          <a:bodyPr/>
          <a:lstStyle/>
          <a:p>
            <a:fld id="{E90F0061-0A1F-4657-875A-3B560725DAE4}" type="datetime1">
              <a:rPr lang="en-IN" smtClean="0"/>
              <a:t>23-01-2023</a:t>
            </a:fld>
            <a:endParaRPr lang="en-IN"/>
          </a:p>
        </p:txBody>
      </p:sp>
      <p:sp>
        <p:nvSpPr>
          <p:cNvPr id="6" name="Footer Placeholder 5">
            <a:extLst>
              <a:ext uri="{FF2B5EF4-FFF2-40B4-BE49-F238E27FC236}">
                <a16:creationId xmlns:a16="http://schemas.microsoft.com/office/drawing/2014/main" id="{661D7177-6BF7-B885-A78E-CAF3EED3D93C}"/>
              </a:ext>
            </a:extLst>
          </p:cNvPr>
          <p:cNvSpPr>
            <a:spLocks noGrp="1"/>
          </p:cNvSpPr>
          <p:nvPr>
            <p:ph type="ftr" sz="quarter" idx="11"/>
          </p:nvPr>
        </p:nvSpPr>
        <p:spPr/>
        <p:txBody>
          <a:bodyPr/>
          <a:lstStyle/>
          <a:p>
            <a:r>
              <a:rPr lang="en-IN" dirty="0" smtClean="0"/>
              <a:t>VCET/BME/FIRST </a:t>
            </a:r>
            <a:r>
              <a:rPr lang="en-IN" dirty="0"/>
              <a:t>REVIEW</a:t>
            </a:r>
          </a:p>
        </p:txBody>
      </p:sp>
      <p:sp>
        <p:nvSpPr>
          <p:cNvPr id="7" name="Slide Number Placeholder 6">
            <a:extLst>
              <a:ext uri="{FF2B5EF4-FFF2-40B4-BE49-F238E27FC236}">
                <a16:creationId xmlns:a16="http://schemas.microsoft.com/office/drawing/2014/main" id="{9BD816FA-C00B-03B0-457B-08800898E704}"/>
              </a:ext>
            </a:extLst>
          </p:cNvPr>
          <p:cNvSpPr>
            <a:spLocks noGrp="1"/>
          </p:cNvSpPr>
          <p:nvPr>
            <p:ph type="sldNum" sz="quarter" idx="12"/>
          </p:nvPr>
        </p:nvSpPr>
        <p:spPr/>
        <p:txBody>
          <a:bodyPr/>
          <a:lstStyle/>
          <a:p>
            <a:fld id="{CF7B1F4E-9AE1-4110-AC67-3BEFDB3128C9}" type="slidenum">
              <a:rPr lang="en-IN" smtClean="0"/>
              <a:t>‹#›</a:t>
            </a:fld>
            <a:endParaRPr lang="en-IN"/>
          </a:p>
        </p:txBody>
      </p:sp>
    </p:spTree>
    <p:extLst>
      <p:ext uri="{BB962C8B-B14F-4D97-AF65-F5344CB8AC3E}">
        <p14:creationId xmlns:p14="http://schemas.microsoft.com/office/powerpoint/2010/main" val="3679842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329CF7-5FC1-A222-44C7-DE603A75F0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28A861-A756-9ECB-3F8D-B012B135D1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BE0995-627F-87E6-9016-54C11D076C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73B116-1459-42D8-BB0B-7BDFA7CA274D}" type="datetime1">
              <a:rPr lang="en-IN" smtClean="0"/>
              <a:t>23-01-2023</a:t>
            </a:fld>
            <a:endParaRPr lang="en-IN"/>
          </a:p>
        </p:txBody>
      </p:sp>
      <p:sp>
        <p:nvSpPr>
          <p:cNvPr id="5" name="Footer Placeholder 4">
            <a:extLst>
              <a:ext uri="{FF2B5EF4-FFF2-40B4-BE49-F238E27FC236}">
                <a16:creationId xmlns:a16="http://schemas.microsoft.com/office/drawing/2014/main" id="{DAD68424-6A68-6045-EF6A-0A85BD3037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smtClean="0"/>
              <a:t>VCET/BME/FIRST </a:t>
            </a:r>
            <a:r>
              <a:rPr lang="en-IN" dirty="0"/>
              <a:t>REVIEW</a:t>
            </a:r>
          </a:p>
        </p:txBody>
      </p:sp>
      <p:sp>
        <p:nvSpPr>
          <p:cNvPr id="6" name="Slide Number Placeholder 5">
            <a:extLst>
              <a:ext uri="{FF2B5EF4-FFF2-40B4-BE49-F238E27FC236}">
                <a16:creationId xmlns:a16="http://schemas.microsoft.com/office/drawing/2014/main" id="{44FD6773-CA8E-8D3B-B5CC-1AFEAE4555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7B1F4E-9AE1-4110-AC67-3BEFDB3128C9}" type="slidenum">
              <a:rPr lang="en-IN" smtClean="0"/>
              <a:t>‹#›</a:t>
            </a:fld>
            <a:endParaRPr lang="en-IN"/>
          </a:p>
        </p:txBody>
      </p:sp>
    </p:spTree>
    <p:extLst>
      <p:ext uri="{BB962C8B-B14F-4D97-AF65-F5344CB8AC3E}">
        <p14:creationId xmlns:p14="http://schemas.microsoft.com/office/powerpoint/2010/main" val="38178116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kaggle.com/datasets/inancigdem/eeg-data-for-mental-attention-state-detection" TargetMode="External"/><Relationship Id="rId2" Type="http://schemas.openxmlformats.org/officeDocument/2006/relationships/hyperlink" Target="http://www.eecs.qmul.ac.uk/mmv/datasets/deap/"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en.wikipedia.org/wiki/Atten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15ED8-C52C-CC7B-55FC-C6901C1D28D9}"/>
              </a:ext>
            </a:extLst>
          </p:cNvPr>
          <p:cNvSpPr>
            <a:spLocks noGrp="1"/>
          </p:cNvSpPr>
          <p:nvPr>
            <p:ph type="ctrTitle"/>
          </p:nvPr>
        </p:nvSpPr>
        <p:spPr>
          <a:xfrm>
            <a:off x="1503680" y="1371358"/>
            <a:ext cx="9997440" cy="1359580"/>
          </a:xfrm>
        </p:spPr>
        <p:txBody>
          <a:bodyPr>
            <a:noAutofit/>
          </a:bodyPr>
          <a:lstStyle/>
          <a:p>
            <a:r>
              <a:rPr lang="en-US" sz="3600" b="1" dirty="0">
                <a:latin typeface="Times New Roman" panose="02020603050405020304" pitchFamily="18" charset="0"/>
                <a:cs typeface="Times New Roman" panose="02020603050405020304" pitchFamily="18" charset="0"/>
              </a:rPr>
              <a:t>BRAIN COMPUTER INTERFACE FOR LEARNING ASSISTANCE</a:t>
            </a:r>
            <a:endParaRPr lang="en-US" sz="3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176E447-97F3-AC3D-0089-3DB5557AF136}"/>
              </a:ext>
            </a:extLst>
          </p:cNvPr>
          <p:cNvSpPr>
            <a:spLocks noGrp="1"/>
          </p:cNvSpPr>
          <p:nvPr>
            <p:ph type="subTitle" idx="1"/>
          </p:nvPr>
        </p:nvSpPr>
        <p:spPr>
          <a:xfrm>
            <a:off x="2193806" y="3566779"/>
            <a:ext cx="3131976" cy="473067"/>
          </a:xfrm>
        </p:spPr>
        <p:txBody>
          <a:bodyPr/>
          <a:lstStyle/>
          <a:p>
            <a:r>
              <a:rPr lang="en-IN" b="1" dirty="0">
                <a:solidFill>
                  <a:srgbClr val="C00000"/>
                </a:solidFill>
                <a:latin typeface="Times New Roman" panose="02020603050405020304" pitchFamily="18" charset="0"/>
                <a:cs typeface="Times New Roman" panose="02020603050405020304" pitchFamily="18" charset="0"/>
              </a:rPr>
              <a:t>Supervisor</a:t>
            </a:r>
          </a:p>
          <a:p>
            <a:endParaRPr lang="en-IN" dirty="0">
              <a:solidFill>
                <a:schemeClr val="accent1"/>
              </a:solidFill>
              <a:latin typeface="Times New Roman" panose="02020603050405020304" pitchFamily="18" charset="0"/>
              <a:cs typeface="Times New Roman" panose="02020603050405020304" pitchFamily="18" charset="0"/>
            </a:endParaRPr>
          </a:p>
          <a:p>
            <a:endParaRPr lang="en-IN" dirty="0">
              <a:solidFill>
                <a:schemeClr val="accent1"/>
              </a:solidFill>
              <a:latin typeface="Times New Roman" panose="02020603050405020304" pitchFamily="18" charset="0"/>
              <a:cs typeface="Times New Roman" panose="02020603050405020304" pitchFamily="18" charset="0"/>
            </a:endParaRPr>
          </a:p>
          <a:p>
            <a:endParaRPr lang="en-IN" dirty="0">
              <a:solidFill>
                <a:schemeClr val="accent1"/>
              </a:solidFill>
              <a:latin typeface="Times New Roman" panose="02020603050405020304" pitchFamily="18" charset="0"/>
              <a:cs typeface="Times New Roman" panose="02020603050405020304" pitchFamily="18" charset="0"/>
            </a:endParaRPr>
          </a:p>
          <a:p>
            <a:endParaRPr lang="en-IN" dirty="0">
              <a:solidFill>
                <a:schemeClr val="accent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D017938-6C97-5AB1-E9B2-21A34C8AF966}"/>
              </a:ext>
            </a:extLst>
          </p:cNvPr>
          <p:cNvPicPr>
            <a:picLocks noChangeAspect="1"/>
          </p:cNvPicPr>
          <p:nvPr/>
        </p:nvPicPr>
        <p:blipFill>
          <a:blip r:embed="rId2"/>
          <a:stretch>
            <a:fillRect/>
          </a:stretch>
        </p:blipFill>
        <p:spPr>
          <a:xfrm>
            <a:off x="0" y="8818"/>
            <a:ext cx="1165313" cy="1221136"/>
          </a:xfrm>
          <a:prstGeom prst="rect">
            <a:avLst/>
          </a:prstGeom>
        </p:spPr>
      </p:pic>
      <p:sp>
        <p:nvSpPr>
          <p:cNvPr id="5" name="TextBox 4">
            <a:extLst>
              <a:ext uri="{FF2B5EF4-FFF2-40B4-BE49-F238E27FC236}">
                <a16:creationId xmlns:a16="http://schemas.microsoft.com/office/drawing/2014/main" id="{24C08BE9-5906-3A4C-0DBA-8A6541B3AA85}"/>
              </a:ext>
            </a:extLst>
          </p:cNvPr>
          <p:cNvSpPr txBox="1"/>
          <p:nvPr/>
        </p:nvSpPr>
        <p:spPr>
          <a:xfrm>
            <a:off x="336384" y="1276607"/>
            <a:ext cx="461665" cy="5441434"/>
          </a:xfrm>
          <a:prstGeom prst="rect">
            <a:avLst/>
          </a:prstGeom>
          <a:solidFill>
            <a:srgbClr val="C00000"/>
          </a:solidFill>
        </p:spPr>
        <p:txBody>
          <a:bodyPr vert="vert270" wrap="square" rtlCol="0">
            <a:spAutoFit/>
          </a:bodyPr>
          <a:lstStyle/>
          <a:p>
            <a:r>
              <a:rPr lang="en-IN" b="1" dirty="0" smtClean="0">
                <a:solidFill>
                  <a:schemeClr val="bg1">
                    <a:lumMod val="95000"/>
                  </a:schemeClr>
                </a:solidFill>
              </a:rPr>
              <a:t> VELALAR </a:t>
            </a:r>
            <a:r>
              <a:rPr lang="en-IN" b="1" dirty="0">
                <a:solidFill>
                  <a:schemeClr val="bg1">
                    <a:lumMod val="95000"/>
                  </a:schemeClr>
                </a:solidFill>
              </a:rPr>
              <a:t>COLLEGE OF ENGINEERING AND TECHNOLOGY</a:t>
            </a:r>
          </a:p>
        </p:txBody>
      </p:sp>
      <p:pic>
        <p:nvPicPr>
          <p:cNvPr id="6" name="Picture 5">
            <a:extLst>
              <a:ext uri="{FF2B5EF4-FFF2-40B4-BE49-F238E27FC236}">
                <a16:creationId xmlns:a16="http://schemas.microsoft.com/office/drawing/2014/main" id="{80699B28-492E-3FAE-50E1-696BA4B77596}"/>
              </a:ext>
            </a:extLst>
          </p:cNvPr>
          <p:cNvPicPr>
            <a:picLocks noChangeAspect="1"/>
          </p:cNvPicPr>
          <p:nvPr/>
        </p:nvPicPr>
        <p:blipFill>
          <a:blip r:embed="rId3"/>
          <a:stretch>
            <a:fillRect/>
          </a:stretch>
        </p:blipFill>
        <p:spPr>
          <a:xfrm>
            <a:off x="3656988" y="2974184"/>
            <a:ext cx="3133616" cy="1658256"/>
          </a:xfrm>
          <a:prstGeom prst="rect">
            <a:avLst/>
          </a:prstGeom>
        </p:spPr>
      </p:pic>
      <p:sp>
        <p:nvSpPr>
          <p:cNvPr id="7" name="Subtitle 2">
            <a:extLst>
              <a:ext uri="{FF2B5EF4-FFF2-40B4-BE49-F238E27FC236}">
                <a16:creationId xmlns:a16="http://schemas.microsoft.com/office/drawing/2014/main" id="{6BE8381D-58E1-7A86-9FC8-19D1AF51F197}"/>
              </a:ext>
            </a:extLst>
          </p:cNvPr>
          <p:cNvSpPr txBox="1">
            <a:spLocks/>
          </p:cNvSpPr>
          <p:nvPr/>
        </p:nvSpPr>
        <p:spPr>
          <a:xfrm>
            <a:off x="7434424" y="3635741"/>
            <a:ext cx="3131976" cy="404105"/>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b="1" dirty="0">
                <a:solidFill>
                  <a:srgbClr val="C00000"/>
                </a:solidFill>
                <a:latin typeface="Times New Roman" panose="02020603050405020304" pitchFamily="18" charset="0"/>
                <a:cs typeface="Times New Roman" panose="02020603050405020304" pitchFamily="18" charset="0"/>
              </a:rPr>
              <a:t>Project students</a:t>
            </a:r>
          </a:p>
        </p:txBody>
      </p:sp>
      <p:sp>
        <p:nvSpPr>
          <p:cNvPr id="8" name="Date Placeholder 7">
            <a:extLst>
              <a:ext uri="{FF2B5EF4-FFF2-40B4-BE49-F238E27FC236}">
                <a16:creationId xmlns:a16="http://schemas.microsoft.com/office/drawing/2014/main" id="{4F6572C4-8ADD-7B0B-C412-B42FA496DDCE}"/>
              </a:ext>
            </a:extLst>
          </p:cNvPr>
          <p:cNvSpPr>
            <a:spLocks noGrp="1"/>
          </p:cNvSpPr>
          <p:nvPr>
            <p:ph type="dt" sz="half" idx="10"/>
          </p:nvPr>
        </p:nvSpPr>
        <p:spPr/>
        <p:txBody>
          <a:bodyPr/>
          <a:lstStyle/>
          <a:p>
            <a:fld id="{C9B8D99E-8378-4F83-8751-6BC400A16584}" type="datetime1">
              <a:rPr lang="en-IN" smtClean="0"/>
              <a:t>23-01-2023</a:t>
            </a:fld>
            <a:endParaRPr lang="en-IN" dirty="0"/>
          </a:p>
        </p:txBody>
      </p:sp>
      <p:sp>
        <p:nvSpPr>
          <p:cNvPr id="9" name="Slide Number Placeholder 8">
            <a:extLst>
              <a:ext uri="{FF2B5EF4-FFF2-40B4-BE49-F238E27FC236}">
                <a16:creationId xmlns:a16="http://schemas.microsoft.com/office/drawing/2014/main" id="{54F7F5D1-3DA5-2C23-D5BB-BDDD6492A4C4}"/>
              </a:ext>
            </a:extLst>
          </p:cNvPr>
          <p:cNvSpPr>
            <a:spLocks noGrp="1"/>
          </p:cNvSpPr>
          <p:nvPr>
            <p:ph type="sldNum" sz="quarter" idx="12"/>
          </p:nvPr>
        </p:nvSpPr>
        <p:spPr/>
        <p:txBody>
          <a:bodyPr/>
          <a:lstStyle/>
          <a:p>
            <a:fld id="{CF7B1F4E-9AE1-4110-AC67-3BEFDB3128C9}" type="slidenum">
              <a:rPr lang="en-IN" smtClean="0"/>
              <a:t>1</a:t>
            </a:fld>
            <a:endParaRPr lang="en-IN"/>
          </a:p>
        </p:txBody>
      </p:sp>
      <p:sp>
        <p:nvSpPr>
          <p:cNvPr id="10" name="Footer Placeholder 9">
            <a:extLst>
              <a:ext uri="{FF2B5EF4-FFF2-40B4-BE49-F238E27FC236}">
                <a16:creationId xmlns:a16="http://schemas.microsoft.com/office/drawing/2014/main" id="{F8FB6300-9E1E-32C4-82BF-76C130991DB0}"/>
              </a:ext>
            </a:extLst>
          </p:cNvPr>
          <p:cNvSpPr>
            <a:spLocks noGrp="1"/>
          </p:cNvSpPr>
          <p:nvPr>
            <p:ph type="ftr" sz="quarter" idx="11"/>
          </p:nvPr>
        </p:nvSpPr>
        <p:spPr/>
        <p:txBody>
          <a:bodyPr/>
          <a:lstStyle/>
          <a:p>
            <a:r>
              <a:rPr lang="en-IN" dirty="0" smtClean="0"/>
              <a:t>VCET/BME/FIRST </a:t>
            </a:r>
            <a:r>
              <a:rPr lang="en-IN" dirty="0"/>
              <a:t>REVIEW</a:t>
            </a:r>
          </a:p>
        </p:txBody>
      </p:sp>
      <p:sp>
        <p:nvSpPr>
          <p:cNvPr id="11" name="Rectangle 10"/>
          <p:cNvSpPr/>
          <p:nvPr/>
        </p:nvSpPr>
        <p:spPr>
          <a:xfrm>
            <a:off x="2200337" y="4203527"/>
            <a:ext cx="3166380" cy="369332"/>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MS. SHARMILA .M   AP/BME</a:t>
            </a:r>
            <a:endParaRPr lang="en-US" dirty="0"/>
          </a:p>
        </p:txBody>
      </p:sp>
      <p:sp>
        <p:nvSpPr>
          <p:cNvPr id="12" name="Subtitle 2"/>
          <p:cNvSpPr txBox="1">
            <a:spLocks/>
          </p:cNvSpPr>
          <p:nvPr/>
        </p:nvSpPr>
        <p:spPr>
          <a:xfrm>
            <a:off x="7404359" y="4228258"/>
            <a:ext cx="6044153" cy="208075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20000"/>
              </a:lnSpc>
            </a:pPr>
            <a:r>
              <a:rPr lang="en-US" sz="1800" dirty="0" smtClean="0">
                <a:latin typeface="Times New Roman" panose="02020603050405020304" pitchFamily="18" charset="0"/>
                <a:cs typeface="Times New Roman" panose="02020603050405020304" pitchFamily="18" charset="0"/>
              </a:rPr>
              <a:t>MUTHU YOGESH .B - 19BMR046</a:t>
            </a:r>
          </a:p>
          <a:p>
            <a:pPr algn="l">
              <a:lnSpc>
                <a:spcPct val="120000"/>
              </a:lnSpc>
            </a:pPr>
            <a:r>
              <a:rPr lang="en-US" sz="1800" dirty="0" smtClean="0">
                <a:latin typeface="Times New Roman" panose="02020603050405020304" pitchFamily="18" charset="0"/>
                <a:cs typeface="Times New Roman" panose="02020603050405020304" pitchFamily="18" charset="0"/>
              </a:rPr>
              <a:t>RANJITH KUMAR.P - 19BMR060</a:t>
            </a:r>
          </a:p>
          <a:p>
            <a:pPr algn="l">
              <a:lnSpc>
                <a:spcPct val="120000"/>
              </a:lnSpc>
            </a:pPr>
            <a:r>
              <a:rPr lang="en-US" sz="1800" dirty="0" smtClean="0">
                <a:latin typeface="Times New Roman" panose="02020603050405020304" pitchFamily="18" charset="0"/>
                <a:cs typeface="Times New Roman" panose="02020603050405020304" pitchFamily="18" charset="0"/>
              </a:rPr>
              <a:t>SNEHA .R - 19BMR070</a:t>
            </a:r>
          </a:p>
          <a:p>
            <a:pPr algn="l">
              <a:lnSpc>
                <a:spcPct val="120000"/>
              </a:lnSpc>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07501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CF2D9-15BD-AC08-A163-8FEC698B9196}"/>
              </a:ext>
            </a:extLst>
          </p:cNvPr>
          <p:cNvSpPr>
            <a:spLocks noGrp="1"/>
          </p:cNvSpPr>
          <p:nvPr>
            <p:ph type="title"/>
          </p:nvPr>
        </p:nvSpPr>
        <p:spPr>
          <a:xfrm>
            <a:off x="723900" y="615096"/>
            <a:ext cx="10858500" cy="764931"/>
          </a:xfrm>
        </p:spPr>
        <p:txBody>
          <a:bodyPr>
            <a:normAutofit fontScale="90000"/>
          </a:bodyPr>
          <a:lstStyle/>
          <a:p>
            <a:r>
              <a:rPr lang="en-IN" sz="3600" dirty="0" smtClean="0">
                <a:solidFill>
                  <a:srgbClr val="C00000"/>
                </a:solidFill>
                <a:latin typeface="Times New Roman" panose="02020603050405020304" pitchFamily="18" charset="0"/>
                <a:cs typeface="Times New Roman" panose="02020603050405020304" pitchFamily="18" charset="0"/>
              </a:rPr>
              <a:t>Brain Computer </a:t>
            </a:r>
            <a:r>
              <a:rPr lang="en-IN" sz="3600" dirty="0" smtClean="0">
                <a:solidFill>
                  <a:srgbClr val="C00000"/>
                </a:solidFill>
                <a:latin typeface="Times New Roman" panose="02020603050405020304" pitchFamily="18" charset="0"/>
                <a:cs typeface="Times New Roman" panose="02020603050405020304" pitchFamily="18" charset="0"/>
              </a:rPr>
              <a:t>Interface – Block Diagram of the proposed work</a:t>
            </a:r>
            <a:endParaRPr lang="en-IN" sz="3600" dirty="0">
              <a:solidFill>
                <a:srgbClr val="C00000"/>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96B254F-3F73-F33B-F263-576F226FEB44}"/>
              </a:ext>
            </a:extLst>
          </p:cNvPr>
          <p:cNvSpPr>
            <a:spLocks noGrp="1"/>
          </p:cNvSpPr>
          <p:nvPr>
            <p:ph type="dt" sz="half" idx="10"/>
          </p:nvPr>
        </p:nvSpPr>
        <p:spPr/>
        <p:txBody>
          <a:bodyPr/>
          <a:lstStyle/>
          <a:p>
            <a:fld id="{6C1E7AEC-4AE0-48BD-AD64-23DAAAB3426F}" type="datetime1">
              <a:rPr lang="en-IN" smtClean="0"/>
              <a:t>23-01-2023</a:t>
            </a:fld>
            <a:endParaRPr lang="en-IN"/>
          </a:p>
        </p:txBody>
      </p:sp>
      <p:sp>
        <p:nvSpPr>
          <p:cNvPr id="5" name="Footer Placeholder 4">
            <a:extLst>
              <a:ext uri="{FF2B5EF4-FFF2-40B4-BE49-F238E27FC236}">
                <a16:creationId xmlns:a16="http://schemas.microsoft.com/office/drawing/2014/main" id="{D1A81112-94DA-9D1E-AD7E-812D150731C6}"/>
              </a:ext>
            </a:extLst>
          </p:cNvPr>
          <p:cNvSpPr>
            <a:spLocks noGrp="1"/>
          </p:cNvSpPr>
          <p:nvPr>
            <p:ph type="ftr" sz="quarter" idx="11"/>
          </p:nvPr>
        </p:nvSpPr>
        <p:spPr/>
        <p:txBody>
          <a:bodyPr/>
          <a:lstStyle/>
          <a:p>
            <a:r>
              <a:rPr lang="en-IN" dirty="0" smtClean="0"/>
              <a:t>VCET/BME/FIRST </a:t>
            </a:r>
            <a:r>
              <a:rPr lang="en-IN" dirty="0"/>
              <a:t>REVIEW</a:t>
            </a:r>
          </a:p>
        </p:txBody>
      </p:sp>
      <p:sp>
        <p:nvSpPr>
          <p:cNvPr id="6" name="Slide Number Placeholder 5">
            <a:extLst>
              <a:ext uri="{FF2B5EF4-FFF2-40B4-BE49-F238E27FC236}">
                <a16:creationId xmlns:a16="http://schemas.microsoft.com/office/drawing/2014/main" id="{4EB14C76-59C7-06CB-21AE-09D1146B95C9}"/>
              </a:ext>
            </a:extLst>
          </p:cNvPr>
          <p:cNvSpPr>
            <a:spLocks noGrp="1"/>
          </p:cNvSpPr>
          <p:nvPr>
            <p:ph type="sldNum" sz="quarter" idx="12"/>
          </p:nvPr>
        </p:nvSpPr>
        <p:spPr/>
        <p:txBody>
          <a:bodyPr/>
          <a:lstStyle/>
          <a:p>
            <a:fld id="{CF7B1F4E-9AE1-4110-AC67-3BEFDB3128C9}" type="slidenum">
              <a:rPr lang="en-IN" smtClean="0"/>
              <a:t>10</a:t>
            </a:fld>
            <a:endParaRPr lang="en-IN"/>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790" y="1879600"/>
            <a:ext cx="11894420" cy="3457311"/>
          </a:xfrm>
        </p:spPr>
      </p:pic>
    </p:spTree>
    <p:extLst>
      <p:ext uri="{BB962C8B-B14F-4D97-AF65-F5344CB8AC3E}">
        <p14:creationId xmlns:p14="http://schemas.microsoft.com/office/powerpoint/2010/main" val="7287835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CF2D9-15BD-AC08-A163-8FEC698B9196}"/>
              </a:ext>
            </a:extLst>
          </p:cNvPr>
          <p:cNvSpPr>
            <a:spLocks noGrp="1"/>
          </p:cNvSpPr>
          <p:nvPr>
            <p:ph type="title"/>
          </p:nvPr>
        </p:nvSpPr>
        <p:spPr>
          <a:xfrm>
            <a:off x="653561" y="210650"/>
            <a:ext cx="10512670" cy="764931"/>
          </a:xfrm>
        </p:spPr>
        <p:txBody>
          <a:bodyPr>
            <a:normAutofit/>
          </a:bodyPr>
          <a:lstStyle/>
          <a:p>
            <a:r>
              <a:rPr lang="en-IN" sz="3600" dirty="0" smtClean="0">
                <a:solidFill>
                  <a:srgbClr val="C00000"/>
                </a:solidFill>
                <a:latin typeface="Times New Roman" panose="02020603050405020304" pitchFamily="18" charset="0"/>
                <a:cs typeface="Times New Roman" panose="02020603050405020304" pitchFamily="18" charset="0"/>
              </a:rPr>
              <a:t>Brain Computer </a:t>
            </a:r>
            <a:r>
              <a:rPr lang="en-IN" sz="3600" dirty="0" smtClean="0">
                <a:solidFill>
                  <a:srgbClr val="C00000"/>
                </a:solidFill>
                <a:latin typeface="Times New Roman" panose="02020603050405020304" pitchFamily="18" charset="0"/>
                <a:cs typeface="Times New Roman" panose="02020603050405020304" pitchFamily="18" charset="0"/>
              </a:rPr>
              <a:t>Interface - Dataset</a:t>
            </a:r>
            <a:endParaRPr lang="en-IN" sz="36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A6B7F24-D30C-E471-123E-67E047D95D55}"/>
              </a:ext>
            </a:extLst>
          </p:cNvPr>
          <p:cNvSpPr>
            <a:spLocks noGrp="1"/>
          </p:cNvSpPr>
          <p:nvPr>
            <p:ph idx="1"/>
          </p:nvPr>
        </p:nvSpPr>
        <p:spPr>
          <a:xfrm>
            <a:off x="653561" y="1310402"/>
            <a:ext cx="6316199" cy="4351338"/>
          </a:xfrm>
        </p:spPr>
        <p:txBody>
          <a:bodyPr>
            <a:noAutofit/>
          </a:bodyPr>
          <a:lstStyle/>
          <a:p>
            <a:pPr marL="0" indent="0" algn="just">
              <a:lnSpc>
                <a:spcPct val="150000"/>
              </a:lnSpc>
              <a:buNone/>
            </a:pPr>
            <a:r>
              <a:rPr lang="en-US" sz="1800" dirty="0">
                <a:latin typeface="Times New Roman" panose="02020603050405020304" pitchFamily="18" charset="0"/>
                <a:cs typeface="Times New Roman" panose="02020603050405020304" pitchFamily="18" charset="0"/>
              </a:rPr>
              <a:t>Building a Brain-Computer Interface (BCI) </a:t>
            </a:r>
            <a:r>
              <a:rPr lang="en-US" sz="1800" dirty="0" smtClean="0">
                <a:latin typeface="Times New Roman" panose="02020603050405020304" pitchFamily="18" charset="0"/>
                <a:cs typeface="Times New Roman" panose="02020603050405020304" pitchFamily="18" charset="0"/>
              </a:rPr>
              <a:t>involves </a:t>
            </a:r>
            <a:r>
              <a:rPr lang="en-US" sz="1800" dirty="0">
                <a:latin typeface="Times New Roman" panose="02020603050405020304" pitchFamily="18" charset="0"/>
                <a:cs typeface="Times New Roman" panose="02020603050405020304" pitchFamily="18" charset="0"/>
              </a:rPr>
              <a:t>several </a:t>
            </a:r>
            <a:r>
              <a:rPr lang="en-US" sz="1800" dirty="0" smtClean="0">
                <a:latin typeface="Times New Roman" panose="02020603050405020304" pitchFamily="18" charset="0"/>
                <a:cs typeface="Times New Roman" panose="02020603050405020304" pitchFamily="18" charset="0"/>
              </a:rPr>
              <a:t>steps</a:t>
            </a:r>
          </a:p>
          <a:p>
            <a:pPr marL="0" indent="0" algn="just">
              <a:lnSpc>
                <a:spcPct val="150000"/>
              </a:lnSpc>
              <a:buNone/>
            </a:pPr>
            <a:r>
              <a:rPr lang="en-US" sz="1800" b="1" dirty="0" smtClean="0">
                <a:solidFill>
                  <a:srgbClr val="C00000"/>
                </a:solidFill>
                <a:latin typeface="Times New Roman" panose="02020603050405020304" pitchFamily="18" charset="0"/>
                <a:cs typeface="Times New Roman" panose="02020603050405020304" pitchFamily="18" charset="0"/>
              </a:rPr>
              <a:t>Dataset: </a:t>
            </a:r>
            <a:r>
              <a:rPr lang="en-US" sz="1800" dirty="0">
                <a:latin typeface="Times New Roman" panose="02020603050405020304" pitchFamily="18" charset="0"/>
                <a:cs typeface="Times New Roman" panose="02020603050405020304" pitchFamily="18" charset="0"/>
              </a:rPr>
              <a:t>The first step is to </a:t>
            </a:r>
            <a:r>
              <a:rPr lang="en-US" sz="1800" dirty="0" smtClean="0">
                <a:latin typeface="Times New Roman" panose="02020603050405020304" pitchFamily="18" charset="0"/>
                <a:cs typeface="Times New Roman" panose="02020603050405020304" pitchFamily="18" charset="0"/>
              </a:rPr>
              <a:t>select proper </a:t>
            </a:r>
            <a:r>
              <a:rPr lang="en-US" sz="1800" dirty="0">
                <a:latin typeface="Times New Roman" panose="02020603050405020304" pitchFamily="18" charset="0"/>
                <a:cs typeface="Times New Roman" panose="02020603050405020304" pitchFamily="18" charset="0"/>
              </a:rPr>
              <a:t>EEG </a:t>
            </a:r>
            <a:r>
              <a:rPr lang="en-US" sz="1800" dirty="0" smtClean="0">
                <a:latin typeface="Times New Roman" panose="02020603050405020304" pitchFamily="18" charset="0"/>
                <a:cs typeface="Times New Roman" panose="02020603050405020304" pitchFamily="18" charset="0"/>
              </a:rPr>
              <a:t>dataset w</a:t>
            </a:r>
            <a:r>
              <a:rPr lang="en-US" sz="1800" dirty="0" smtClean="0">
                <a:latin typeface="Times New Roman" panose="02020603050405020304" pitchFamily="18" charset="0"/>
                <a:cs typeface="Times New Roman" panose="02020603050405020304" pitchFamily="18" charset="0"/>
              </a:rPr>
              <a:t>hich consists of </a:t>
            </a:r>
            <a:r>
              <a:rPr lang="en-US" sz="1800" b="1" dirty="0">
                <a:solidFill>
                  <a:srgbClr val="C00000"/>
                </a:solidFill>
                <a:latin typeface="Times New Roman" panose="02020603050405020304" pitchFamily="18" charset="0"/>
                <a:cs typeface="Times New Roman" panose="02020603050405020304" pitchFamily="18" charset="0"/>
              </a:rPr>
              <a:t>EEG Data </a:t>
            </a:r>
            <a:r>
              <a:rPr lang="en-US" sz="1800" dirty="0">
                <a:latin typeface="Times New Roman" panose="02020603050405020304" pitchFamily="18" charset="0"/>
                <a:cs typeface="Times New Roman" panose="02020603050405020304" pitchFamily="18" charset="0"/>
              </a:rPr>
              <a:t>from participants </a:t>
            </a:r>
            <a:r>
              <a:rPr lang="en-US" sz="1800" dirty="0" smtClean="0">
                <a:latin typeface="Times New Roman" panose="02020603050405020304" pitchFamily="18" charset="0"/>
                <a:cs typeface="Times New Roman" panose="02020603050405020304" pitchFamily="18" charset="0"/>
              </a:rPr>
              <a:t>while </a:t>
            </a:r>
            <a:r>
              <a:rPr lang="en-US" sz="1800" dirty="0">
                <a:latin typeface="Times New Roman" panose="02020603050405020304" pitchFamily="18" charset="0"/>
                <a:cs typeface="Times New Roman" panose="02020603050405020304" pitchFamily="18" charset="0"/>
              </a:rPr>
              <a:t>they perform </a:t>
            </a:r>
            <a:r>
              <a:rPr lang="en-US" sz="1800" b="1" dirty="0">
                <a:solidFill>
                  <a:srgbClr val="C00000"/>
                </a:solidFill>
                <a:latin typeface="Times New Roman" panose="02020603050405020304" pitchFamily="18" charset="0"/>
                <a:cs typeface="Times New Roman" panose="02020603050405020304" pitchFamily="18" charset="0"/>
              </a:rPr>
              <a:t>attention-related tasks</a:t>
            </a:r>
            <a:r>
              <a:rPr lang="en-US" sz="1800" dirty="0">
                <a:latin typeface="Times New Roman" panose="02020603050405020304" pitchFamily="18" charset="0"/>
                <a:cs typeface="Times New Roman" panose="02020603050405020304" pitchFamily="18" charset="0"/>
              </a:rPr>
              <a:t>, such as </a:t>
            </a:r>
            <a:r>
              <a:rPr lang="en-US" sz="1800" b="1" dirty="0">
                <a:solidFill>
                  <a:srgbClr val="C00000"/>
                </a:solidFill>
                <a:latin typeface="Times New Roman" panose="02020603050405020304" pitchFamily="18" charset="0"/>
                <a:cs typeface="Times New Roman" panose="02020603050405020304" pitchFamily="18" charset="0"/>
              </a:rPr>
              <a:t>visual or auditory oddball paradigm, or a P300 speller task. </a:t>
            </a:r>
            <a:r>
              <a:rPr lang="en-US" sz="1800" dirty="0">
                <a:latin typeface="Times New Roman" panose="02020603050405020304" pitchFamily="18" charset="0"/>
                <a:cs typeface="Times New Roman" panose="02020603050405020304" pitchFamily="18" charset="0"/>
              </a:rPr>
              <a:t>The EEG data is typically collected using an EEG cap with electrodes placed on the scalp. It is important to ensure that the data is of high quality and free of artifacts</a:t>
            </a:r>
            <a:r>
              <a:rPr lang="en-US" sz="1800" dirty="0" smtClean="0">
                <a:latin typeface="Times New Roman" panose="02020603050405020304" pitchFamily="18" charset="0"/>
                <a:cs typeface="Times New Roman" panose="02020603050405020304" pitchFamily="18" charset="0"/>
              </a:rPr>
              <a:t>.</a:t>
            </a:r>
          </a:p>
          <a:p>
            <a:r>
              <a:rPr lang="en-IN" sz="1800" dirty="0">
                <a:latin typeface="Times New Roman" panose="02020603050405020304" pitchFamily="18" charset="0"/>
                <a:cs typeface="Times New Roman" panose="02020603050405020304" pitchFamily="18" charset="0"/>
              </a:rPr>
              <a:t>The DEAP dataset 32 participants 41 min long video (</a:t>
            </a:r>
            <a:r>
              <a:rPr lang="en-IN" sz="1800" dirty="0" smtClean="0">
                <a:latin typeface="Times New Roman" panose="02020603050405020304" pitchFamily="18" charset="0"/>
                <a:cs typeface="Times New Roman" panose="02020603050405020304" pitchFamily="18" charset="0"/>
              </a:rPr>
              <a:t>access)</a:t>
            </a:r>
            <a:r>
              <a:rPr lang="en-US" sz="1800" dirty="0">
                <a:latin typeface="Times New Roman" panose="02020603050405020304" pitchFamily="18" charset="0"/>
                <a:cs typeface="Times New Roman" panose="02020603050405020304" pitchFamily="18" charset="0"/>
              </a:rPr>
              <a:t> </a:t>
            </a:r>
            <a:r>
              <a:rPr lang="en-IN" sz="1400" u="sng" dirty="0" smtClean="0">
                <a:latin typeface="Times New Roman" panose="02020603050405020304" pitchFamily="18" charset="0"/>
                <a:cs typeface="Times New Roman" panose="02020603050405020304" pitchFamily="18" charset="0"/>
                <a:hlinkClick r:id="rId2"/>
              </a:rPr>
              <a:t>http</a:t>
            </a:r>
            <a:r>
              <a:rPr lang="en-IN" sz="1400" u="sng" dirty="0">
                <a:latin typeface="Times New Roman" panose="02020603050405020304" pitchFamily="18" charset="0"/>
                <a:cs typeface="Times New Roman" panose="02020603050405020304" pitchFamily="18" charset="0"/>
                <a:hlinkClick r:id="rId2"/>
              </a:rPr>
              <a:t>://www.eecs.qmul.ac.uk/mmv/datasets/deap</a:t>
            </a:r>
            <a:r>
              <a:rPr lang="en-IN" sz="1400" u="sng" dirty="0" smtClean="0">
                <a:latin typeface="Times New Roman" panose="02020603050405020304" pitchFamily="18" charset="0"/>
                <a:cs typeface="Times New Roman" panose="02020603050405020304" pitchFamily="18" charset="0"/>
                <a:hlinkClick r:id="rId2"/>
              </a:rPr>
              <a:t>/</a:t>
            </a:r>
            <a:endParaRPr lang="en-IN" sz="1400" u="sng" dirty="0" smtClean="0">
              <a:latin typeface="Times New Roman" panose="02020603050405020304" pitchFamily="18" charset="0"/>
              <a:cs typeface="Times New Roman" panose="02020603050405020304" pitchFamily="18" charset="0"/>
            </a:endParaRPr>
          </a:p>
          <a:p>
            <a:r>
              <a:rPr lang="en-IN" sz="1800" dirty="0"/>
              <a:t>EEG data for mental attention 34 files ----</a:t>
            </a:r>
            <a:r>
              <a:rPr lang="en-IN" sz="1800" dirty="0" smtClean="0"/>
              <a:t>mat</a:t>
            </a:r>
            <a:r>
              <a:rPr lang="en-US" sz="1800" dirty="0"/>
              <a:t> </a:t>
            </a:r>
            <a:r>
              <a:rPr lang="en-IN" sz="1400" u="sng" dirty="0" smtClean="0">
                <a:hlinkClick r:id="rId3"/>
              </a:rPr>
              <a:t>https</a:t>
            </a:r>
            <a:r>
              <a:rPr lang="en-IN" sz="1400" u="sng" dirty="0">
                <a:hlinkClick r:id="rId3"/>
              </a:rPr>
              <a:t>://www.kaggle.com/datasets/inancigdem/eeg-data-for-mental-attention-state-detection</a:t>
            </a:r>
            <a:endParaRPr lang="en-US" sz="1400" dirty="0"/>
          </a:p>
          <a:p>
            <a:endParaRPr lang="en-US" sz="14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96B254F-3F73-F33B-F263-576F226FEB44}"/>
              </a:ext>
            </a:extLst>
          </p:cNvPr>
          <p:cNvSpPr>
            <a:spLocks noGrp="1"/>
          </p:cNvSpPr>
          <p:nvPr>
            <p:ph type="dt" sz="half" idx="10"/>
          </p:nvPr>
        </p:nvSpPr>
        <p:spPr/>
        <p:txBody>
          <a:bodyPr/>
          <a:lstStyle/>
          <a:p>
            <a:fld id="{6C1E7AEC-4AE0-48BD-AD64-23DAAAB3426F}" type="datetime1">
              <a:rPr lang="en-IN" smtClean="0"/>
              <a:t>24-01-2023</a:t>
            </a:fld>
            <a:endParaRPr lang="en-IN" dirty="0"/>
          </a:p>
        </p:txBody>
      </p:sp>
      <p:sp>
        <p:nvSpPr>
          <p:cNvPr id="5" name="Footer Placeholder 4">
            <a:extLst>
              <a:ext uri="{FF2B5EF4-FFF2-40B4-BE49-F238E27FC236}">
                <a16:creationId xmlns:a16="http://schemas.microsoft.com/office/drawing/2014/main" id="{D1A81112-94DA-9D1E-AD7E-812D150731C6}"/>
              </a:ext>
            </a:extLst>
          </p:cNvPr>
          <p:cNvSpPr>
            <a:spLocks noGrp="1"/>
          </p:cNvSpPr>
          <p:nvPr>
            <p:ph type="ftr" sz="quarter" idx="11"/>
          </p:nvPr>
        </p:nvSpPr>
        <p:spPr/>
        <p:txBody>
          <a:bodyPr/>
          <a:lstStyle/>
          <a:p>
            <a:r>
              <a:rPr lang="en-IN" dirty="0" smtClean="0"/>
              <a:t>VCET/BME/FIRST </a:t>
            </a:r>
            <a:r>
              <a:rPr lang="en-IN" dirty="0"/>
              <a:t>REVIEW</a:t>
            </a:r>
          </a:p>
        </p:txBody>
      </p:sp>
      <p:sp>
        <p:nvSpPr>
          <p:cNvPr id="6" name="Slide Number Placeholder 5">
            <a:extLst>
              <a:ext uri="{FF2B5EF4-FFF2-40B4-BE49-F238E27FC236}">
                <a16:creationId xmlns:a16="http://schemas.microsoft.com/office/drawing/2014/main" id="{4EB14C76-59C7-06CB-21AE-09D1146B95C9}"/>
              </a:ext>
            </a:extLst>
          </p:cNvPr>
          <p:cNvSpPr>
            <a:spLocks noGrp="1"/>
          </p:cNvSpPr>
          <p:nvPr>
            <p:ph type="sldNum" sz="quarter" idx="12"/>
          </p:nvPr>
        </p:nvSpPr>
        <p:spPr/>
        <p:txBody>
          <a:bodyPr/>
          <a:lstStyle/>
          <a:p>
            <a:fld id="{CF7B1F4E-9AE1-4110-AC67-3BEFDB3128C9}" type="slidenum">
              <a:rPr lang="en-IN" smtClean="0"/>
              <a:t>11</a:t>
            </a:fld>
            <a:endParaRPr lang="en-IN"/>
          </a:p>
        </p:txBody>
      </p:sp>
      <p:pic>
        <p:nvPicPr>
          <p:cNvPr id="7" name="Picture 10" descr="Technology — Brainsights"/>
          <p:cNvPicPr>
            <a:picLocks noChangeAspect="1" noChangeArrowheads="1"/>
          </p:cNvPicPr>
          <p:nvPr/>
        </p:nvPicPr>
        <p:blipFill rotWithShape="1">
          <a:blip r:embed="rId4">
            <a:extLst>
              <a:ext uri="{28A0092B-C50C-407E-A947-70E740481C1C}">
                <a14:useLocalDpi xmlns:a14="http://schemas.microsoft.com/office/drawing/2010/main" val="0"/>
              </a:ext>
            </a:extLst>
          </a:blip>
          <a:srcRect l="56781"/>
          <a:stretch/>
        </p:blipFill>
        <p:spPr bwMode="auto">
          <a:xfrm>
            <a:off x="7076440" y="1450352"/>
            <a:ext cx="5059680" cy="3801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87819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CF2D9-15BD-AC08-A163-8FEC698B9196}"/>
              </a:ext>
            </a:extLst>
          </p:cNvPr>
          <p:cNvSpPr>
            <a:spLocks noGrp="1"/>
          </p:cNvSpPr>
          <p:nvPr>
            <p:ph type="title"/>
          </p:nvPr>
        </p:nvSpPr>
        <p:spPr>
          <a:xfrm>
            <a:off x="653561" y="210650"/>
            <a:ext cx="10512670" cy="764931"/>
          </a:xfrm>
        </p:spPr>
        <p:txBody>
          <a:bodyPr>
            <a:normAutofit/>
          </a:bodyPr>
          <a:lstStyle/>
          <a:p>
            <a:r>
              <a:rPr lang="en-IN" sz="3600" dirty="0" smtClean="0">
                <a:solidFill>
                  <a:srgbClr val="C00000"/>
                </a:solidFill>
                <a:latin typeface="Times New Roman" panose="02020603050405020304" pitchFamily="18" charset="0"/>
                <a:cs typeface="Times New Roman" panose="02020603050405020304" pitchFamily="18" charset="0"/>
              </a:rPr>
              <a:t>Pre-Processing - BCI</a:t>
            </a:r>
            <a:endParaRPr lang="en-IN" sz="36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A6B7F24-D30C-E471-123E-67E047D95D55}"/>
              </a:ext>
            </a:extLst>
          </p:cNvPr>
          <p:cNvSpPr>
            <a:spLocks noGrp="1"/>
          </p:cNvSpPr>
          <p:nvPr>
            <p:ph idx="1"/>
          </p:nvPr>
        </p:nvSpPr>
        <p:spPr>
          <a:xfrm>
            <a:off x="5520201" y="1476912"/>
            <a:ext cx="6377159" cy="4351338"/>
          </a:xfrm>
        </p:spPr>
        <p:txBody>
          <a:bodyPr>
            <a:noAutofit/>
          </a:bodyPr>
          <a:lstStyle/>
          <a:p>
            <a:pPr marL="0" indent="0" algn="just">
              <a:lnSpc>
                <a:spcPct val="150000"/>
              </a:lnSpc>
              <a:buNone/>
            </a:pPr>
            <a:r>
              <a:rPr lang="en-US" sz="1800" b="1" dirty="0" smtClean="0">
                <a:solidFill>
                  <a:srgbClr val="C00000"/>
                </a:solidFill>
                <a:latin typeface="Times New Roman" panose="02020603050405020304" pitchFamily="18" charset="0"/>
                <a:cs typeface="Times New Roman" panose="02020603050405020304" pitchFamily="18" charset="0"/>
              </a:rPr>
              <a:t>Preprocessing : </a:t>
            </a:r>
            <a:r>
              <a:rPr lang="en-US" sz="1800" dirty="0" smtClean="0">
                <a:latin typeface="Times New Roman" panose="02020603050405020304" pitchFamily="18" charset="0"/>
                <a:cs typeface="Times New Roman" panose="02020603050405020304" pitchFamily="18" charset="0"/>
              </a:rPr>
              <a:t>preprocess </a:t>
            </a:r>
            <a:r>
              <a:rPr lang="en-US" sz="1800" dirty="0">
                <a:latin typeface="Times New Roman" panose="02020603050405020304" pitchFamily="18" charset="0"/>
                <a:cs typeface="Times New Roman" panose="02020603050405020304" pitchFamily="18" charset="0"/>
              </a:rPr>
              <a:t>the data to </a:t>
            </a:r>
            <a:r>
              <a:rPr lang="en-US" sz="1800" dirty="0">
                <a:solidFill>
                  <a:srgbClr val="C00000"/>
                </a:solidFill>
                <a:latin typeface="Times New Roman" panose="02020603050405020304" pitchFamily="18" charset="0"/>
                <a:cs typeface="Times New Roman" panose="02020603050405020304" pitchFamily="18" charset="0"/>
              </a:rPr>
              <a:t>remove</a:t>
            </a:r>
            <a:r>
              <a:rPr lang="en-US" sz="1800" dirty="0">
                <a:latin typeface="Times New Roman" panose="02020603050405020304" pitchFamily="18" charset="0"/>
                <a:cs typeface="Times New Roman" panose="02020603050405020304" pitchFamily="18" charset="0"/>
              </a:rPr>
              <a:t> any </a:t>
            </a:r>
            <a:r>
              <a:rPr lang="en-US" sz="1800" dirty="0">
                <a:solidFill>
                  <a:srgbClr val="C00000"/>
                </a:solidFill>
                <a:latin typeface="Times New Roman" panose="02020603050405020304" pitchFamily="18" charset="0"/>
                <a:cs typeface="Times New Roman" panose="02020603050405020304" pitchFamily="18" charset="0"/>
              </a:rPr>
              <a:t>noise</a:t>
            </a:r>
            <a:r>
              <a:rPr lang="en-US" sz="1800" dirty="0">
                <a:latin typeface="Times New Roman" panose="02020603050405020304" pitchFamily="18" charset="0"/>
                <a:cs typeface="Times New Roman" panose="02020603050405020304" pitchFamily="18" charset="0"/>
              </a:rPr>
              <a:t> or artifacts that may affect the BCI performance. </a:t>
            </a:r>
            <a:endParaRPr lang="en-US" sz="1800"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en-US" sz="1800" dirty="0" smtClean="0">
                <a:latin typeface="Times New Roman" panose="02020603050405020304" pitchFamily="18" charset="0"/>
                <a:cs typeface="Times New Roman" panose="02020603050405020304" pitchFamily="18" charset="0"/>
              </a:rPr>
              <a:t>This </a:t>
            </a:r>
            <a:r>
              <a:rPr lang="en-US" sz="1800" dirty="0">
                <a:latin typeface="Times New Roman" panose="02020603050405020304" pitchFamily="18" charset="0"/>
                <a:cs typeface="Times New Roman" panose="02020603050405020304" pitchFamily="18" charset="0"/>
              </a:rPr>
              <a:t>may include </a:t>
            </a:r>
            <a:r>
              <a:rPr lang="en-US" sz="1800" dirty="0" smtClean="0">
                <a:latin typeface="Times New Roman" panose="02020603050405020304" pitchFamily="18" charset="0"/>
                <a:cs typeface="Times New Roman" panose="02020603050405020304" pitchFamily="18" charset="0"/>
              </a:rPr>
              <a:t>,</a:t>
            </a:r>
          </a:p>
          <a:p>
            <a:pPr algn="just">
              <a:lnSpc>
                <a:spcPct val="150000"/>
              </a:lnSpc>
            </a:pPr>
            <a:r>
              <a:rPr lang="en-US" sz="1800" dirty="0" smtClean="0">
                <a:solidFill>
                  <a:srgbClr val="C00000"/>
                </a:solidFill>
                <a:latin typeface="Times New Roman" panose="02020603050405020304" pitchFamily="18" charset="0"/>
                <a:cs typeface="Times New Roman" panose="02020603050405020304" pitchFamily="18" charset="0"/>
              </a:rPr>
              <a:t>Filtering</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the data, </a:t>
            </a:r>
            <a:endParaRPr lang="en-US" sz="1800" dirty="0" smtClean="0">
              <a:latin typeface="Times New Roman" panose="02020603050405020304" pitchFamily="18" charset="0"/>
              <a:cs typeface="Times New Roman" panose="02020603050405020304" pitchFamily="18" charset="0"/>
            </a:endParaRPr>
          </a:p>
          <a:p>
            <a:pPr algn="just">
              <a:lnSpc>
                <a:spcPct val="150000"/>
              </a:lnSpc>
            </a:pPr>
            <a:r>
              <a:rPr lang="en-US" sz="1800" dirty="0" smtClean="0">
                <a:latin typeface="Times New Roman" panose="02020603050405020304" pitchFamily="18" charset="0"/>
                <a:cs typeface="Times New Roman" panose="02020603050405020304" pitchFamily="18" charset="0"/>
              </a:rPr>
              <a:t>Removing </a:t>
            </a:r>
            <a:r>
              <a:rPr lang="en-US" sz="1800" dirty="0">
                <a:solidFill>
                  <a:srgbClr val="C00000"/>
                </a:solidFill>
                <a:latin typeface="Times New Roman" panose="02020603050405020304" pitchFamily="18" charset="0"/>
                <a:cs typeface="Times New Roman" panose="02020603050405020304" pitchFamily="18" charset="0"/>
              </a:rPr>
              <a:t>bad </a:t>
            </a:r>
            <a:r>
              <a:rPr lang="en-US" sz="1800" dirty="0" smtClean="0">
                <a:solidFill>
                  <a:srgbClr val="C00000"/>
                </a:solidFill>
                <a:latin typeface="Times New Roman" panose="02020603050405020304" pitchFamily="18" charset="0"/>
                <a:cs typeface="Times New Roman" panose="02020603050405020304" pitchFamily="18" charset="0"/>
              </a:rPr>
              <a:t>channels</a:t>
            </a:r>
            <a:endParaRPr lang="en-US" sz="1800" dirty="0">
              <a:solidFill>
                <a:srgbClr val="C00000"/>
              </a:solidFill>
              <a:latin typeface="Times New Roman" panose="02020603050405020304" pitchFamily="18" charset="0"/>
              <a:cs typeface="Times New Roman" panose="02020603050405020304" pitchFamily="18" charset="0"/>
            </a:endParaRPr>
          </a:p>
          <a:p>
            <a:pPr algn="just">
              <a:lnSpc>
                <a:spcPct val="150000"/>
              </a:lnSpc>
            </a:pPr>
            <a:r>
              <a:rPr lang="en-US" sz="1800" dirty="0">
                <a:solidFill>
                  <a:srgbClr val="C00000"/>
                </a:solidFill>
                <a:latin typeface="Times New Roman" panose="02020603050405020304" pitchFamily="18" charset="0"/>
                <a:cs typeface="Times New Roman" panose="02020603050405020304" pitchFamily="18" charset="0"/>
              </a:rPr>
              <a:t>E</a:t>
            </a:r>
            <a:r>
              <a:rPr lang="en-US" sz="1800" dirty="0" smtClean="0">
                <a:solidFill>
                  <a:srgbClr val="C00000"/>
                </a:solidFill>
                <a:latin typeface="Times New Roman" panose="02020603050405020304" pitchFamily="18" charset="0"/>
                <a:cs typeface="Times New Roman" panose="02020603050405020304" pitchFamily="18" charset="0"/>
              </a:rPr>
              <a:t>poching</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the data into segments that correspond to specific stimuli or events</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96B254F-3F73-F33B-F263-576F226FEB44}"/>
              </a:ext>
            </a:extLst>
          </p:cNvPr>
          <p:cNvSpPr>
            <a:spLocks noGrp="1"/>
          </p:cNvSpPr>
          <p:nvPr>
            <p:ph type="dt" sz="half" idx="10"/>
          </p:nvPr>
        </p:nvSpPr>
        <p:spPr/>
        <p:txBody>
          <a:bodyPr/>
          <a:lstStyle/>
          <a:p>
            <a:fld id="{6C1E7AEC-4AE0-48BD-AD64-23DAAAB3426F}" type="datetime1">
              <a:rPr lang="en-IN" smtClean="0"/>
              <a:t>23-01-2023</a:t>
            </a:fld>
            <a:endParaRPr lang="en-IN"/>
          </a:p>
        </p:txBody>
      </p:sp>
      <p:sp>
        <p:nvSpPr>
          <p:cNvPr id="5" name="Footer Placeholder 4">
            <a:extLst>
              <a:ext uri="{FF2B5EF4-FFF2-40B4-BE49-F238E27FC236}">
                <a16:creationId xmlns:a16="http://schemas.microsoft.com/office/drawing/2014/main" id="{D1A81112-94DA-9D1E-AD7E-812D150731C6}"/>
              </a:ext>
            </a:extLst>
          </p:cNvPr>
          <p:cNvSpPr>
            <a:spLocks noGrp="1"/>
          </p:cNvSpPr>
          <p:nvPr>
            <p:ph type="ftr" sz="quarter" idx="11"/>
          </p:nvPr>
        </p:nvSpPr>
        <p:spPr/>
        <p:txBody>
          <a:bodyPr/>
          <a:lstStyle/>
          <a:p>
            <a:r>
              <a:rPr lang="en-IN" dirty="0" smtClean="0"/>
              <a:t>VCET/BME/FIRST </a:t>
            </a:r>
            <a:r>
              <a:rPr lang="en-IN" dirty="0"/>
              <a:t>REVIEW</a:t>
            </a:r>
          </a:p>
        </p:txBody>
      </p:sp>
      <p:sp>
        <p:nvSpPr>
          <p:cNvPr id="6" name="Slide Number Placeholder 5">
            <a:extLst>
              <a:ext uri="{FF2B5EF4-FFF2-40B4-BE49-F238E27FC236}">
                <a16:creationId xmlns:a16="http://schemas.microsoft.com/office/drawing/2014/main" id="{4EB14C76-59C7-06CB-21AE-09D1146B95C9}"/>
              </a:ext>
            </a:extLst>
          </p:cNvPr>
          <p:cNvSpPr>
            <a:spLocks noGrp="1"/>
          </p:cNvSpPr>
          <p:nvPr>
            <p:ph type="sldNum" sz="quarter" idx="12"/>
          </p:nvPr>
        </p:nvSpPr>
        <p:spPr/>
        <p:txBody>
          <a:bodyPr/>
          <a:lstStyle/>
          <a:p>
            <a:fld id="{CF7B1F4E-9AE1-4110-AC67-3BEFDB3128C9}" type="slidenum">
              <a:rPr lang="en-IN" smtClean="0"/>
              <a:t>12</a:t>
            </a:fld>
            <a:endParaRPr lang="en-IN"/>
          </a:p>
        </p:txBody>
      </p:sp>
      <p:pic>
        <p:nvPicPr>
          <p:cNvPr id="7" name="Picture 2" descr="Epoching and averaging (ERP/ERF) — MNE 0.19.0 document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241" y="1077181"/>
            <a:ext cx="4878118" cy="4927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6836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CF2D9-15BD-AC08-A163-8FEC698B9196}"/>
              </a:ext>
            </a:extLst>
          </p:cNvPr>
          <p:cNvSpPr>
            <a:spLocks noGrp="1"/>
          </p:cNvSpPr>
          <p:nvPr>
            <p:ph type="title"/>
          </p:nvPr>
        </p:nvSpPr>
        <p:spPr>
          <a:xfrm>
            <a:off x="653561" y="391843"/>
            <a:ext cx="10512670" cy="764931"/>
          </a:xfrm>
        </p:spPr>
        <p:txBody>
          <a:bodyPr>
            <a:normAutofit/>
          </a:bodyPr>
          <a:lstStyle/>
          <a:p>
            <a:r>
              <a:rPr lang="en-IN" sz="3600" dirty="0" smtClean="0">
                <a:solidFill>
                  <a:srgbClr val="C00000"/>
                </a:solidFill>
                <a:latin typeface="Times New Roman" panose="02020603050405020304" pitchFamily="18" charset="0"/>
                <a:cs typeface="Times New Roman" panose="02020603050405020304" pitchFamily="18" charset="0"/>
              </a:rPr>
              <a:t>Feature Extraction</a:t>
            </a:r>
            <a:endParaRPr lang="en-IN" sz="36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A6B7F24-D30C-E471-123E-67E047D95D55}"/>
              </a:ext>
            </a:extLst>
          </p:cNvPr>
          <p:cNvSpPr>
            <a:spLocks noGrp="1"/>
          </p:cNvSpPr>
          <p:nvPr>
            <p:ph idx="1"/>
          </p:nvPr>
        </p:nvSpPr>
        <p:spPr>
          <a:xfrm>
            <a:off x="653561" y="1840389"/>
            <a:ext cx="5310359" cy="4351338"/>
          </a:xfrm>
        </p:spPr>
        <p:txBody>
          <a:bodyPr>
            <a:noAutofit/>
          </a:bodyPr>
          <a:lstStyle/>
          <a:p>
            <a:pPr algn="just">
              <a:lnSpc>
                <a:spcPct val="150000"/>
              </a:lnSpc>
            </a:pPr>
            <a:r>
              <a:rPr lang="en-US" sz="1800" b="1" dirty="0" smtClean="0">
                <a:solidFill>
                  <a:srgbClr val="C00000"/>
                </a:solidFill>
                <a:latin typeface="Times New Roman" panose="02020603050405020304" pitchFamily="18" charset="0"/>
                <a:cs typeface="Times New Roman" panose="02020603050405020304" pitchFamily="18" charset="0"/>
              </a:rPr>
              <a:t>Feature Extraction : </a:t>
            </a:r>
            <a:r>
              <a:rPr lang="en-US" sz="1800" dirty="0">
                <a:latin typeface="Times New Roman" panose="02020603050405020304" pitchFamily="18" charset="0"/>
                <a:cs typeface="Times New Roman" panose="02020603050405020304" pitchFamily="18" charset="0"/>
              </a:rPr>
              <a:t>After preprocessing, the next step is to extract features from the EEG data that are relevant for attention </a:t>
            </a:r>
            <a:r>
              <a:rPr lang="en-US" sz="1800" dirty="0" smtClean="0">
                <a:latin typeface="Times New Roman" panose="02020603050405020304" pitchFamily="18" charset="0"/>
                <a:cs typeface="Times New Roman" panose="02020603050405020304" pitchFamily="18" charset="0"/>
              </a:rPr>
              <a:t>detection.</a:t>
            </a:r>
          </a:p>
          <a:p>
            <a:pPr algn="just">
              <a:lnSpc>
                <a:spcPct val="150000"/>
              </a:lnSpc>
            </a:pPr>
            <a:r>
              <a:rPr lang="en-US" sz="1800" dirty="0" smtClean="0">
                <a:latin typeface="Times New Roman" panose="02020603050405020304" pitchFamily="18" charset="0"/>
                <a:cs typeface="Times New Roman" panose="02020603050405020304" pitchFamily="18" charset="0"/>
              </a:rPr>
              <a:t>In our project we are using </a:t>
            </a:r>
            <a:r>
              <a:rPr lang="en-US" sz="1800" dirty="0">
                <a:latin typeface="Times New Roman" panose="02020603050405020304" pitchFamily="18" charset="0"/>
                <a:cs typeface="Times New Roman" panose="02020603050405020304" pitchFamily="18" charset="0"/>
              </a:rPr>
              <a:t>the </a:t>
            </a:r>
            <a:r>
              <a:rPr lang="en-US" sz="1800" b="1" dirty="0">
                <a:solidFill>
                  <a:srgbClr val="C00000"/>
                </a:solidFill>
                <a:latin typeface="Times New Roman" panose="02020603050405020304" pitchFamily="18" charset="0"/>
                <a:cs typeface="Times New Roman" panose="02020603050405020304" pitchFamily="18" charset="0"/>
              </a:rPr>
              <a:t>P300</a:t>
            </a:r>
            <a:r>
              <a:rPr lang="en-US" sz="1800" dirty="0">
                <a:latin typeface="Times New Roman" panose="02020603050405020304" pitchFamily="18" charset="0"/>
                <a:cs typeface="Times New Roman" panose="02020603050405020304" pitchFamily="18" charset="0"/>
              </a:rPr>
              <a:t> waveform, which is a </a:t>
            </a:r>
            <a:r>
              <a:rPr lang="en-US" sz="1800" dirty="0">
                <a:solidFill>
                  <a:srgbClr val="C00000"/>
                </a:solidFill>
                <a:latin typeface="Times New Roman" panose="02020603050405020304" pitchFamily="18" charset="0"/>
                <a:cs typeface="Times New Roman" panose="02020603050405020304" pitchFamily="18" charset="0"/>
              </a:rPr>
              <a:t>positive-going waveform</a:t>
            </a:r>
            <a:r>
              <a:rPr lang="en-US" sz="1800" dirty="0">
                <a:latin typeface="Times New Roman" panose="02020603050405020304" pitchFamily="18" charset="0"/>
                <a:cs typeface="Times New Roman" panose="02020603050405020304" pitchFamily="18" charset="0"/>
              </a:rPr>
              <a:t> that typically occurs around </a:t>
            </a:r>
            <a:r>
              <a:rPr lang="en-US" sz="1800" b="1" dirty="0">
                <a:solidFill>
                  <a:srgbClr val="C00000"/>
                </a:solidFill>
                <a:latin typeface="Times New Roman" panose="02020603050405020304" pitchFamily="18" charset="0"/>
                <a:cs typeface="Times New Roman" panose="02020603050405020304" pitchFamily="18" charset="0"/>
              </a:rPr>
              <a:t>300 milliseconds</a:t>
            </a:r>
            <a:r>
              <a:rPr lang="en-US" sz="1800" dirty="0">
                <a:latin typeface="Times New Roman" panose="02020603050405020304" pitchFamily="18" charset="0"/>
                <a:cs typeface="Times New Roman" panose="02020603050405020304" pitchFamily="18" charset="0"/>
              </a:rPr>
              <a:t> after a target stimulus is presented among a series of non-target stimuli</a:t>
            </a:r>
            <a:r>
              <a:rPr lang="en-US" sz="1800" dirty="0" smtClean="0">
                <a:latin typeface="Times New Roman" panose="02020603050405020304" pitchFamily="18" charset="0"/>
                <a:cs typeface="Times New Roman" panose="02020603050405020304" pitchFamily="18" charset="0"/>
              </a:rPr>
              <a:t>.</a:t>
            </a:r>
          </a:p>
        </p:txBody>
      </p:sp>
      <p:sp>
        <p:nvSpPr>
          <p:cNvPr id="4" name="Date Placeholder 3">
            <a:extLst>
              <a:ext uri="{FF2B5EF4-FFF2-40B4-BE49-F238E27FC236}">
                <a16:creationId xmlns:a16="http://schemas.microsoft.com/office/drawing/2014/main" id="{096B254F-3F73-F33B-F263-576F226FEB44}"/>
              </a:ext>
            </a:extLst>
          </p:cNvPr>
          <p:cNvSpPr>
            <a:spLocks noGrp="1"/>
          </p:cNvSpPr>
          <p:nvPr>
            <p:ph type="dt" sz="half" idx="10"/>
          </p:nvPr>
        </p:nvSpPr>
        <p:spPr/>
        <p:txBody>
          <a:bodyPr/>
          <a:lstStyle/>
          <a:p>
            <a:fld id="{6C1E7AEC-4AE0-48BD-AD64-23DAAAB3426F}" type="datetime1">
              <a:rPr lang="en-IN" smtClean="0"/>
              <a:t>23-01-2023</a:t>
            </a:fld>
            <a:endParaRPr lang="en-IN"/>
          </a:p>
        </p:txBody>
      </p:sp>
      <p:sp>
        <p:nvSpPr>
          <p:cNvPr id="5" name="Footer Placeholder 4">
            <a:extLst>
              <a:ext uri="{FF2B5EF4-FFF2-40B4-BE49-F238E27FC236}">
                <a16:creationId xmlns:a16="http://schemas.microsoft.com/office/drawing/2014/main" id="{D1A81112-94DA-9D1E-AD7E-812D150731C6}"/>
              </a:ext>
            </a:extLst>
          </p:cNvPr>
          <p:cNvSpPr>
            <a:spLocks noGrp="1"/>
          </p:cNvSpPr>
          <p:nvPr>
            <p:ph type="ftr" sz="quarter" idx="11"/>
          </p:nvPr>
        </p:nvSpPr>
        <p:spPr/>
        <p:txBody>
          <a:bodyPr/>
          <a:lstStyle/>
          <a:p>
            <a:r>
              <a:rPr lang="en-IN" dirty="0" smtClean="0"/>
              <a:t>VCET/BME/FIRST </a:t>
            </a:r>
            <a:r>
              <a:rPr lang="en-IN" dirty="0"/>
              <a:t>REVIEW</a:t>
            </a:r>
          </a:p>
        </p:txBody>
      </p:sp>
      <p:sp>
        <p:nvSpPr>
          <p:cNvPr id="6" name="Slide Number Placeholder 5">
            <a:extLst>
              <a:ext uri="{FF2B5EF4-FFF2-40B4-BE49-F238E27FC236}">
                <a16:creationId xmlns:a16="http://schemas.microsoft.com/office/drawing/2014/main" id="{4EB14C76-59C7-06CB-21AE-09D1146B95C9}"/>
              </a:ext>
            </a:extLst>
          </p:cNvPr>
          <p:cNvSpPr>
            <a:spLocks noGrp="1"/>
          </p:cNvSpPr>
          <p:nvPr>
            <p:ph type="sldNum" sz="quarter" idx="12"/>
          </p:nvPr>
        </p:nvSpPr>
        <p:spPr/>
        <p:txBody>
          <a:bodyPr/>
          <a:lstStyle/>
          <a:p>
            <a:fld id="{CF7B1F4E-9AE1-4110-AC67-3BEFDB3128C9}" type="slidenum">
              <a:rPr lang="en-IN" smtClean="0"/>
              <a:t>13</a:t>
            </a:fld>
            <a:endParaRPr lang="en-IN"/>
          </a:p>
        </p:txBody>
      </p:sp>
      <p:pic>
        <p:nvPicPr>
          <p:cNvPr id="7" name="Picture 4" descr="PDF] Quantifying target spotting performances with complex geoscientific  imagery using ERP P300 responses | Semantic Scholar"/>
          <p:cNvPicPr>
            <a:picLocks noChangeAspect="1" noChangeArrowheads="1"/>
          </p:cNvPicPr>
          <p:nvPr/>
        </p:nvPicPr>
        <p:blipFill rotWithShape="1">
          <a:blip r:embed="rId2">
            <a:extLst>
              <a:ext uri="{28A0092B-C50C-407E-A947-70E740481C1C}">
                <a14:useLocalDpi xmlns:a14="http://schemas.microsoft.com/office/drawing/2010/main" val="0"/>
              </a:ext>
            </a:extLst>
          </a:blip>
          <a:srcRect b="5061"/>
          <a:stretch/>
        </p:blipFill>
        <p:spPr bwMode="auto">
          <a:xfrm>
            <a:off x="6300470" y="1840389"/>
            <a:ext cx="5495290" cy="3219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63817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CF2D9-15BD-AC08-A163-8FEC698B9196}"/>
              </a:ext>
            </a:extLst>
          </p:cNvPr>
          <p:cNvSpPr>
            <a:spLocks noGrp="1"/>
          </p:cNvSpPr>
          <p:nvPr>
            <p:ph type="title"/>
          </p:nvPr>
        </p:nvSpPr>
        <p:spPr>
          <a:xfrm>
            <a:off x="653561" y="303905"/>
            <a:ext cx="10512670" cy="764931"/>
          </a:xfrm>
        </p:spPr>
        <p:txBody>
          <a:bodyPr>
            <a:normAutofit/>
          </a:bodyPr>
          <a:lstStyle/>
          <a:p>
            <a:r>
              <a:rPr lang="en-IN" sz="3600" dirty="0" smtClean="0">
                <a:solidFill>
                  <a:srgbClr val="C00000"/>
                </a:solidFill>
                <a:latin typeface="Times New Roman" panose="02020603050405020304" pitchFamily="18" charset="0"/>
                <a:cs typeface="Times New Roman" panose="02020603050405020304" pitchFamily="18" charset="0"/>
              </a:rPr>
              <a:t>P-300 Feature Extraction</a:t>
            </a:r>
            <a:endParaRPr lang="en-IN" sz="36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A6B7F24-D30C-E471-123E-67E047D95D55}"/>
              </a:ext>
            </a:extLst>
          </p:cNvPr>
          <p:cNvSpPr>
            <a:spLocks noGrp="1"/>
          </p:cNvSpPr>
          <p:nvPr>
            <p:ph idx="1"/>
          </p:nvPr>
        </p:nvSpPr>
        <p:spPr>
          <a:xfrm>
            <a:off x="653561" y="1536924"/>
            <a:ext cx="7047719" cy="4351338"/>
          </a:xfrm>
        </p:spPr>
        <p:txBody>
          <a:bodyPr>
            <a:noAutofit/>
          </a:bodyPr>
          <a:lstStyle/>
          <a:p>
            <a:pPr marL="0" indent="0" algn="just">
              <a:lnSpc>
                <a:spcPct val="150000"/>
              </a:lnSpc>
              <a:buNone/>
            </a:pPr>
            <a:r>
              <a:rPr lang="en-US" sz="1800" dirty="0">
                <a:latin typeface="Times New Roman" panose="02020603050405020304" pitchFamily="18" charset="0"/>
                <a:cs typeface="Times New Roman" panose="02020603050405020304" pitchFamily="18" charset="0"/>
              </a:rPr>
              <a:t>There are several techniques that can be used for feature extraction, including time-domain, frequency-domain and time-frequency domain methods. Here are a few examples:</a:t>
            </a:r>
          </a:p>
          <a:p>
            <a:pPr algn="just">
              <a:lnSpc>
                <a:spcPct val="150000"/>
              </a:lnSpc>
            </a:pPr>
            <a:r>
              <a:rPr lang="en-US" sz="1800" b="1" dirty="0">
                <a:solidFill>
                  <a:srgbClr val="C00000"/>
                </a:solidFill>
                <a:latin typeface="Times New Roman" panose="02020603050405020304" pitchFamily="18" charset="0"/>
                <a:cs typeface="Times New Roman" panose="02020603050405020304" pitchFamily="18" charset="0"/>
              </a:rPr>
              <a:t>Time-domain methods: </a:t>
            </a:r>
            <a:r>
              <a:rPr lang="en-US" sz="1800" dirty="0">
                <a:latin typeface="Times New Roman" panose="02020603050405020304" pitchFamily="18" charset="0"/>
                <a:cs typeface="Times New Roman" panose="02020603050405020304" pitchFamily="18" charset="0"/>
              </a:rPr>
              <a:t>These methods involve extracting features from the EEG data in the </a:t>
            </a:r>
            <a:r>
              <a:rPr lang="en-US" sz="1800" b="1" dirty="0">
                <a:solidFill>
                  <a:srgbClr val="C00000"/>
                </a:solidFill>
                <a:latin typeface="Times New Roman" panose="02020603050405020304" pitchFamily="18" charset="0"/>
                <a:cs typeface="Times New Roman" panose="02020603050405020304" pitchFamily="18" charset="0"/>
              </a:rPr>
              <a:t>time-domain</a:t>
            </a:r>
            <a:r>
              <a:rPr lang="en-US" sz="1800" dirty="0">
                <a:latin typeface="Times New Roman" panose="02020603050405020304" pitchFamily="18" charset="0"/>
                <a:cs typeface="Times New Roman" panose="02020603050405020304" pitchFamily="18" charset="0"/>
              </a:rPr>
              <a:t>, such as the </a:t>
            </a:r>
            <a:r>
              <a:rPr lang="en-US" sz="1800" b="1" dirty="0">
                <a:solidFill>
                  <a:srgbClr val="C00000"/>
                </a:solidFill>
                <a:latin typeface="Times New Roman" panose="02020603050405020304" pitchFamily="18" charset="0"/>
                <a:cs typeface="Times New Roman" panose="02020603050405020304" pitchFamily="18" charset="0"/>
              </a:rPr>
              <a:t>peak amplitude </a:t>
            </a:r>
            <a:r>
              <a:rPr lang="en-US" sz="1800" dirty="0">
                <a:latin typeface="Times New Roman" panose="02020603050405020304" pitchFamily="18" charset="0"/>
                <a:cs typeface="Times New Roman" panose="02020603050405020304" pitchFamily="18" charset="0"/>
              </a:rPr>
              <a:t>and </a:t>
            </a:r>
            <a:r>
              <a:rPr lang="en-US" sz="1800" b="1" dirty="0">
                <a:solidFill>
                  <a:srgbClr val="C00000"/>
                </a:solidFill>
                <a:latin typeface="Times New Roman" panose="02020603050405020304" pitchFamily="18" charset="0"/>
                <a:cs typeface="Times New Roman" panose="02020603050405020304" pitchFamily="18" charset="0"/>
              </a:rPr>
              <a:t>latency of the P300 waveform</a:t>
            </a:r>
            <a:r>
              <a:rPr lang="en-US" sz="1800" dirty="0">
                <a:latin typeface="Times New Roman" panose="02020603050405020304" pitchFamily="18" charset="0"/>
                <a:cs typeface="Times New Roman" panose="02020603050405020304" pitchFamily="18" charset="0"/>
              </a:rPr>
              <a:t>. The peak amplitude and latency can be used to classify the attention level of the participant</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96B254F-3F73-F33B-F263-576F226FEB44}"/>
              </a:ext>
            </a:extLst>
          </p:cNvPr>
          <p:cNvSpPr>
            <a:spLocks noGrp="1"/>
          </p:cNvSpPr>
          <p:nvPr>
            <p:ph type="dt" sz="half" idx="10"/>
          </p:nvPr>
        </p:nvSpPr>
        <p:spPr/>
        <p:txBody>
          <a:bodyPr/>
          <a:lstStyle/>
          <a:p>
            <a:fld id="{6C1E7AEC-4AE0-48BD-AD64-23DAAAB3426F}" type="datetime1">
              <a:rPr lang="en-IN" smtClean="0"/>
              <a:t>23-01-2023</a:t>
            </a:fld>
            <a:endParaRPr lang="en-IN"/>
          </a:p>
        </p:txBody>
      </p:sp>
      <p:sp>
        <p:nvSpPr>
          <p:cNvPr id="5" name="Footer Placeholder 4">
            <a:extLst>
              <a:ext uri="{FF2B5EF4-FFF2-40B4-BE49-F238E27FC236}">
                <a16:creationId xmlns:a16="http://schemas.microsoft.com/office/drawing/2014/main" id="{D1A81112-94DA-9D1E-AD7E-812D150731C6}"/>
              </a:ext>
            </a:extLst>
          </p:cNvPr>
          <p:cNvSpPr>
            <a:spLocks noGrp="1"/>
          </p:cNvSpPr>
          <p:nvPr>
            <p:ph type="ftr" sz="quarter" idx="11"/>
          </p:nvPr>
        </p:nvSpPr>
        <p:spPr/>
        <p:txBody>
          <a:bodyPr/>
          <a:lstStyle/>
          <a:p>
            <a:r>
              <a:rPr lang="en-IN" dirty="0" smtClean="0"/>
              <a:t>VCET/BME/FIRST </a:t>
            </a:r>
            <a:r>
              <a:rPr lang="en-IN" dirty="0"/>
              <a:t>REVIEW</a:t>
            </a:r>
          </a:p>
        </p:txBody>
      </p:sp>
      <p:sp>
        <p:nvSpPr>
          <p:cNvPr id="6" name="Slide Number Placeholder 5">
            <a:extLst>
              <a:ext uri="{FF2B5EF4-FFF2-40B4-BE49-F238E27FC236}">
                <a16:creationId xmlns:a16="http://schemas.microsoft.com/office/drawing/2014/main" id="{4EB14C76-59C7-06CB-21AE-09D1146B95C9}"/>
              </a:ext>
            </a:extLst>
          </p:cNvPr>
          <p:cNvSpPr>
            <a:spLocks noGrp="1"/>
          </p:cNvSpPr>
          <p:nvPr>
            <p:ph type="sldNum" sz="quarter" idx="12"/>
          </p:nvPr>
        </p:nvSpPr>
        <p:spPr/>
        <p:txBody>
          <a:bodyPr/>
          <a:lstStyle/>
          <a:p>
            <a:fld id="{CF7B1F4E-9AE1-4110-AC67-3BEFDB3128C9}" type="slidenum">
              <a:rPr lang="en-IN" smtClean="0"/>
              <a:t>14</a:t>
            </a:fld>
            <a:endParaRPr lang="en-IN"/>
          </a:p>
        </p:txBody>
      </p:sp>
      <p:pic>
        <p:nvPicPr>
          <p:cNvPr id="7170" name="Picture 2" descr="Short-Time Fourier Transform - an overview | ScienceDirect Topi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1702" y="1901699"/>
            <a:ext cx="3963195" cy="243354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478520" y="4467320"/>
            <a:ext cx="3703320" cy="369332"/>
          </a:xfrm>
          <a:prstGeom prst="rect">
            <a:avLst/>
          </a:prstGeom>
          <a:noFill/>
        </p:spPr>
        <p:txBody>
          <a:bodyPr wrap="square" rtlCol="0">
            <a:spAutoFit/>
          </a:bodyPr>
          <a:lstStyle/>
          <a:p>
            <a:r>
              <a:rPr lang="en-US" b="1" dirty="0" smtClean="0">
                <a:solidFill>
                  <a:srgbClr val="C00000"/>
                </a:solidFill>
              </a:rPr>
              <a:t>Short Time Fourier Transform</a:t>
            </a:r>
            <a:endParaRPr lang="en-US" b="1" dirty="0">
              <a:solidFill>
                <a:srgbClr val="C00000"/>
              </a:solidFill>
            </a:endParaRPr>
          </a:p>
        </p:txBody>
      </p:sp>
    </p:spTree>
    <p:extLst>
      <p:ext uri="{BB962C8B-B14F-4D97-AF65-F5344CB8AC3E}">
        <p14:creationId xmlns:p14="http://schemas.microsoft.com/office/powerpoint/2010/main" val="18027934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CF2D9-15BD-AC08-A163-8FEC698B9196}"/>
              </a:ext>
            </a:extLst>
          </p:cNvPr>
          <p:cNvSpPr>
            <a:spLocks noGrp="1"/>
          </p:cNvSpPr>
          <p:nvPr>
            <p:ph type="title"/>
          </p:nvPr>
        </p:nvSpPr>
        <p:spPr>
          <a:xfrm>
            <a:off x="653561" y="303905"/>
            <a:ext cx="10512670" cy="764931"/>
          </a:xfrm>
        </p:spPr>
        <p:txBody>
          <a:bodyPr>
            <a:normAutofit/>
          </a:bodyPr>
          <a:lstStyle/>
          <a:p>
            <a:r>
              <a:rPr lang="en-IN" sz="3600" dirty="0" smtClean="0">
                <a:solidFill>
                  <a:srgbClr val="C00000"/>
                </a:solidFill>
                <a:latin typeface="Times New Roman" panose="02020603050405020304" pitchFamily="18" charset="0"/>
                <a:cs typeface="Times New Roman" panose="02020603050405020304" pitchFamily="18" charset="0"/>
              </a:rPr>
              <a:t>P-300 Feature Extraction - continue</a:t>
            </a:r>
            <a:endParaRPr lang="en-IN" sz="36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A6B7F24-D30C-E471-123E-67E047D95D55}"/>
              </a:ext>
            </a:extLst>
          </p:cNvPr>
          <p:cNvSpPr>
            <a:spLocks noGrp="1"/>
          </p:cNvSpPr>
          <p:nvPr>
            <p:ph idx="1"/>
          </p:nvPr>
        </p:nvSpPr>
        <p:spPr>
          <a:xfrm>
            <a:off x="653561" y="1378536"/>
            <a:ext cx="7047719" cy="4351338"/>
          </a:xfrm>
        </p:spPr>
        <p:txBody>
          <a:bodyPr>
            <a:noAutofit/>
          </a:bodyPr>
          <a:lstStyle/>
          <a:p>
            <a:pPr algn="just">
              <a:lnSpc>
                <a:spcPct val="150000"/>
              </a:lnSpc>
            </a:pPr>
            <a:r>
              <a:rPr lang="en-US" sz="1800" b="1" dirty="0" smtClean="0">
                <a:solidFill>
                  <a:srgbClr val="C00000"/>
                </a:solidFill>
                <a:latin typeface="Times New Roman" panose="02020603050405020304" pitchFamily="18" charset="0"/>
                <a:cs typeface="Times New Roman" panose="02020603050405020304" pitchFamily="18" charset="0"/>
              </a:rPr>
              <a:t>Frequency-domain </a:t>
            </a:r>
            <a:r>
              <a:rPr lang="en-US" sz="1800" b="1" dirty="0">
                <a:solidFill>
                  <a:srgbClr val="C00000"/>
                </a:solidFill>
                <a:latin typeface="Times New Roman" panose="02020603050405020304" pitchFamily="18" charset="0"/>
                <a:cs typeface="Times New Roman" panose="02020603050405020304" pitchFamily="18" charset="0"/>
              </a:rPr>
              <a:t>methods: </a:t>
            </a:r>
            <a:r>
              <a:rPr lang="en-US" sz="1800" dirty="0">
                <a:latin typeface="Times New Roman" panose="02020603050405020304" pitchFamily="18" charset="0"/>
                <a:cs typeface="Times New Roman" panose="02020603050405020304" pitchFamily="18" charset="0"/>
              </a:rPr>
              <a:t>These methods involve transforming the EEG data into the </a:t>
            </a:r>
            <a:r>
              <a:rPr lang="en-US" sz="1800" b="1" dirty="0">
                <a:solidFill>
                  <a:srgbClr val="C00000"/>
                </a:solidFill>
                <a:latin typeface="Times New Roman" panose="02020603050405020304" pitchFamily="18" charset="0"/>
                <a:cs typeface="Times New Roman" panose="02020603050405020304" pitchFamily="18" charset="0"/>
              </a:rPr>
              <a:t>frequency-domain</a:t>
            </a:r>
            <a:r>
              <a:rPr lang="en-US" sz="1800" dirty="0">
                <a:latin typeface="Times New Roman" panose="02020603050405020304" pitchFamily="18" charset="0"/>
                <a:cs typeface="Times New Roman" panose="02020603050405020304" pitchFamily="18" charset="0"/>
              </a:rPr>
              <a:t> using techniques such as the </a:t>
            </a:r>
            <a:r>
              <a:rPr lang="en-US" sz="1800" b="1" dirty="0">
                <a:solidFill>
                  <a:srgbClr val="C00000"/>
                </a:solidFill>
                <a:latin typeface="Times New Roman" panose="02020603050405020304" pitchFamily="18" charset="0"/>
                <a:cs typeface="Times New Roman" panose="02020603050405020304" pitchFamily="18" charset="0"/>
              </a:rPr>
              <a:t>Fourier </a:t>
            </a:r>
            <a:r>
              <a:rPr lang="en-US" sz="1800" b="1" dirty="0" smtClean="0">
                <a:solidFill>
                  <a:srgbClr val="C00000"/>
                </a:solidFill>
                <a:latin typeface="Times New Roman" panose="02020603050405020304" pitchFamily="18" charset="0"/>
                <a:cs typeface="Times New Roman" panose="02020603050405020304" pitchFamily="18" charset="0"/>
              </a:rPr>
              <a:t>transform</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Features such as the </a:t>
            </a:r>
            <a:r>
              <a:rPr lang="en-US" sz="1800" b="1" dirty="0">
                <a:solidFill>
                  <a:srgbClr val="C00000"/>
                </a:solidFill>
                <a:latin typeface="Times New Roman" panose="02020603050405020304" pitchFamily="18" charset="0"/>
                <a:cs typeface="Times New Roman" panose="02020603050405020304" pitchFamily="18" charset="0"/>
              </a:rPr>
              <a:t>power or the coherence in specific frequency bands can be extracted</a:t>
            </a:r>
            <a:r>
              <a:rPr lang="en-US" sz="1800" dirty="0">
                <a:latin typeface="Times New Roman" panose="02020603050405020304" pitchFamily="18" charset="0"/>
                <a:cs typeface="Times New Roman" panose="02020603050405020304" pitchFamily="18" charset="0"/>
              </a:rPr>
              <a:t> and used to classify the attention level of the participant.</a:t>
            </a:r>
          </a:p>
          <a:p>
            <a:pPr algn="just">
              <a:lnSpc>
                <a:spcPct val="150000"/>
              </a:lnSpc>
            </a:pPr>
            <a:r>
              <a:rPr lang="en-US" sz="1800" b="1" dirty="0">
                <a:solidFill>
                  <a:srgbClr val="C00000"/>
                </a:solidFill>
                <a:latin typeface="Times New Roman" panose="02020603050405020304" pitchFamily="18" charset="0"/>
                <a:cs typeface="Times New Roman" panose="02020603050405020304" pitchFamily="18" charset="0"/>
              </a:rPr>
              <a:t>Time-frequency domain methods: </a:t>
            </a:r>
            <a:r>
              <a:rPr lang="en-US" sz="1800" dirty="0">
                <a:latin typeface="Times New Roman" panose="02020603050405020304" pitchFamily="18" charset="0"/>
                <a:cs typeface="Times New Roman" panose="02020603050405020304" pitchFamily="18" charset="0"/>
              </a:rPr>
              <a:t>These methods involve analyzing the EEG data in both </a:t>
            </a:r>
            <a:r>
              <a:rPr lang="en-US" sz="1800" b="1" dirty="0">
                <a:solidFill>
                  <a:srgbClr val="C00000"/>
                </a:solidFill>
                <a:latin typeface="Times New Roman" panose="02020603050405020304" pitchFamily="18" charset="0"/>
                <a:cs typeface="Times New Roman" panose="02020603050405020304" pitchFamily="18" charset="0"/>
              </a:rPr>
              <a:t>the time and frequency domains</a:t>
            </a:r>
            <a:r>
              <a:rPr lang="en-US" sz="1800" dirty="0">
                <a:latin typeface="Times New Roman" panose="02020603050405020304" pitchFamily="18" charset="0"/>
                <a:cs typeface="Times New Roman" panose="02020603050405020304" pitchFamily="18" charset="0"/>
              </a:rPr>
              <a:t>. Techniques such as the </a:t>
            </a:r>
            <a:r>
              <a:rPr lang="en-US" sz="1800" b="1" dirty="0">
                <a:solidFill>
                  <a:srgbClr val="C00000"/>
                </a:solidFill>
                <a:latin typeface="Times New Roman" panose="02020603050405020304" pitchFamily="18" charset="0"/>
                <a:cs typeface="Times New Roman" panose="02020603050405020304" pitchFamily="18" charset="0"/>
              </a:rPr>
              <a:t>Short-Time Fourier Transform (STFT) or the </a:t>
            </a:r>
            <a:r>
              <a:rPr lang="en-US" sz="1800" b="1" dirty="0" err="1">
                <a:solidFill>
                  <a:srgbClr val="C00000"/>
                </a:solidFill>
                <a:latin typeface="Times New Roman" panose="02020603050405020304" pitchFamily="18" charset="0"/>
                <a:cs typeface="Times New Roman" panose="02020603050405020304" pitchFamily="18" charset="0"/>
              </a:rPr>
              <a:t>Morlet</a:t>
            </a:r>
            <a:r>
              <a:rPr lang="en-US" sz="1800" b="1" dirty="0">
                <a:solidFill>
                  <a:srgbClr val="C00000"/>
                </a:solidFill>
                <a:latin typeface="Times New Roman" panose="02020603050405020304" pitchFamily="18" charset="0"/>
                <a:cs typeface="Times New Roman" panose="02020603050405020304" pitchFamily="18" charset="0"/>
              </a:rPr>
              <a:t> wavelet transform </a:t>
            </a:r>
            <a:r>
              <a:rPr lang="en-US" sz="1800" dirty="0">
                <a:latin typeface="Times New Roman" panose="02020603050405020304" pitchFamily="18" charset="0"/>
                <a:cs typeface="Times New Roman" panose="02020603050405020304" pitchFamily="18" charset="0"/>
              </a:rPr>
              <a:t>can be used to extract time-frequency features such as the power or the coherence in specific frequency bands, and time intervals.</a:t>
            </a:r>
          </a:p>
        </p:txBody>
      </p:sp>
      <p:sp>
        <p:nvSpPr>
          <p:cNvPr id="4" name="Date Placeholder 3">
            <a:extLst>
              <a:ext uri="{FF2B5EF4-FFF2-40B4-BE49-F238E27FC236}">
                <a16:creationId xmlns:a16="http://schemas.microsoft.com/office/drawing/2014/main" id="{096B254F-3F73-F33B-F263-576F226FEB44}"/>
              </a:ext>
            </a:extLst>
          </p:cNvPr>
          <p:cNvSpPr>
            <a:spLocks noGrp="1"/>
          </p:cNvSpPr>
          <p:nvPr>
            <p:ph type="dt" sz="half" idx="10"/>
          </p:nvPr>
        </p:nvSpPr>
        <p:spPr/>
        <p:txBody>
          <a:bodyPr/>
          <a:lstStyle/>
          <a:p>
            <a:fld id="{6C1E7AEC-4AE0-48BD-AD64-23DAAAB3426F}" type="datetime1">
              <a:rPr lang="en-IN" smtClean="0"/>
              <a:t>24-01-2023</a:t>
            </a:fld>
            <a:endParaRPr lang="en-IN"/>
          </a:p>
        </p:txBody>
      </p:sp>
      <p:sp>
        <p:nvSpPr>
          <p:cNvPr id="5" name="Footer Placeholder 4">
            <a:extLst>
              <a:ext uri="{FF2B5EF4-FFF2-40B4-BE49-F238E27FC236}">
                <a16:creationId xmlns:a16="http://schemas.microsoft.com/office/drawing/2014/main" id="{D1A81112-94DA-9D1E-AD7E-812D150731C6}"/>
              </a:ext>
            </a:extLst>
          </p:cNvPr>
          <p:cNvSpPr>
            <a:spLocks noGrp="1"/>
          </p:cNvSpPr>
          <p:nvPr>
            <p:ph type="ftr" sz="quarter" idx="11"/>
          </p:nvPr>
        </p:nvSpPr>
        <p:spPr/>
        <p:txBody>
          <a:bodyPr/>
          <a:lstStyle/>
          <a:p>
            <a:r>
              <a:rPr lang="en-IN" dirty="0" smtClean="0"/>
              <a:t>VCET/BME/FIRST </a:t>
            </a:r>
            <a:r>
              <a:rPr lang="en-IN" dirty="0"/>
              <a:t>REVIEW</a:t>
            </a:r>
          </a:p>
        </p:txBody>
      </p:sp>
      <p:sp>
        <p:nvSpPr>
          <p:cNvPr id="6" name="Slide Number Placeholder 5">
            <a:extLst>
              <a:ext uri="{FF2B5EF4-FFF2-40B4-BE49-F238E27FC236}">
                <a16:creationId xmlns:a16="http://schemas.microsoft.com/office/drawing/2014/main" id="{4EB14C76-59C7-06CB-21AE-09D1146B95C9}"/>
              </a:ext>
            </a:extLst>
          </p:cNvPr>
          <p:cNvSpPr>
            <a:spLocks noGrp="1"/>
          </p:cNvSpPr>
          <p:nvPr>
            <p:ph type="sldNum" sz="quarter" idx="12"/>
          </p:nvPr>
        </p:nvSpPr>
        <p:spPr/>
        <p:txBody>
          <a:bodyPr/>
          <a:lstStyle/>
          <a:p>
            <a:fld id="{CF7B1F4E-9AE1-4110-AC67-3BEFDB3128C9}" type="slidenum">
              <a:rPr lang="en-IN" smtClean="0"/>
              <a:t>15</a:t>
            </a:fld>
            <a:endParaRPr lang="en-IN"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9371" y="1786753"/>
            <a:ext cx="3839709" cy="2727260"/>
          </a:xfrm>
          <a:prstGeom prst="rect">
            <a:avLst/>
          </a:prstGeom>
        </p:spPr>
      </p:pic>
      <p:sp>
        <p:nvSpPr>
          <p:cNvPr id="12" name="TextBox 11"/>
          <p:cNvSpPr txBox="1"/>
          <p:nvPr/>
        </p:nvSpPr>
        <p:spPr>
          <a:xfrm>
            <a:off x="8610600" y="4701897"/>
            <a:ext cx="3703320" cy="369332"/>
          </a:xfrm>
          <a:prstGeom prst="rect">
            <a:avLst/>
          </a:prstGeom>
          <a:noFill/>
        </p:spPr>
        <p:txBody>
          <a:bodyPr wrap="square" rtlCol="0">
            <a:spAutoFit/>
          </a:bodyPr>
          <a:lstStyle/>
          <a:p>
            <a:r>
              <a:rPr lang="en-US" b="1" dirty="0" err="1" smtClean="0">
                <a:solidFill>
                  <a:srgbClr val="C00000"/>
                </a:solidFill>
              </a:rPr>
              <a:t>Morlet</a:t>
            </a:r>
            <a:r>
              <a:rPr lang="en-US" b="1" dirty="0" smtClean="0">
                <a:solidFill>
                  <a:srgbClr val="C00000"/>
                </a:solidFill>
              </a:rPr>
              <a:t> Wavelet Transform</a:t>
            </a:r>
            <a:endParaRPr lang="en-US" b="1" dirty="0">
              <a:solidFill>
                <a:srgbClr val="C00000"/>
              </a:solidFill>
            </a:endParaRPr>
          </a:p>
        </p:txBody>
      </p:sp>
    </p:spTree>
    <p:extLst>
      <p:ext uri="{BB962C8B-B14F-4D97-AF65-F5344CB8AC3E}">
        <p14:creationId xmlns:p14="http://schemas.microsoft.com/office/powerpoint/2010/main" val="17166489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CF2D9-15BD-AC08-A163-8FEC698B9196}"/>
              </a:ext>
            </a:extLst>
          </p:cNvPr>
          <p:cNvSpPr>
            <a:spLocks noGrp="1"/>
          </p:cNvSpPr>
          <p:nvPr>
            <p:ph type="title"/>
          </p:nvPr>
        </p:nvSpPr>
        <p:spPr>
          <a:xfrm>
            <a:off x="653561" y="210650"/>
            <a:ext cx="10512670" cy="764931"/>
          </a:xfrm>
        </p:spPr>
        <p:txBody>
          <a:bodyPr>
            <a:normAutofit/>
          </a:bodyPr>
          <a:lstStyle/>
          <a:p>
            <a:r>
              <a:rPr lang="en-IN" sz="3600" dirty="0" smtClean="0">
                <a:solidFill>
                  <a:srgbClr val="C00000"/>
                </a:solidFill>
                <a:latin typeface="Times New Roman" panose="02020603050405020304" pitchFamily="18" charset="0"/>
                <a:cs typeface="Times New Roman" panose="02020603050405020304" pitchFamily="18" charset="0"/>
              </a:rPr>
              <a:t>Model Training - BCI</a:t>
            </a:r>
            <a:endParaRPr lang="en-IN" sz="36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A6B7F24-D30C-E471-123E-67E047D95D55}"/>
              </a:ext>
            </a:extLst>
          </p:cNvPr>
          <p:cNvSpPr>
            <a:spLocks noGrp="1"/>
          </p:cNvSpPr>
          <p:nvPr>
            <p:ph idx="1"/>
          </p:nvPr>
        </p:nvSpPr>
        <p:spPr>
          <a:xfrm>
            <a:off x="720532" y="1394795"/>
            <a:ext cx="5474580" cy="4351338"/>
          </a:xfrm>
        </p:spPr>
        <p:txBody>
          <a:bodyPr>
            <a:noAutofit/>
          </a:bodyPr>
          <a:lstStyle/>
          <a:p>
            <a:pPr marL="0" indent="0" algn="just">
              <a:lnSpc>
                <a:spcPct val="150000"/>
              </a:lnSpc>
              <a:buNone/>
            </a:pPr>
            <a:r>
              <a:rPr lang="en-US" sz="1800" b="1" dirty="0" smtClean="0">
                <a:solidFill>
                  <a:srgbClr val="C00000"/>
                </a:solidFill>
                <a:latin typeface="Times New Roman" panose="02020603050405020304" pitchFamily="18" charset="0"/>
                <a:cs typeface="Times New Roman" panose="02020603050405020304" pitchFamily="18" charset="0"/>
              </a:rPr>
              <a:t>Model </a:t>
            </a:r>
            <a:r>
              <a:rPr lang="en-US" sz="1800" b="1" dirty="0">
                <a:solidFill>
                  <a:srgbClr val="C00000"/>
                </a:solidFill>
                <a:latin typeface="Times New Roman" panose="02020603050405020304" pitchFamily="18" charset="0"/>
                <a:cs typeface="Times New Roman" panose="02020603050405020304" pitchFamily="18" charset="0"/>
              </a:rPr>
              <a:t>Training: </a:t>
            </a:r>
            <a:r>
              <a:rPr lang="en-US" sz="1800" dirty="0">
                <a:latin typeface="Times New Roman" panose="02020603050405020304" pitchFamily="18" charset="0"/>
                <a:cs typeface="Times New Roman" panose="02020603050405020304" pitchFamily="18" charset="0"/>
              </a:rPr>
              <a:t>Next, a </a:t>
            </a:r>
            <a:r>
              <a:rPr lang="en-US" sz="1800" b="1" dirty="0">
                <a:solidFill>
                  <a:srgbClr val="C00000"/>
                </a:solidFill>
                <a:latin typeface="Times New Roman" panose="02020603050405020304" pitchFamily="18" charset="0"/>
                <a:cs typeface="Times New Roman" panose="02020603050405020304" pitchFamily="18" charset="0"/>
              </a:rPr>
              <a:t>machine learning model </a:t>
            </a:r>
            <a:r>
              <a:rPr lang="en-US" sz="1800" dirty="0">
                <a:latin typeface="Times New Roman" panose="02020603050405020304" pitchFamily="18" charset="0"/>
                <a:cs typeface="Times New Roman" panose="02020603050405020304" pitchFamily="18" charset="0"/>
              </a:rPr>
              <a:t>is trained on the extracted features to </a:t>
            </a:r>
            <a:r>
              <a:rPr lang="en-US" sz="1800" b="1" dirty="0">
                <a:solidFill>
                  <a:srgbClr val="C00000"/>
                </a:solidFill>
                <a:latin typeface="Times New Roman" panose="02020603050405020304" pitchFamily="18" charset="0"/>
                <a:cs typeface="Times New Roman" panose="02020603050405020304" pitchFamily="18" charset="0"/>
              </a:rPr>
              <a:t>classify the attention </a:t>
            </a:r>
            <a:r>
              <a:rPr lang="en-US" sz="1800" dirty="0">
                <a:latin typeface="Times New Roman" panose="02020603050405020304" pitchFamily="18" charset="0"/>
                <a:cs typeface="Times New Roman" panose="02020603050405020304" pitchFamily="18" charset="0"/>
              </a:rPr>
              <a:t>level of the participant. </a:t>
            </a:r>
            <a:endParaRPr lang="en-US" sz="1800"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en-US" sz="1800" dirty="0" smtClean="0">
                <a:latin typeface="Times New Roman" panose="02020603050405020304" pitchFamily="18" charset="0"/>
                <a:cs typeface="Times New Roman" panose="02020603050405020304" pitchFamily="18" charset="0"/>
              </a:rPr>
              <a:t>Common </a:t>
            </a:r>
            <a:r>
              <a:rPr lang="en-US" sz="1800" dirty="0">
                <a:latin typeface="Times New Roman" panose="02020603050405020304" pitchFamily="18" charset="0"/>
                <a:cs typeface="Times New Roman" panose="02020603050405020304" pitchFamily="18" charset="0"/>
              </a:rPr>
              <a:t>models used in BCI </a:t>
            </a:r>
            <a:r>
              <a:rPr lang="en-US" sz="1800" dirty="0" smtClean="0">
                <a:latin typeface="Times New Roman" panose="02020603050405020304" pitchFamily="18" charset="0"/>
                <a:cs typeface="Times New Roman" panose="02020603050405020304" pitchFamily="18" charset="0"/>
              </a:rPr>
              <a:t>include, </a:t>
            </a:r>
          </a:p>
          <a:p>
            <a:pPr lvl="1" algn="just">
              <a:lnSpc>
                <a:spcPct val="150000"/>
              </a:lnSpc>
            </a:pPr>
            <a:r>
              <a:rPr lang="en-US" sz="1800" dirty="0">
                <a:solidFill>
                  <a:srgbClr val="C00000"/>
                </a:solidFill>
                <a:latin typeface="Times New Roman" panose="02020603050405020304" pitchFamily="18" charset="0"/>
                <a:cs typeface="Times New Roman" panose="02020603050405020304" pitchFamily="18" charset="0"/>
              </a:rPr>
              <a:t>L</a:t>
            </a:r>
            <a:r>
              <a:rPr lang="en-US" sz="1800" dirty="0" smtClean="0">
                <a:solidFill>
                  <a:srgbClr val="C00000"/>
                </a:solidFill>
                <a:latin typeface="Times New Roman" panose="02020603050405020304" pitchFamily="18" charset="0"/>
                <a:cs typeface="Times New Roman" panose="02020603050405020304" pitchFamily="18" charset="0"/>
              </a:rPr>
              <a:t>inear </a:t>
            </a:r>
            <a:r>
              <a:rPr lang="en-US" sz="1800" dirty="0">
                <a:solidFill>
                  <a:srgbClr val="C00000"/>
                </a:solidFill>
                <a:latin typeface="Times New Roman" panose="02020603050405020304" pitchFamily="18" charset="0"/>
                <a:cs typeface="Times New Roman" panose="02020603050405020304" pitchFamily="18" charset="0"/>
              </a:rPr>
              <a:t>discriminant </a:t>
            </a:r>
            <a:r>
              <a:rPr lang="en-US" sz="1800" dirty="0" smtClean="0">
                <a:solidFill>
                  <a:srgbClr val="C00000"/>
                </a:solidFill>
                <a:latin typeface="Times New Roman" panose="02020603050405020304" pitchFamily="18" charset="0"/>
                <a:cs typeface="Times New Roman" panose="02020603050405020304" pitchFamily="18" charset="0"/>
              </a:rPr>
              <a:t>analysis</a:t>
            </a:r>
          </a:p>
          <a:p>
            <a:pPr lvl="1" algn="just">
              <a:lnSpc>
                <a:spcPct val="150000"/>
              </a:lnSpc>
            </a:pPr>
            <a:r>
              <a:rPr lang="en-US" sz="1800" dirty="0">
                <a:solidFill>
                  <a:srgbClr val="C00000"/>
                </a:solidFill>
                <a:latin typeface="Times New Roman" panose="02020603050405020304" pitchFamily="18" charset="0"/>
                <a:cs typeface="Times New Roman" panose="02020603050405020304" pitchFamily="18" charset="0"/>
              </a:rPr>
              <a:t>D</a:t>
            </a:r>
            <a:r>
              <a:rPr lang="en-US" sz="1800" dirty="0" smtClean="0">
                <a:solidFill>
                  <a:srgbClr val="C00000"/>
                </a:solidFill>
                <a:latin typeface="Times New Roman" panose="02020603050405020304" pitchFamily="18" charset="0"/>
                <a:cs typeface="Times New Roman" panose="02020603050405020304" pitchFamily="18" charset="0"/>
              </a:rPr>
              <a:t>ecision trees </a:t>
            </a:r>
          </a:p>
          <a:p>
            <a:pPr lvl="1" algn="just">
              <a:lnSpc>
                <a:spcPct val="150000"/>
              </a:lnSpc>
            </a:pPr>
            <a:r>
              <a:rPr lang="en-US" sz="1800" dirty="0" smtClean="0">
                <a:solidFill>
                  <a:srgbClr val="C00000"/>
                </a:solidFill>
                <a:latin typeface="Times New Roman" panose="02020603050405020304" pitchFamily="18" charset="0"/>
                <a:cs typeface="Times New Roman" panose="02020603050405020304" pitchFamily="18" charset="0"/>
              </a:rPr>
              <a:t>support </a:t>
            </a:r>
            <a:r>
              <a:rPr lang="en-US" sz="1800" dirty="0">
                <a:solidFill>
                  <a:srgbClr val="C00000"/>
                </a:solidFill>
                <a:latin typeface="Times New Roman" panose="02020603050405020304" pitchFamily="18" charset="0"/>
                <a:cs typeface="Times New Roman" panose="02020603050405020304" pitchFamily="18" charset="0"/>
              </a:rPr>
              <a:t>vector machines</a:t>
            </a:r>
            <a:r>
              <a:rPr lang="en-US" sz="1800" dirty="0" smtClean="0">
                <a:solidFill>
                  <a:srgbClr val="C00000"/>
                </a:solidFill>
                <a:latin typeface="Times New Roman" panose="02020603050405020304" pitchFamily="18" charset="0"/>
                <a:cs typeface="Times New Roman" panose="02020603050405020304" pitchFamily="18" charset="0"/>
              </a:rPr>
              <a:t>.</a:t>
            </a:r>
          </a:p>
          <a:p>
            <a:pPr lvl="1" algn="just">
              <a:lnSpc>
                <a:spcPct val="150000"/>
              </a:lnSpc>
            </a:pPr>
            <a:r>
              <a:rPr lang="en-US" sz="1800" dirty="0" smtClean="0">
                <a:solidFill>
                  <a:srgbClr val="C00000"/>
                </a:solidFill>
                <a:latin typeface="Times New Roman" panose="02020603050405020304" pitchFamily="18" charset="0"/>
                <a:cs typeface="Times New Roman" panose="02020603050405020304" pitchFamily="18" charset="0"/>
              </a:rPr>
              <a:t>Logistic Regression</a:t>
            </a:r>
          </a:p>
          <a:p>
            <a:pPr lvl="1" algn="just">
              <a:lnSpc>
                <a:spcPct val="150000"/>
              </a:lnSpc>
            </a:pPr>
            <a:r>
              <a:rPr lang="en-US" sz="1800" dirty="0" smtClean="0">
                <a:solidFill>
                  <a:srgbClr val="C00000"/>
                </a:solidFill>
                <a:latin typeface="Times New Roman" panose="02020603050405020304" pitchFamily="18" charset="0"/>
                <a:cs typeface="Times New Roman" panose="02020603050405020304" pitchFamily="18" charset="0"/>
              </a:rPr>
              <a:t>Convolution Neural Network</a:t>
            </a:r>
          </a:p>
          <a:p>
            <a:pPr lvl="1" algn="just">
              <a:lnSpc>
                <a:spcPct val="150000"/>
              </a:lnSpc>
            </a:pPr>
            <a:r>
              <a:rPr lang="en-US" sz="1800" dirty="0" smtClean="0">
                <a:solidFill>
                  <a:srgbClr val="C00000"/>
                </a:solidFill>
                <a:latin typeface="Times New Roman" panose="02020603050405020304" pitchFamily="18" charset="0"/>
                <a:cs typeface="Times New Roman" panose="02020603050405020304" pitchFamily="18" charset="0"/>
              </a:rPr>
              <a:t>K-Nearest </a:t>
            </a:r>
            <a:r>
              <a:rPr lang="en-US" sz="1800" dirty="0" err="1" smtClean="0">
                <a:solidFill>
                  <a:srgbClr val="C00000"/>
                </a:solidFill>
                <a:latin typeface="Times New Roman" panose="02020603050405020304" pitchFamily="18" charset="0"/>
                <a:cs typeface="Times New Roman" panose="02020603050405020304" pitchFamily="18" charset="0"/>
              </a:rPr>
              <a:t>Neighbour</a:t>
            </a:r>
            <a:endParaRPr lang="en-US" sz="1800" dirty="0">
              <a:solidFill>
                <a:srgbClr val="C00000"/>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96B254F-3F73-F33B-F263-576F226FEB44}"/>
              </a:ext>
            </a:extLst>
          </p:cNvPr>
          <p:cNvSpPr>
            <a:spLocks noGrp="1"/>
          </p:cNvSpPr>
          <p:nvPr>
            <p:ph type="dt" sz="half" idx="10"/>
          </p:nvPr>
        </p:nvSpPr>
        <p:spPr/>
        <p:txBody>
          <a:bodyPr/>
          <a:lstStyle/>
          <a:p>
            <a:fld id="{6C1E7AEC-4AE0-48BD-AD64-23DAAAB3426F}" type="datetime1">
              <a:rPr lang="en-IN" smtClean="0"/>
              <a:t>23-01-2023</a:t>
            </a:fld>
            <a:endParaRPr lang="en-IN"/>
          </a:p>
        </p:txBody>
      </p:sp>
      <p:sp>
        <p:nvSpPr>
          <p:cNvPr id="5" name="Footer Placeholder 4">
            <a:extLst>
              <a:ext uri="{FF2B5EF4-FFF2-40B4-BE49-F238E27FC236}">
                <a16:creationId xmlns:a16="http://schemas.microsoft.com/office/drawing/2014/main" id="{D1A81112-94DA-9D1E-AD7E-812D150731C6}"/>
              </a:ext>
            </a:extLst>
          </p:cNvPr>
          <p:cNvSpPr>
            <a:spLocks noGrp="1"/>
          </p:cNvSpPr>
          <p:nvPr>
            <p:ph type="ftr" sz="quarter" idx="11"/>
          </p:nvPr>
        </p:nvSpPr>
        <p:spPr/>
        <p:txBody>
          <a:bodyPr/>
          <a:lstStyle/>
          <a:p>
            <a:r>
              <a:rPr lang="en-IN" dirty="0" smtClean="0"/>
              <a:t>VCET/BME/FIRST </a:t>
            </a:r>
            <a:r>
              <a:rPr lang="en-IN" dirty="0"/>
              <a:t>REVIEW</a:t>
            </a:r>
          </a:p>
        </p:txBody>
      </p:sp>
      <p:sp>
        <p:nvSpPr>
          <p:cNvPr id="6" name="Slide Number Placeholder 5">
            <a:extLst>
              <a:ext uri="{FF2B5EF4-FFF2-40B4-BE49-F238E27FC236}">
                <a16:creationId xmlns:a16="http://schemas.microsoft.com/office/drawing/2014/main" id="{4EB14C76-59C7-06CB-21AE-09D1146B95C9}"/>
              </a:ext>
            </a:extLst>
          </p:cNvPr>
          <p:cNvSpPr>
            <a:spLocks noGrp="1"/>
          </p:cNvSpPr>
          <p:nvPr>
            <p:ph type="sldNum" sz="quarter" idx="12"/>
          </p:nvPr>
        </p:nvSpPr>
        <p:spPr/>
        <p:txBody>
          <a:bodyPr/>
          <a:lstStyle/>
          <a:p>
            <a:fld id="{CF7B1F4E-9AE1-4110-AC67-3BEFDB3128C9}" type="slidenum">
              <a:rPr lang="en-IN" smtClean="0"/>
              <a:t>16</a:t>
            </a:fld>
            <a:endParaRPr lang="en-IN"/>
          </a:p>
        </p:txBody>
      </p:sp>
      <p:pic>
        <p:nvPicPr>
          <p:cNvPr id="2050" name="Picture 2" descr="KNN Classification Tutorial using Sklearn Python | DataCa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4699" y="696239"/>
            <a:ext cx="2638425" cy="225406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onvolutional Neural Network (CNN) | by Raycad | 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0522" y="3147407"/>
            <a:ext cx="2929890" cy="244919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7492524" y="2778093"/>
            <a:ext cx="1138872" cy="380599"/>
          </a:xfrm>
          <a:prstGeom prst="rect">
            <a:avLst/>
          </a:prstGeom>
          <a:noFill/>
        </p:spPr>
        <p:txBody>
          <a:bodyPr wrap="square" rtlCol="0">
            <a:spAutoFit/>
          </a:bodyPr>
          <a:lstStyle/>
          <a:p>
            <a:r>
              <a:rPr lang="en-US" dirty="0" smtClean="0"/>
              <a:t>KNN</a:t>
            </a:r>
            <a:endParaRPr lang="en-US" dirty="0"/>
          </a:p>
        </p:txBody>
      </p:sp>
      <p:sp>
        <p:nvSpPr>
          <p:cNvPr id="10" name="TextBox 9"/>
          <p:cNvSpPr txBox="1"/>
          <p:nvPr/>
        </p:nvSpPr>
        <p:spPr>
          <a:xfrm>
            <a:off x="7578884" y="5746133"/>
            <a:ext cx="1138872" cy="380599"/>
          </a:xfrm>
          <a:prstGeom prst="rect">
            <a:avLst/>
          </a:prstGeom>
          <a:noFill/>
        </p:spPr>
        <p:txBody>
          <a:bodyPr wrap="square" rtlCol="0">
            <a:spAutoFit/>
          </a:bodyPr>
          <a:lstStyle/>
          <a:p>
            <a:r>
              <a:rPr lang="en-US" dirty="0" smtClean="0"/>
              <a:t>CNN</a:t>
            </a:r>
            <a:endParaRPr lang="en-US" dirty="0"/>
          </a:p>
        </p:txBody>
      </p:sp>
      <p:pic>
        <p:nvPicPr>
          <p:cNvPr id="2054" name="Picture 6" descr="Support Vector Machine (SVM) Algorithm - Javatpoi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2711" y="677996"/>
            <a:ext cx="2458720" cy="2075202"/>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10301679" y="2766588"/>
            <a:ext cx="1138872" cy="380599"/>
          </a:xfrm>
          <a:prstGeom prst="rect">
            <a:avLst/>
          </a:prstGeom>
          <a:noFill/>
        </p:spPr>
        <p:txBody>
          <a:bodyPr wrap="square" rtlCol="0">
            <a:spAutoFit/>
          </a:bodyPr>
          <a:lstStyle/>
          <a:p>
            <a:r>
              <a:rPr lang="en-US" dirty="0" smtClean="0"/>
              <a:t>SVM</a:t>
            </a:r>
            <a:endParaRPr lang="en-US" dirty="0"/>
          </a:p>
        </p:txBody>
      </p:sp>
      <p:pic>
        <p:nvPicPr>
          <p:cNvPr id="2056" name="Picture 8" descr="Logistic Regression in Machine Learning - Javatpoin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37040" y="3260128"/>
            <a:ext cx="2633583" cy="208030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9618694" y="5737037"/>
            <a:ext cx="2336800" cy="369332"/>
          </a:xfrm>
          <a:prstGeom prst="rect">
            <a:avLst/>
          </a:prstGeom>
          <a:noFill/>
        </p:spPr>
        <p:txBody>
          <a:bodyPr wrap="square" rtlCol="0">
            <a:spAutoFit/>
          </a:bodyPr>
          <a:lstStyle/>
          <a:p>
            <a:r>
              <a:rPr lang="en-US" dirty="0" smtClean="0"/>
              <a:t>LOGISTIC REGRESSION</a:t>
            </a:r>
            <a:endParaRPr lang="en-US" dirty="0"/>
          </a:p>
        </p:txBody>
      </p:sp>
    </p:spTree>
    <p:extLst>
      <p:ext uri="{BB962C8B-B14F-4D97-AF65-F5344CB8AC3E}">
        <p14:creationId xmlns:p14="http://schemas.microsoft.com/office/powerpoint/2010/main" val="11506702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CF2D9-15BD-AC08-A163-8FEC698B9196}"/>
              </a:ext>
            </a:extLst>
          </p:cNvPr>
          <p:cNvSpPr>
            <a:spLocks noGrp="1"/>
          </p:cNvSpPr>
          <p:nvPr>
            <p:ph type="title"/>
          </p:nvPr>
        </p:nvSpPr>
        <p:spPr>
          <a:xfrm>
            <a:off x="653561" y="462084"/>
            <a:ext cx="10512670" cy="764931"/>
          </a:xfrm>
        </p:spPr>
        <p:txBody>
          <a:bodyPr>
            <a:normAutofit/>
          </a:bodyPr>
          <a:lstStyle/>
          <a:p>
            <a:r>
              <a:rPr lang="en-US" sz="3600" b="1" dirty="0" smtClean="0">
                <a:solidFill>
                  <a:srgbClr val="C00000"/>
                </a:solidFill>
                <a:latin typeface="Times New Roman" panose="02020603050405020304" pitchFamily="18" charset="0"/>
                <a:cs typeface="Times New Roman" panose="02020603050405020304" pitchFamily="18" charset="0"/>
              </a:rPr>
              <a:t>Evaluation - BCI</a:t>
            </a:r>
            <a:endParaRPr lang="en-IN" sz="36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A6B7F24-D30C-E471-123E-67E047D95D55}"/>
              </a:ext>
            </a:extLst>
          </p:cNvPr>
          <p:cNvSpPr>
            <a:spLocks noGrp="1"/>
          </p:cNvSpPr>
          <p:nvPr>
            <p:ph idx="1"/>
          </p:nvPr>
        </p:nvSpPr>
        <p:spPr>
          <a:xfrm>
            <a:off x="5406976" y="2187574"/>
            <a:ext cx="6123159" cy="2740026"/>
          </a:xfrm>
        </p:spPr>
        <p:txBody>
          <a:bodyPr>
            <a:noAutofit/>
          </a:bodyPr>
          <a:lstStyle/>
          <a:p>
            <a:pPr algn="just">
              <a:lnSpc>
                <a:spcPct val="150000"/>
              </a:lnSpc>
            </a:pPr>
            <a:r>
              <a:rPr lang="en-US" sz="2000" b="1" dirty="0" smtClean="0">
                <a:solidFill>
                  <a:srgbClr val="C00000"/>
                </a:solidFill>
                <a:latin typeface="Times New Roman" panose="02020603050405020304" pitchFamily="18" charset="0"/>
                <a:cs typeface="Times New Roman" panose="02020603050405020304" pitchFamily="18" charset="0"/>
              </a:rPr>
              <a:t>Evaluation : </a:t>
            </a:r>
            <a:r>
              <a:rPr lang="en-US" sz="1800" dirty="0">
                <a:latin typeface="Times New Roman" panose="02020603050405020304" pitchFamily="18" charset="0"/>
                <a:cs typeface="Times New Roman" panose="02020603050405020304" pitchFamily="18" charset="0"/>
              </a:rPr>
              <a:t>Finally, the </a:t>
            </a:r>
            <a:r>
              <a:rPr lang="en-US" sz="1800" b="1" dirty="0" smtClean="0">
                <a:solidFill>
                  <a:srgbClr val="C00000"/>
                </a:solidFill>
                <a:latin typeface="Times New Roman" panose="02020603050405020304" pitchFamily="18" charset="0"/>
                <a:cs typeface="Times New Roman" panose="02020603050405020304" pitchFamily="18" charset="0"/>
              </a:rPr>
              <a:t>performance of the BCI system </a:t>
            </a:r>
            <a:r>
              <a:rPr lang="en-US" sz="1800" dirty="0">
                <a:latin typeface="Times New Roman" panose="02020603050405020304" pitchFamily="18" charset="0"/>
                <a:cs typeface="Times New Roman" panose="02020603050405020304" pitchFamily="18" charset="0"/>
              </a:rPr>
              <a:t>is </a:t>
            </a:r>
            <a:r>
              <a:rPr lang="en-US" sz="1800" b="1" dirty="0">
                <a:solidFill>
                  <a:srgbClr val="C00000"/>
                </a:solidFill>
                <a:latin typeface="Times New Roman" panose="02020603050405020304" pitchFamily="18" charset="0"/>
                <a:cs typeface="Times New Roman" panose="02020603050405020304" pitchFamily="18" charset="0"/>
              </a:rPr>
              <a:t>evaluated </a:t>
            </a:r>
            <a:r>
              <a:rPr lang="en-US" sz="1800" dirty="0">
                <a:latin typeface="Times New Roman" panose="02020603050405020304" pitchFamily="18" charset="0"/>
                <a:cs typeface="Times New Roman" panose="02020603050405020304" pitchFamily="18" charset="0"/>
              </a:rPr>
              <a:t>using appropriate evaluation metrics, such as </a:t>
            </a:r>
            <a:endParaRPr lang="en-US" sz="1800" dirty="0" smtClean="0">
              <a:latin typeface="Times New Roman" panose="02020603050405020304" pitchFamily="18" charset="0"/>
              <a:cs typeface="Times New Roman" panose="02020603050405020304" pitchFamily="18" charset="0"/>
            </a:endParaRPr>
          </a:p>
          <a:p>
            <a:pPr lvl="1" algn="just">
              <a:lnSpc>
                <a:spcPct val="150000"/>
              </a:lnSpc>
            </a:pPr>
            <a:r>
              <a:rPr lang="en-US" sz="1800" b="1" dirty="0" smtClean="0">
                <a:solidFill>
                  <a:srgbClr val="C00000"/>
                </a:solidFill>
                <a:latin typeface="Times New Roman" panose="02020603050405020304" pitchFamily="18" charset="0"/>
                <a:cs typeface="Times New Roman" panose="02020603050405020304" pitchFamily="18" charset="0"/>
              </a:rPr>
              <a:t>Accuracy plot </a:t>
            </a:r>
            <a:r>
              <a:rPr lang="en-US" sz="1800" dirty="0" smtClean="0">
                <a:latin typeface="Times New Roman" panose="02020603050405020304" pitchFamily="18" charset="0"/>
                <a:cs typeface="Times New Roman" panose="02020603050405020304" pitchFamily="18" charset="0"/>
              </a:rPr>
              <a:t>of the BCI System</a:t>
            </a:r>
          </a:p>
          <a:p>
            <a:pPr lvl="1" algn="just">
              <a:lnSpc>
                <a:spcPct val="150000"/>
              </a:lnSpc>
            </a:pPr>
            <a:r>
              <a:rPr lang="en-US" sz="1800" dirty="0">
                <a:latin typeface="Times New Roman" panose="02020603050405020304" pitchFamily="18" charset="0"/>
                <a:cs typeface="Times New Roman" panose="02020603050405020304" pitchFamily="18" charset="0"/>
              </a:rPr>
              <a:t>C</a:t>
            </a:r>
            <a:r>
              <a:rPr lang="en-US" sz="1800" dirty="0" smtClean="0">
                <a:latin typeface="Times New Roman" panose="02020603050405020304" pitchFamily="18" charset="0"/>
                <a:cs typeface="Times New Roman" panose="02020603050405020304" pitchFamily="18" charset="0"/>
              </a:rPr>
              <a:t>onsidering </a:t>
            </a:r>
            <a:r>
              <a:rPr lang="en-US" sz="1800" dirty="0">
                <a:latin typeface="Times New Roman" panose="02020603050405020304" pitchFamily="18" charset="0"/>
                <a:cs typeface="Times New Roman" panose="02020603050405020304" pitchFamily="18" charset="0"/>
              </a:rPr>
              <a:t>the </a:t>
            </a:r>
            <a:r>
              <a:rPr lang="en-US" sz="1800" b="1" dirty="0">
                <a:solidFill>
                  <a:srgbClr val="C00000"/>
                </a:solidFill>
                <a:latin typeface="Times New Roman" panose="02020603050405020304" pitchFamily="18" charset="0"/>
                <a:cs typeface="Times New Roman" panose="02020603050405020304" pitchFamily="18" charset="0"/>
              </a:rPr>
              <a:t>specific use-case </a:t>
            </a:r>
            <a:r>
              <a:rPr lang="en-US" sz="1800" dirty="0">
                <a:latin typeface="Times New Roman" panose="02020603050405020304" pitchFamily="18" charset="0"/>
                <a:cs typeface="Times New Roman" panose="02020603050405020304" pitchFamily="18" charset="0"/>
              </a:rPr>
              <a:t>for which the BCI is developed.</a:t>
            </a:r>
          </a:p>
        </p:txBody>
      </p:sp>
      <p:sp>
        <p:nvSpPr>
          <p:cNvPr id="4" name="Date Placeholder 3">
            <a:extLst>
              <a:ext uri="{FF2B5EF4-FFF2-40B4-BE49-F238E27FC236}">
                <a16:creationId xmlns:a16="http://schemas.microsoft.com/office/drawing/2014/main" id="{096B254F-3F73-F33B-F263-576F226FEB44}"/>
              </a:ext>
            </a:extLst>
          </p:cNvPr>
          <p:cNvSpPr>
            <a:spLocks noGrp="1"/>
          </p:cNvSpPr>
          <p:nvPr>
            <p:ph type="dt" sz="half" idx="10"/>
          </p:nvPr>
        </p:nvSpPr>
        <p:spPr/>
        <p:txBody>
          <a:bodyPr/>
          <a:lstStyle/>
          <a:p>
            <a:fld id="{6C1E7AEC-4AE0-48BD-AD64-23DAAAB3426F}" type="datetime1">
              <a:rPr lang="en-IN" smtClean="0"/>
              <a:t>23-01-2023</a:t>
            </a:fld>
            <a:endParaRPr lang="en-IN"/>
          </a:p>
        </p:txBody>
      </p:sp>
      <p:sp>
        <p:nvSpPr>
          <p:cNvPr id="5" name="Footer Placeholder 4">
            <a:extLst>
              <a:ext uri="{FF2B5EF4-FFF2-40B4-BE49-F238E27FC236}">
                <a16:creationId xmlns:a16="http://schemas.microsoft.com/office/drawing/2014/main" id="{D1A81112-94DA-9D1E-AD7E-812D150731C6}"/>
              </a:ext>
            </a:extLst>
          </p:cNvPr>
          <p:cNvSpPr>
            <a:spLocks noGrp="1"/>
          </p:cNvSpPr>
          <p:nvPr>
            <p:ph type="ftr" sz="quarter" idx="11"/>
          </p:nvPr>
        </p:nvSpPr>
        <p:spPr/>
        <p:txBody>
          <a:bodyPr/>
          <a:lstStyle/>
          <a:p>
            <a:r>
              <a:rPr lang="en-IN" dirty="0" smtClean="0"/>
              <a:t>VCET/BME/FIRST </a:t>
            </a:r>
            <a:r>
              <a:rPr lang="en-IN" dirty="0"/>
              <a:t>REVIEW</a:t>
            </a:r>
          </a:p>
        </p:txBody>
      </p:sp>
      <p:sp>
        <p:nvSpPr>
          <p:cNvPr id="6" name="Slide Number Placeholder 5">
            <a:extLst>
              <a:ext uri="{FF2B5EF4-FFF2-40B4-BE49-F238E27FC236}">
                <a16:creationId xmlns:a16="http://schemas.microsoft.com/office/drawing/2014/main" id="{4EB14C76-59C7-06CB-21AE-09D1146B95C9}"/>
              </a:ext>
            </a:extLst>
          </p:cNvPr>
          <p:cNvSpPr>
            <a:spLocks noGrp="1"/>
          </p:cNvSpPr>
          <p:nvPr>
            <p:ph type="sldNum" sz="quarter" idx="12"/>
          </p:nvPr>
        </p:nvSpPr>
        <p:spPr/>
        <p:txBody>
          <a:bodyPr/>
          <a:lstStyle/>
          <a:p>
            <a:fld id="{CF7B1F4E-9AE1-4110-AC67-3BEFDB3128C9}" type="slidenum">
              <a:rPr lang="en-IN" smtClean="0"/>
              <a:t>17</a:t>
            </a:fld>
            <a:endParaRPr lang="en-IN"/>
          </a:p>
        </p:txBody>
      </p:sp>
      <p:pic>
        <p:nvPicPr>
          <p:cNvPr id="7" name="Picture 6" descr="Highly Interactive Brain–Computer Interface Based on Flicker-Free  Steady-State Motion Visual Evoked Potential"/>
          <p:cNvPicPr>
            <a:picLocks noChangeAspect="1" noChangeArrowheads="1"/>
          </p:cNvPicPr>
          <p:nvPr/>
        </p:nvPicPr>
        <p:blipFill rotWithShape="1">
          <a:blip r:embed="rId2">
            <a:extLst>
              <a:ext uri="{28A0092B-C50C-407E-A947-70E740481C1C}">
                <a14:useLocalDpi xmlns:a14="http://schemas.microsoft.com/office/drawing/2010/main" val="0"/>
              </a:ext>
            </a:extLst>
          </a:blip>
          <a:srcRect t="8529"/>
          <a:stretch/>
        </p:blipFill>
        <p:spPr bwMode="auto">
          <a:xfrm>
            <a:off x="1068656" y="2027970"/>
            <a:ext cx="3481314" cy="3059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4180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CF2D9-15BD-AC08-A163-8FEC698B9196}"/>
              </a:ext>
            </a:extLst>
          </p:cNvPr>
          <p:cNvSpPr>
            <a:spLocks noGrp="1"/>
          </p:cNvSpPr>
          <p:nvPr>
            <p:ph type="title"/>
          </p:nvPr>
        </p:nvSpPr>
        <p:spPr/>
        <p:txBody>
          <a:bodyPr>
            <a:normAutofit/>
          </a:bodyPr>
          <a:lstStyle/>
          <a:p>
            <a:r>
              <a:rPr lang="en-IN" sz="3600" dirty="0" smtClean="0">
                <a:solidFill>
                  <a:srgbClr val="C00000"/>
                </a:solidFill>
                <a:latin typeface="Times New Roman" panose="02020603050405020304" pitchFamily="18" charset="0"/>
                <a:cs typeface="Times New Roman" panose="02020603050405020304" pitchFamily="18" charset="0"/>
              </a:rPr>
              <a:t>TOOLS </a:t>
            </a:r>
            <a:r>
              <a:rPr lang="en-IN" sz="3600" dirty="0">
                <a:solidFill>
                  <a:srgbClr val="C00000"/>
                </a:solidFill>
                <a:latin typeface="Times New Roman" panose="02020603050405020304" pitchFamily="18" charset="0"/>
                <a:cs typeface="Times New Roman" panose="02020603050405020304" pitchFamily="18" charset="0"/>
              </a:rPr>
              <a:t>REQUIRED</a:t>
            </a:r>
          </a:p>
        </p:txBody>
      </p:sp>
      <p:sp>
        <p:nvSpPr>
          <p:cNvPr id="3" name="Content Placeholder 2">
            <a:extLst>
              <a:ext uri="{FF2B5EF4-FFF2-40B4-BE49-F238E27FC236}">
                <a16:creationId xmlns:a16="http://schemas.microsoft.com/office/drawing/2014/main" id="{FA6B7F24-D30C-E471-123E-67E047D95D55}"/>
              </a:ext>
            </a:extLst>
          </p:cNvPr>
          <p:cNvSpPr>
            <a:spLocks noGrp="1"/>
          </p:cNvSpPr>
          <p:nvPr>
            <p:ph idx="1"/>
          </p:nvPr>
        </p:nvSpPr>
        <p:spPr>
          <a:xfrm>
            <a:off x="1366520" y="1690688"/>
            <a:ext cx="10515600" cy="4351338"/>
          </a:xfrm>
        </p:spPr>
        <p:txBody>
          <a:bodyPr>
            <a:normAutofit fontScale="62500" lnSpcReduction="20000"/>
          </a:bodyPr>
          <a:lstStyle/>
          <a:p>
            <a:pPr algn="just"/>
            <a:r>
              <a:rPr lang="en-IN" dirty="0" smtClean="0">
                <a:latin typeface="Times New Roman" panose="02020603050405020304" pitchFamily="18" charset="0"/>
                <a:cs typeface="Times New Roman" panose="02020603050405020304" pitchFamily="18" charset="0"/>
              </a:rPr>
              <a:t>EEG – ERP Signal </a:t>
            </a:r>
            <a:r>
              <a:rPr lang="en-IN" dirty="0" smtClean="0">
                <a:latin typeface="Times New Roman" panose="02020603050405020304" pitchFamily="18" charset="0"/>
                <a:cs typeface="Times New Roman" panose="02020603050405020304" pitchFamily="18" charset="0"/>
              </a:rPr>
              <a:t>Dataset</a:t>
            </a:r>
          </a:p>
          <a:p>
            <a:pPr algn="just"/>
            <a:r>
              <a:rPr lang="en-IN" dirty="0" smtClean="0">
                <a:latin typeface="Times New Roman" panose="02020603050405020304" pitchFamily="18" charset="0"/>
                <a:cs typeface="Times New Roman" panose="02020603050405020304" pitchFamily="18" charset="0"/>
              </a:rPr>
              <a:t>Filter </a:t>
            </a:r>
            <a:r>
              <a:rPr lang="en-US" dirty="0" smtClean="0">
                <a:latin typeface="Times New Roman" panose="02020603050405020304" pitchFamily="18" charset="0"/>
                <a:cs typeface="Times New Roman" panose="02020603050405020304" pitchFamily="18" charset="0"/>
              </a:rPr>
              <a:t>Design Algorithms</a:t>
            </a:r>
            <a:endParaRPr lang="en-IN" dirty="0" smtClean="0">
              <a:latin typeface="Times New Roman" panose="02020603050405020304" pitchFamily="18" charset="0"/>
              <a:cs typeface="Times New Roman" panose="02020603050405020304" pitchFamily="18" charset="0"/>
            </a:endParaRPr>
          </a:p>
          <a:p>
            <a:pPr algn="just"/>
            <a:r>
              <a:rPr lang="en-IN" dirty="0" smtClean="0">
                <a:latin typeface="Times New Roman" panose="02020603050405020304" pitchFamily="18" charset="0"/>
                <a:cs typeface="Times New Roman" panose="02020603050405020304" pitchFamily="18" charset="0"/>
              </a:rPr>
              <a:t>Python 3.11</a:t>
            </a:r>
          </a:p>
          <a:p>
            <a:pPr algn="just"/>
            <a:r>
              <a:rPr lang="en-US" dirty="0" smtClean="0">
                <a:latin typeface="Times New Roman" panose="02020603050405020304" pitchFamily="18" charset="0"/>
                <a:cs typeface="Times New Roman" panose="02020603050405020304" pitchFamily="18" charset="0"/>
              </a:rPr>
              <a:t>Python Module </a:t>
            </a:r>
          </a:p>
          <a:p>
            <a:pPr lvl="1" algn="just"/>
            <a:r>
              <a:rPr lang="en-US" dirty="0" err="1" smtClean="0">
                <a:latin typeface="Times New Roman" panose="02020603050405020304" pitchFamily="18" charset="0"/>
                <a:cs typeface="Times New Roman" panose="02020603050405020304" pitchFamily="18" charset="0"/>
              </a:rPr>
              <a:t>Tensorflow</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Keras</a:t>
            </a:r>
            <a:endParaRPr lang="en-US" dirty="0" smtClean="0">
              <a:latin typeface="Times New Roman" panose="02020603050405020304" pitchFamily="18" charset="0"/>
              <a:cs typeface="Times New Roman" panose="02020603050405020304" pitchFamily="18" charset="0"/>
            </a:endParaRPr>
          </a:p>
          <a:p>
            <a:pPr lvl="1" algn="just"/>
            <a:r>
              <a:rPr lang="en-US" dirty="0" smtClean="0">
                <a:latin typeface="Times New Roman" panose="02020603050405020304" pitchFamily="18" charset="0"/>
                <a:cs typeface="Times New Roman" panose="02020603050405020304" pitchFamily="18" charset="0"/>
              </a:rPr>
              <a:t>PYEEG</a:t>
            </a:r>
          </a:p>
          <a:p>
            <a:pPr lvl="1" algn="just"/>
            <a:r>
              <a:rPr lang="en-US" dirty="0" smtClean="0">
                <a:latin typeface="Times New Roman" panose="02020603050405020304" pitchFamily="18" charset="0"/>
                <a:cs typeface="Times New Roman" panose="02020603050405020304" pitchFamily="18" charset="0"/>
              </a:rPr>
              <a:t>MNE</a:t>
            </a:r>
          </a:p>
          <a:p>
            <a:pPr lvl="1" algn="just"/>
            <a:r>
              <a:rPr lang="en-US" dirty="0" err="1" smtClean="0">
                <a:latin typeface="Times New Roman" panose="02020603050405020304" pitchFamily="18" charset="0"/>
                <a:cs typeface="Times New Roman" panose="02020603050405020304" pitchFamily="18" charset="0"/>
              </a:rPr>
              <a:t>SPKit</a:t>
            </a:r>
            <a:endParaRPr lang="en-US" dirty="0" smtClean="0">
              <a:latin typeface="Times New Roman" panose="02020603050405020304" pitchFamily="18" charset="0"/>
              <a:cs typeface="Times New Roman" panose="02020603050405020304" pitchFamily="18" charset="0"/>
            </a:endParaRPr>
          </a:p>
          <a:p>
            <a:pPr lvl="1" algn="just"/>
            <a:r>
              <a:rPr lang="en-US" dirty="0" err="1" smtClean="0">
                <a:latin typeface="Times New Roman" panose="02020603050405020304" pitchFamily="18" charset="0"/>
                <a:cs typeface="Times New Roman" panose="02020603050405020304" pitchFamily="18" charset="0"/>
              </a:rPr>
              <a:t>Matplotlib</a:t>
            </a:r>
            <a:endParaRPr lang="en-US" dirty="0" smtClean="0">
              <a:latin typeface="Times New Roman" panose="02020603050405020304" pitchFamily="18" charset="0"/>
              <a:cs typeface="Times New Roman" panose="02020603050405020304" pitchFamily="18" charset="0"/>
            </a:endParaRPr>
          </a:p>
          <a:p>
            <a:pPr lvl="1" algn="just"/>
            <a:r>
              <a:rPr lang="en-US" dirty="0" err="1" smtClean="0">
                <a:latin typeface="Times New Roman" panose="02020603050405020304" pitchFamily="18" charset="0"/>
                <a:cs typeface="Times New Roman" panose="02020603050405020304" pitchFamily="18" charset="0"/>
              </a:rPr>
              <a:t>SciPy</a:t>
            </a:r>
            <a:endParaRPr lang="en-US" dirty="0">
              <a:latin typeface="Times New Roman" panose="02020603050405020304" pitchFamily="18" charset="0"/>
              <a:cs typeface="Times New Roman" panose="02020603050405020304" pitchFamily="18" charset="0"/>
            </a:endParaRPr>
          </a:p>
          <a:p>
            <a:pPr algn="just"/>
            <a:r>
              <a:rPr lang="en-IN" dirty="0" smtClean="0">
                <a:latin typeface="Times New Roman" panose="02020603050405020304" pitchFamily="18" charset="0"/>
                <a:cs typeface="Times New Roman" panose="02020603050405020304" pitchFamily="18" charset="0"/>
              </a:rPr>
              <a:t>Signal Processing Tools</a:t>
            </a:r>
          </a:p>
          <a:p>
            <a:pPr lvl="1" algn="just"/>
            <a:r>
              <a:rPr lang="en-IN" dirty="0" smtClean="0">
                <a:latin typeface="Times New Roman" panose="02020603050405020304" pitchFamily="18" charset="0"/>
                <a:cs typeface="Times New Roman" panose="02020603050405020304" pitchFamily="18" charset="0"/>
              </a:rPr>
              <a:t>STFT</a:t>
            </a:r>
          </a:p>
          <a:p>
            <a:pPr lvl="1" algn="just"/>
            <a:r>
              <a:rPr lang="en-US" dirty="0" err="1">
                <a:latin typeface="Times New Roman" panose="02020603050405020304" pitchFamily="18" charset="0"/>
                <a:cs typeface="Times New Roman" panose="02020603050405020304" pitchFamily="18" charset="0"/>
              </a:rPr>
              <a:t>Morlet</a:t>
            </a:r>
            <a:r>
              <a:rPr lang="en-US" dirty="0">
                <a:latin typeface="Times New Roman" panose="02020603050405020304" pitchFamily="18" charset="0"/>
                <a:cs typeface="Times New Roman" panose="02020603050405020304" pitchFamily="18" charset="0"/>
              </a:rPr>
              <a:t> wavelet transform</a:t>
            </a:r>
            <a:endParaRPr lang="en-IN" dirty="0" smtClean="0">
              <a:latin typeface="Times New Roman" panose="02020603050405020304" pitchFamily="18" charset="0"/>
              <a:cs typeface="Times New Roman" panose="02020603050405020304" pitchFamily="18" charset="0"/>
            </a:endParaRPr>
          </a:p>
          <a:p>
            <a:pPr algn="just"/>
            <a:r>
              <a:rPr lang="en-IN" dirty="0" smtClean="0">
                <a:latin typeface="Times New Roman" panose="02020603050405020304" pitchFamily="18" charset="0"/>
                <a:cs typeface="Times New Roman" panose="02020603050405020304" pitchFamily="18" charset="0"/>
              </a:rPr>
              <a:t>ML algorithm</a:t>
            </a:r>
          </a:p>
          <a:p>
            <a:pPr lvl="1" algn="just"/>
            <a:r>
              <a:rPr lang="en-IN" dirty="0" smtClean="0">
                <a:latin typeface="Times New Roman" panose="02020603050405020304" pitchFamily="18" charset="0"/>
                <a:cs typeface="Times New Roman" panose="02020603050405020304" pitchFamily="18" charset="0"/>
              </a:rPr>
              <a:t>Logistic Regression</a:t>
            </a:r>
          </a:p>
          <a:p>
            <a:pPr lvl="1" algn="just"/>
            <a:r>
              <a:rPr lang="en-IN" dirty="0" smtClean="0">
                <a:latin typeface="Times New Roman" panose="02020603050405020304" pitchFamily="18" charset="0"/>
                <a:cs typeface="Times New Roman" panose="02020603050405020304" pitchFamily="18" charset="0"/>
              </a:rPr>
              <a:t>Convolution Neural Network</a:t>
            </a:r>
          </a:p>
        </p:txBody>
      </p:sp>
      <p:sp>
        <p:nvSpPr>
          <p:cNvPr id="4" name="Date Placeholder 3">
            <a:extLst>
              <a:ext uri="{FF2B5EF4-FFF2-40B4-BE49-F238E27FC236}">
                <a16:creationId xmlns:a16="http://schemas.microsoft.com/office/drawing/2014/main" id="{096B254F-3F73-F33B-F263-576F226FEB44}"/>
              </a:ext>
            </a:extLst>
          </p:cNvPr>
          <p:cNvSpPr>
            <a:spLocks noGrp="1"/>
          </p:cNvSpPr>
          <p:nvPr>
            <p:ph type="dt" sz="half" idx="10"/>
          </p:nvPr>
        </p:nvSpPr>
        <p:spPr/>
        <p:txBody>
          <a:bodyPr/>
          <a:lstStyle/>
          <a:p>
            <a:fld id="{6C1E7AEC-4AE0-48BD-AD64-23DAAAB3426F}" type="datetime1">
              <a:rPr lang="en-IN" smtClean="0"/>
              <a:t>23-01-2023</a:t>
            </a:fld>
            <a:endParaRPr lang="en-IN"/>
          </a:p>
        </p:txBody>
      </p:sp>
      <p:sp>
        <p:nvSpPr>
          <p:cNvPr id="5" name="Footer Placeholder 4">
            <a:extLst>
              <a:ext uri="{FF2B5EF4-FFF2-40B4-BE49-F238E27FC236}">
                <a16:creationId xmlns:a16="http://schemas.microsoft.com/office/drawing/2014/main" id="{D1A81112-94DA-9D1E-AD7E-812D150731C6}"/>
              </a:ext>
            </a:extLst>
          </p:cNvPr>
          <p:cNvSpPr>
            <a:spLocks noGrp="1"/>
          </p:cNvSpPr>
          <p:nvPr>
            <p:ph type="ftr" sz="quarter" idx="11"/>
          </p:nvPr>
        </p:nvSpPr>
        <p:spPr/>
        <p:txBody>
          <a:bodyPr/>
          <a:lstStyle/>
          <a:p>
            <a:r>
              <a:rPr lang="en-IN" dirty="0" smtClean="0"/>
              <a:t>VCET/BME/FIRST </a:t>
            </a:r>
            <a:r>
              <a:rPr lang="en-IN" dirty="0"/>
              <a:t>REVIEW</a:t>
            </a:r>
          </a:p>
        </p:txBody>
      </p:sp>
      <p:sp>
        <p:nvSpPr>
          <p:cNvPr id="6" name="Slide Number Placeholder 5">
            <a:extLst>
              <a:ext uri="{FF2B5EF4-FFF2-40B4-BE49-F238E27FC236}">
                <a16:creationId xmlns:a16="http://schemas.microsoft.com/office/drawing/2014/main" id="{4EB14C76-59C7-06CB-21AE-09D1146B95C9}"/>
              </a:ext>
            </a:extLst>
          </p:cNvPr>
          <p:cNvSpPr>
            <a:spLocks noGrp="1"/>
          </p:cNvSpPr>
          <p:nvPr>
            <p:ph type="sldNum" sz="quarter" idx="12"/>
          </p:nvPr>
        </p:nvSpPr>
        <p:spPr/>
        <p:txBody>
          <a:bodyPr/>
          <a:lstStyle/>
          <a:p>
            <a:fld id="{CF7B1F4E-9AE1-4110-AC67-3BEFDB3128C9}" type="slidenum">
              <a:rPr lang="en-IN" smtClean="0"/>
              <a:t>18</a:t>
            </a:fld>
            <a:endParaRPr lang="en-IN"/>
          </a:p>
        </p:txBody>
      </p:sp>
    </p:spTree>
    <p:extLst>
      <p:ext uri="{BB962C8B-B14F-4D97-AF65-F5344CB8AC3E}">
        <p14:creationId xmlns:p14="http://schemas.microsoft.com/office/powerpoint/2010/main" val="9096695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CF2D9-15BD-AC08-A163-8FEC698B9196}"/>
              </a:ext>
            </a:extLst>
          </p:cNvPr>
          <p:cNvSpPr>
            <a:spLocks noGrp="1"/>
          </p:cNvSpPr>
          <p:nvPr>
            <p:ph type="title"/>
          </p:nvPr>
        </p:nvSpPr>
        <p:spPr>
          <a:xfrm>
            <a:off x="449580" y="229016"/>
            <a:ext cx="10512670" cy="764931"/>
          </a:xfrm>
        </p:spPr>
        <p:txBody>
          <a:bodyPr>
            <a:normAutofit fontScale="90000"/>
          </a:bodyPr>
          <a:lstStyle/>
          <a:p>
            <a:r>
              <a:rPr lang="en-IN" sz="3600" dirty="0" smtClean="0">
                <a:solidFill>
                  <a:srgbClr val="C00000"/>
                </a:solidFill>
                <a:latin typeface="Times New Roman" panose="02020603050405020304" pitchFamily="18" charset="0"/>
                <a:cs typeface="Times New Roman" panose="02020603050405020304" pitchFamily="18" charset="0"/>
              </a:rPr>
              <a:t>Demonstration (</a:t>
            </a:r>
            <a:r>
              <a:rPr lang="en-IN" sz="3600" dirty="0" smtClean="0">
                <a:solidFill>
                  <a:srgbClr val="C00000"/>
                </a:solidFill>
                <a:latin typeface="Times New Roman" panose="02020603050405020304" pitchFamily="18" charset="0"/>
                <a:cs typeface="Times New Roman" panose="02020603050405020304" pitchFamily="18" charset="0"/>
              </a:rPr>
              <a:t>Brain </a:t>
            </a:r>
            <a:r>
              <a:rPr lang="en-IN" sz="3600" dirty="0" smtClean="0">
                <a:solidFill>
                  <a:srgbClr val="C00000"/>
                </a:solidFill>
                <a:latin typeface="Times New Roman" panose="02020603050405020304" pitchFamily="18" charset="0"/>
                <a:cs typeface="Times New Roman" panose="02020603050405020304" pitchFamily="18" charset="0"/>
              </a:rPr>
              <a:t>Computer </a:t>
            </a:r>
            <a:r>
              <a:rPr lang="en-IN" sz="3600" dirty="0" smtClean="0">
                <a:solidFill>
                  <a:srgbClr val="C00000"/>
                </a:solidFill>
                <a:latin typeface="Times New Roman" panose="02020603050405020304" pitchFamily="18" charset="0"/>
                <a:cs typeface="Times New Roman" panose="02020603050405020304" pitchFamily="18" charset="0"/>
              </a:rPr>
              <a:t>Interface – Basic </a:t>
            </a:r>
            <a:r>
              <a:rPr lang="en-US" sz="3600" dirty="0" smtClean="0">
                <a:solidFill>
                  <a:srgbClr val="C00000"/>
                </a:solidFill>
                <a:latin typeface="Times New Roman" panose="02020603050405020304" pitchFamily="18" charset="0"/>
                <a:cs typeface="Times New Roman" panose="02020603050405020304" pitchFamily="18" charset="0"/>
              </a:rPr>
              <a:t>Architecture) </a:t>
            </a:r>
            <a:endParaRPr lang="en-IN" sz="3600" dirty="0">
              <a:solidFill>
                <a:srgbClr val="C00000"/>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96B254F-3F73-F33B-F263-576F226FEB44}"/>
              </a:ext>
            </a:extLst>
          </p:cNvPr>
          <p:cNvSpPr>
            <a:spLocks noGrp="1"/>
          </p:cNvSpPr>
          <p:nvPr>
            <p:ph type="dt" sz="half" idx="10"/>
          </p:nvPr>
        </p:nvSpPr>
        <p:spPr/>
        <p:txBody>
          <a:bodyPr/>
          <a:lstStyle/>
          <a:p>
            <a:fld id="{6C1E7AEC-4AE0-48BD-AD64-23DAAAB3426F}" type="datetime1">
              <a:rPr lang="en-IN" smtClean="0"/>
              <a:t>23-01-2023</a:t>
            </a:fld>
            <a:endParaRPr lang="en-IN"/>
          </a:p>
        </p:txBody>
      </p:sp>
      <p:sp>
        <p:nvSpPr>
          <p:cNvPr id="5" name="Footer Placeholder 4">
            <a:extLst>
              <a:ext uri="{FF2B5EF4-FFF2-40B4-BE49-F238E27FC236}">
                <a16:creationId xmlns:a16="http://schemas.microsoft.com/office/drawing/2014/main" id="{D1A81112-94DA-9D1E-AD7E-812D150731C6}"/>
              </a:ext>
            </a:extLst>
          </p:cNvPr>
          <p:cNvSpPr>
            <a:spLocks noGrp="1"/>
          </p:cNvSpPr>
          <p:nvPr>
            <p:ph type="ftr" sz="quarter" idx="11"/>
          </p:nvPr>
        </p:nvSpPr>
        <p:spPr/>
        <p:txBody>
          <a:bodyPr/>
          <a:lstStyle/>
          <a:p>
            <a:r>
              <a:rPr lang="en-IN" dirty="0" smtClean="0"/>
              <a:t>VCET/BME/FIRST </a:t>
            </a:r>
            <a:r>
              <a:rPr lang="en-IN" dirty="0"/>
              <a:t>REVIEW</a:t>
            </a:r>
          </a:p>
        </p:txBody>
      </p:sp>
      <p:sp>
        <p:nvSpPr>
          <p:cNvPr id="6" name="Slide Number Placeholder 5">
            <a:extLst>
              <a:ext uri="{FF2B5EF4-FFF2-40B4-BE49-F238E27FC236}">
                <a16:creationId xmlns:a16="http://schemas.microsoft.com/office/drawing/2014/main" id="{4EB14C76-59C7-06CB-21AE-09D1146B95C9}"/>
              </a:ext>
            </a:extLst>
          </p:cNvPr>
          <p:cNvSpPr>
            <a:spLocks noGrp="1"/>
          </p:cNvSpPr>
          <p:nvPr>
            <p:ph type="sldNum" sz="quarter" idx="12"/>
          </p:nvPr>
        </p:nvSpPr>
        <p:spPr/>
        <p:txBody>
          <a:bodyPr/>
          <a:lstStyle/>
          <a:p>
            <a:fld id="{CF7B1F4E-9AE1-4110-AC67-3BEFDB3128C9}" type="slidenum">
              <a:rPr lang="en-IN" smtClean="0"/>
              <a:t>19</a:t>
            </a:fld>
            <a:endParaRPr lang="en-IN"/>
          </a:p>
        </p:txBody>
      </p:sp>
      <p:pic>
        <p:nvPicPr>
          <p:cNvPr id="10" name="Picture 9"/>
          <p:cNvPicPr>
            <a:picLocks noChangeAspect="1"/>
          </p:cNvPicPr>
          <p:nvPr/>
        </p:nvPicPr>
        <p:blipFill rotWithShape="1">
          <a:blip r:embed="rId2"/>
          <a:srcRect l="38628" t="15429" r="25358" b="15035"/>
          <a:stretch/>
        </p:blipFill>
        <p:spPr>
          <a:xfrm>
            <a:off x="3148867" y="1138858"/>
            <a:ext cx="5894265" cy="5072581"/>
          </a:xfrm>
          <a:prstGeom prst="rect">
            <a:avLst/>
          </a:prstGeom>
        </p:spPr>
      </p:pic>
    </p:spTree>
    <p:extLst>
      <p:ext uri="{BB962C8B-B14F-4D97-AF65-F5344CB8AC3E}">
        <p14:creationId xmlns:p14="http://schemas.microsoft.com/office/powerpoint/2010/main" val="36928746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DC002-BD4D-A655-87BD-325A8E7FE644}"/>
              </a:ext>
            </a:extLst>
          </p:cNvPr>
          <p:cNvSpPr>
            <a:spLocks noGrp="1"/>
          </p:cNvSpPr>
          <p:nvPr>
            <p:ph type="title"/>
          </p:nvPr>
        </p:nvSpPr>
        <p:spPr>
          <a:xfrm>
            <a:off x="721970" y="-72157"/>
            <a:ext cx="10515600" cy="1325563"/>
          </a:xfrm>
        </p:spPr>
        <p:txBody>
          <a:bodyPr>
            <a:normAutofit/>
          </a:bodyPr>
          <a:lstStyle/>
          <a:p>
            <a:r>
              <a:rPr lang="en-IN" sz="3600" dirty="0">
                <a:solidFill>
                  <a:srgbClr val="C00000"/>
                </a:solidFill>
                <a:latin typeface="Times New Roman" panose="02020603050405020304" pitchFamily="18" charset="0"/>
                <a:cs typeface="Times New Roman" panose="02020603050405020304" pitchFamily="18" charset="0"/>
              </a:rPr>
              <a:t>BACKGROUND</a:t>
            </a:r>
          </a:p>
        </p:txBody>
      </p:sp>
      <p:sp>
        <p:nvSpPr>
          <p:cNvPr id="3" name="Content Placeholder 2">
            <a:extLst>
              <a:ext uri="{FF2B5EF4-FFF2-40B4-BE49-F238E27FC236}">
                <a16:creationId xmlns:a16="http://schemas.microsoft.com/office/drawing/2014/main" id="{E9CBC45E-A9B3-230C-61E6-7F3D54554B79}"/>
              </a:ext>
            </a:extLst>
          </p:cNvPr>
          <p:cNvSpPr>
            <a:spLocks noGrp="1"/>
          </p:cNvSpPr>
          <p:nvPr>
            <p:ph idx="1"/>
          </p:nvPr>
        </p:nvSpPr>
        <p:spPr>
          <a:xfrm>
            <a:off x="721970" y="900528"/>
            <a:ext cx="10748059" cy="4195934"/>
          </a:xfrm>
        </p:spPr>
        <p:txBody>
          <a:bodyPr>
            <a:noAutofit/>
          </a:bodyPr>
          <a:lstStyle/>
          <a:p>
            <a:pPr marL="0" indent="0" algn="just">
              <a:lnSpc>
                <a:spcPct val="150000"/>
              </a:lnSpc>
              <a:buNone/>
            </a:pPr>
            <a:r>
              <a:rPr lang="en-US" sz="1800" dirty="0">
                <a:solidFill>
                  <a:srgbClr val="C00000"/>
                </a:solidFill>
                <a:latin typeface="Times New Roman" panose="02020603050405020304" pitchFamily="18" charset="0"/>
                <a:cs typeface="Times New Roman" panose="02020603050405020304" pitchFamily="18" charset="0"/>
              </a:rPr>
              <a:t>Attention-related problems while learning can manifest in a variety of ways </a:t>
            </a:r>
            <a:r>
              <a:rPr lang="en-US" sz="1800" dirty="0">
                <a:latin typeface="Times New Roman" panose="02020603050405020304" pitchFamily="18" charset="0"/>
                <a:cs typeface="Times New Roman" panose="02020603050405020304" pitchFamily="18" charset="0"/>
              </a:rPr>
              <a:t>and can have a negative impact on an individual's ability to learn and retain information. Here are a few examples of attention-related problems that can occur while </a:t>
            </a:r>
            <a:r>
              <a:rPr lang="en-US" sz="1800" dirty="0" smtClean="0">
                <a:latin typeface="Times New Roman" panose="02020603050405020304" pitchFamily="18" charset="0"/>
                <a:cs typeface="Times New Roman" panose="02020603050405020304" pitchFamily="18" charset="0"/>
              </a:rPr>
              <a:t>learning:</a:t>
            </a:r>
          </a:p>
          <a:p>
            <a:pPr lvl="1" algn="just">
              <a:lnSpc>
                <a:spcPct val="150000"/>
              </a:lnSpc>
            </a:pPr>
            <a:r>
              <a:rPr lang="en-US" sz="1800" b="1" dirty="0">
                <a:solidFill>
                  <a:srgbClr val="C00000"/>
                </a:solidFill>
                <a:latin typeface="Times New Roman" panose="02020603050405020304" pitchFamily="18" charset="0"/>
                <a:cs typeface="Times New Roman" panose="02020603050405020304" pitchFamily="18" charset="0"/>
              </a:rPr>
              <a:t>Inattention</a:t>
            </a:r>
            <a:r>
              <a:rPr lang="en-US" sz="1800" dirty="0">
                <a:latin typeface="Times New Roman" panose="02020603050405020304" pitchFamily="18" charset="0"/>
                <a:cs typeface="Times New Roman" panose="02020603050405020304" pitchFamily="18" charset="0"/>
              </a:rPr>
              <a:t>: This refers to difficulty paying attention or staying focused on the task at hand. This can lead to a lack of understanding and retention of the material being learned.</a:t>
            </a:r>
          </a:p>
          <a:p>
            <a:pPr lvl="1" algn="just">
              <a:lnSpc>
                <a:spcPct val="150000"/>
              </a:lnSpc>
            </a:pPr>
            <a:r>
              <a:rPr lang="en-US" sz="1800" b="1" dirty="0" smtClean="0">
                <a:solidFill>
                  <a:srgbClr val="C00000"/>
                </a:solidFill>
                <a:latin typeface="Times New Roman" panose="02020603050405020304" pitchFamily="18" charset="0"/>
                <a:cs typeface="Times New Roman" panose="02020603050405020304" pitchFamily="18" charset="0"/>
              </a:rPr>
              <a:t>Distractibility</a:t>
            </a:r>
            <a:r>
              <a:rPr lang="en-US" sz="1800" b="1" dirty="0">
                <a:solidFill>
                  <a:srgbClr val="C00000"/>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This refers to the tendency to be easily distracted by external or internal stimuli. This can lead to a lack of concentration and the inability to stay on task.</a:t>
            </a:r>
          </a:p>
          <a:p>
            <a:pPr lvl="1" algn="just">
              <a:lnSpc>
                <a:spcPct val="150000"/>
              </a:lnSpc>
            </a:pPr>
            <a:r>
              <a:rPr lang="en-US" sz="1800" b="1" dirty="0">
                <a:solidFill>
                  <a:srgbClr val="C00000"/>
                </a:solidFill>
                <a:latin typeface="Times New Roman" panose="02020603050405020304" pitchFamily="18" charset="0"/>
                <a:cs typeface="Times New Roman" panose="02020603050405020304" pitchFamily="18" charset="0"/>
              </a:rPr>
              <a:t>Hyperactivity: </a:t>
            </a:r>
            <a:r>
              <a:rPr lang="en-US" sz="1800" dirty="0">
                <a:latin typeface="Times New Roman" panose="02020603050405020304" pitchFamily="18" charset="0"/>
                <a:cs typeface="Times New Roman" panose="02020603050405020304" pitchFamily="18" charset="0"/>
              </a:rPr>
              <a:t>This refers to excessive physical activity or restlessness, which can make it difficult to sit still and focus on the task at hand.</a:t>
            </a:r>
          </a:p>
          <a:p>
            <a:pPr lvl="1" algn="just">
              <a:lnSpc>
                <a:spcPct val="150000"/>
              </a:lnSpc>
            </a:pPr>
            <a:r>
              <a:rPr lang="en-US" sz="1800" b="1" dirty="0">
                <a:solidFill>
                  <a:srgbClr val="C00000"/>
                </a:solidFill>
                <a:latin typeface="Times New Roman" panose="02020603050405020304" pitchFamily="18" charset="0"/>
                <a:cs typeface="Times New Roman" panose="02020603050405020304" pitchFamily="18" charset="0"/>
              </a:rPr>
              <a:t>Impulsivity: </a:t>
            </a:r>
            <a:r>
              <a:rPr lang="en-US" sz="1800" dirty="0">
                <a:latin typeface="Times New Roman" panose="02020603050405020304" pitchFamily="18" charset="0"/>
                <a:cs typeface="Times New Roman" panose="02020603050405020304" pitchFamily="18" charset="0"/>
              </a:rPr>
              <a:t>This refers to a tendency to act on impulse without thinking things through, which can lead to poor decision-making and difficulty following instructions.</a:t>
            </a:r>
          </a:p>
          <a:p>
            <a:pPr lvl="1" algn="just">
              <a:lnSpc>
                <a:spcPct val="150000"/>
              </a:lnSpc>
            </a:pPr>
            <a:r>
              <a:rPr lang="en-US" sz="1800" b="1" dirty="0">
                <a:solidFill>
                  <a:srgbClr val="C00000"/>
                </a:solidFill>
                <a:latin typeface="Times New Roman" panose="02020603050405020304" pitchFamily="18" charset="0"/>
                <a:cs typeface="Times New Roman" panose="02020603050405020304" pitchFamily="18" charset="0"/>
              </a:rPr>
              <a:t>Memory problems: </a:t>
            </a:r>
            <a:r>
              <a:rPr lang="en-US" sz="1800" dirty="0">
                <a:latin typeface="Times New Roman" panose="02020603050405020304" pitchFamily="18" charset="0"/>
                <a:cs typeface="Times New Roman" panose="02020603050405020304" pitchFamily="18" charset="0"/>
              </a:rPr>
              <a:t>This refers to difficulties remembering information that was previously learned</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6F26B06-7481-2142-1B3C-E1899231CAFD}"/>
              </a:ext>
            </a:extLst>
          </p:cNvPr>
          <p:cNvSpPr>
            <a:spLocks noGrp="1"/>
          </p:cNvSpPr>
          <p:nvPr>
            <p:ph type="dt" sz="half" idx="10"/>
          </p:nvPr>
        </p:nvSpPr>
        <p:spPr/>
        <p:txBody>
          <a:bodyPr/>
          <a:lstStyle/>
          <a:p>
            <a:fld id="{3B99D740-B330-47A8-B1F1-A2EA5CC49C6D}" type="datetime1">
              <a:rPr lang="en-IN" smtClean="0"/>
              <a:t>23-01-2023</a:t>
            </a:fld>
            <a:endParaRPr lang="en-IN"/>
          </a:p>
        </p:txBody>
      </p:sp>
      <p:sp>
        <p:nvSpPr>
          <p:cNvPr id="5" name="Slide Number Placeholder 4">
            <a:extLst>
              <a:ext uri="{FF2B5EF4-FFF2-40B4-BE49-F238E27FC236}">
                <a16:creationId xmlns:a16="http://schemas.microsoft.com/office/drawing/2014/main" id="{ADDE6671-FAE0-206D-1D0F-293CAC176BF9}"/>
              </a:ext>
            </a:extLst>
          </p:cNvPr>
          <p:cNvSpPr>
            <a:spLocks noGrp="1"/>
          </p:cNvSpPr>
          <p:nvPr>
            <p:ph type="sldNum" sz="quarter" idx="12"/>
          </p:nvPr>
        </p:nvSpPr>
        <p:spPr/>
        <p:txBody>
          <a:bodyPr/>
          <a:lstStyle/>
          <a:p>
            <a:fld id="{CF7B1F4E-9AE1-4110-AC67-3BEFDB3128C9}" type="slidenum">
              <a:rPr lang="en-IN" smtClean="0"/>
              <a:t>2</a:t>
            </a:fld>
            <a:endParaRPr lang="en-IN"/>
          </a:p>
        </p:txBody>
      </p:sp>
      <p:sp>
        <p:nvSpPr>
          <p:cNvPr id="6" name="Footer Placeholder 5">
            <a:extLst>
              <a:ext uri="{FF2B5EF4-FFF2-40B4-BE49-F238E27FC236}">
                <a16:creationId xmlns:a16="http://schemas.microsoft.com/office/drawing/2014/main" id="{8157AECE-DEA1-60EF-4AA5-A8350459BA4E}"/>
              </a:ext>
            </a:extLst>
          </p:cNvPr>
          <p:cNvSpPr>
            <a:spLocks noGrp="1"/>
          </p:cNvSpPr>
          <p:nvPr>
            <p:ph type="ftr" sz="quarter" idx="11"/>
          </p:nvPr>
        </p:nvSpPr>
        <p:spPr/>
        <p:txBody>
          <a:bodyPr/>
          <a:lstStyle/>
          <a:p>
            <a:r>
              <a:rPr lang="en-IN" dirty="0" smtClean="0"/>
              <a:t>VCET/BME/FIRST </a:t>
            </a:r>
            <a:r>
              <a:rPr lang="en-IN" dirty="0"/>
              <a:t>REVIEW</a:t>
            </a:r>
          </a:p>
        </p:txBody>
      </p:sp>
    </p:spTree>
    <p:extLst>
      <p:ext uri="{BB962C8B-B14F-4D97-AF65-F5344CB8AC3E}">
        <p14:creationId xmlns:p14="http://schemas.microsoft.com/office/powerpoint/2010/main" val="20359865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CF2D9-15BD-AC08-A163-8FEC698B9196}"/>
              </a:ext>
            </a:extLst>
          </p:cNvPr>
          <p:cNvSpPr>
            <a:spLocks noGrp="1"/>
          </p:cNvSpPr>
          <p:nvPr>
            <p:ph type="title"/>
          </p:nvPr>
        </p:nvSpPr>
        <p:spPr>
          <a:xfrm>
            <a:off x="713740" y="401736"/>
            <a:ext cx="10512670" cy="764931"/>
          </a:xfrm>
        </p:spPr>
        <p:txBody>
          <a:bodyPr>
            <a:normAutofit/>
          </a:bodyPr>
          <a:lstStyle/>
          <a:p>
            <a:r>
              <a:rPr lang="en-US" sz="3600" dirty="0" err="1" smtClean="0">
                <a:solidFill>
                  <a:srgbClr val="C00000"/>
                </a:solidFill>
                <a:latin typeface="Times New Roman" panose="02020603050405020304" pitchFamily="18" charset="0"/>
                <a:cs typeface="Times New Roman" panose="02020603050405020304" pitchFamily="18" charset="0"/>
              </a:rPr>
              <a:t>Novalty</a:t>
            </a:r>
            <a:endParaRPr lang="en-IN" sz="3600" dirty="0">
              <a:solidFill>
                <a:srgbClr val="C00000"/>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96B254F-3F73-F33B-F263-576F226FEB44}"/>
              </a:ext>
            </a:extLst>
          </p:cNvPr>
          <p:cNvSpPr>
            <a:spLocks noGrp="1"/>
          </p:cNvSpPr>
          <p:nvPr>
            <p:ph type="dt" sz="half" idx="10"/>
          </p:nvPr>
        </p:nvSpPr>
        <p:spPr/>
        <p:txBody>
          <a:bodyPr/>
          <a:lstStyle/>
          <a:p>
            <a:fld id="{6C1E7AEC-4AE0-48BD-AD64-23DAAAB3426F}" type="datetime1">
              <a:rPr lang="en-IN" smtClean="0"/>
              <a:t>24-01-2023</a:t>
            </a:fld>
            <a:endParaRPr lang="en-IN"/>
          </a:p>
        </p:txBody>
      </p:sp>
      <p:sp>
        <p:nvSpPr>
          <p:cNvPr id="5" name="Footer Placeholder 4">
            <a:extLst>
              <a:ext uri="{FF2B5EF4-FFF2-40B4-BE49-F238E27FC236}">
                <a16:creationId xmlns:a16="http://schemas.microsoft.com/office/drawing/2014/main" id="{D1A81112-94DA-9D1E-AD7E-812D150731C6}"/>
              </a:ext>
            </a:extLst>
          </p:cNvPr>
          <p:cNvSpPr>
            <a:spLocks noGrp="1"/>
          </p:cNvSpPr>
          <p:nvPr>
            <p:ph type="ftr" sz="quarter" idx="11"/>
          </p:nvPr>
        </p:nvSpPr>
        <p:spPr/>
        <p:txBody>
          <a:bodyPr/>
          <a:lstStyle/>
          <a:p>
            <a:r>
              <a:rPr lang="en-IN" dirty="0" smtClean="0"/>
              <a:t>VCET/BME/FIRST </a:t>
            </a:r>
            <a:r>
              <a:rPr lang="en-IN" dirty="0"/>
              <a:t>REVIEW</a:t>
            </a:r>
          </a:p>
        </p:txBody>
      </p:sp>
      <p:sp>
        <p:nvSpPr>
          <p:cNvPr id="6" name="Slide Number Placeholder 5">
            <a:extLst>
              <a:ext uri="{FF2B5EF4-FFF2-40B4-BE49-F238E27FC236}">
                <a16:creationId xmlns:a16="http://schemas.microsoft.com/office/drawing/2014/main" id="{4EB14C76-59C7-06CB-21AE-09D1146B95C9}"/>
              </a:ext>
            </a:extLst>
          </p:cNvPr>
          <p:cNvSpPr>
            <a:spLocks noGrp="1"/>
          </p:cNvSpPr>
          <p:nvPr>
            <p:ph type="sldNum" sz="quarter" idx="12"/>
          </p:nvPr>
        </p:nvSpPr>
        <p:spPr/>
        <p:txBody>
          <a:bodyPr/>
          <a:lstStyle/>
          <a:p>
            <a:fld id="{CF7B1F4E-9AE1-4110-AC67-3BEFDB3128C9}" type="slidenum">
              <a:rPr lang="en-IN" smtClean="0"/>
              <a:t>20</a:t>
            </a:fld>
            <a:endParaRPr lang="en-IN"/>
          </a:p>
        </p:txBody>
      </p:sp>
    </p:spTree>
    <p:extLst>
      <p:ext uri="{BB962C8B-B14F-4D97-AF65-F5344CB8AC3E}">
        <p14:creationId xmlns:p14="http://schemas.microsoft.com/office/powerpoint/2010/main" val="31652071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9F36A-594D-BAE8-F046-507CDA28F741}"/>
              </a:ext>
            </a:extLst>
          </p:cNvPr>
          <p:cNvSpPr>
            <a:spLocks noGrp="1"/>
          </p:cNvSpPr>
          <p:nvPr>
            <p:ph type="title"/>
          </p:nvPr>
        </p:nvSpPr>
        <p:spPr>
          <a:xfrm>
            <a:off x="425370" y="69448"/>
            <a:ext cx="10515600" cy="1325563"/>
          </a:xfrm>
        </p:spPr>
        <p:txBody>
          <a:bodyPr>
            <a:normAutofit/>
          </a:bodyPr>
          <a:lstStyle/>
          <a:p>
            <a:r>
              <a:rPr lang="en-IN" sz="3600" dirty="0">
                <a:solidFill>
                  <a:srgbClr val="C00000"/>
                </a:solidFill>
                <a:latin typeface="Times New Roman" panose="02020603050405020304" pitchFamily="18" charset="0"/>
                <a:cs typeface="Times New Roman" panose="02020603050405020304" pitchFamily="18" charset="0"/>
              </a:rPr>
              <a:t>WORK PLAN</a:t>
            </a:r>
          </a:p>
        </p:txBody>
      </p:sp>
      <p:sp>
        <p:nvSpPr>
          <p:cNvPr id="4" name="Date Placeholder 3">
            <a:extLst>
              <a:ext uri="{FF2B5EF4-FFF2-40B4-BE49-F238E27FC236}">
                <a16:creationId xmlns:a16="http://schemas.microsoft.com/office/drawing/2014/main" id="{5839EAE8-F36D-D04E-B98B-064B4E0FC2C6}"/>
              </a:ext>
            </a:extLst>
          </p:cNvPr>
          <p:cNvSpPr>
            <a:spLocks noGrp="1"/>
          </p:cNvSpPr>
          <p:nvPr>
            <p:ph type="dt" sz="half" idx="10"/>
          </p:nvPr>
        </p:nvSpPr>
        <p:spPr/>
        <p:txBody>
          <a:bodyPr/>
          <a:lstStyle/>
          <a:p>
            <a:fld id="{6C1E7AEC-4AE0-48BD-AD64-23DAAAB3426F}" type="datetime1">
              <a:rPr lang="en-IN" smtClean="0"/>
              <a:t>23-01-2023</a:t>
            </a:fld>
            <a:endParaRPr lang="en-IN"/>
          </a:p>
        </p:txBody>
      </p:sp>
      <p:sp>
        <p:nvSpPr>
          <p:cNvPr id="5" name="Footer Placeholder 4">
            <a:extLst>
              <a:ext uri="{FF2B5EF4-FFF2-40B4-BE49-F238E27FC236}">
                <a16:creationId xmlns:a16="http://schemas.microsoft.com/office/drawing/2014/main" id="{BE858BA8-8789-966A-AC69-6F058254E637}"/>
              </a:ext>
            </a:extLst>
          </p:cNvPr>
          <p:cNvSpPr>
            <a:spLocks noGrp="1"/>
          </p:cNvSpPr>
          <p:nvPr>
            <p:ph type="ftr" sz="quarter" idx="11"/>
          </p:nvPr>
        </p:nvSpPr>
        <p:spPr/>
        <p:txBody>
          <a:bodyPr/>
          <a:lstStyle/>
          <a:p>
            <a:r>
              <a:rPr lang="en-IN" dirty="0" smtClean="0"/>
              <a:t>VCET/BME/FIRST </a:t>
            </a:r>
            <a:r>
              <a:rPr lang="en-IN" dirty="0"/>
              <a:t>REVIEW</a:t>
            </a:r>
          </a:p>
        </p:txBody>
      </p:sp>
      <p:sp>
        <p:nvSpPr>
          <p:cNvPr id="6" name="Slide Number Placeholder 5">
            <a:extLst>
              <a:ext uri="{FF2B5EF4-FFF2-40B4-BE49-F238E27FC236}">
                <a16:creationId xmlns:a16="http://schemas.microsoft.com/office/drawing/2014/main" id="{927B49E6-E6D2-CBC7-F793-48502EE98789}"/>
              </a:ext>
            </a:extLst>
          </p:cNvPr>
          <p:cNvSpPr>
            <a:spLocks noGrp="1"/>
          </p:cNvSpPr>
          <p:nvPr>
            <p:ph type="sldNum" sz="quarter" idx="12"/>
          </p:nvPr>
        </p:nvSpPr>
        <p:spPr/>
        <p:txBody>
          <a:bodyPr/>
          <a:lstStyle/>
          <a:p>
            <a:fld id="{CF7B1F4E-9AE1-4110-AC67-3BEFDB3128C9}" type="slidenum">
              <a:rPr lang="en-IN" smtClean="0"/>
              <a:t>21</a:t>
            </a:fld>
            <a:endParaRPr lang="en-IN"/>
          </a:p>
        </p:txBody>
      </p:sp>
      <p:graphicFrame>
        <p:nvGraphicFramePr>
          <p:cNvPr id="7" name="Table 6"/>
          <p:cNvGraphicFramePr>
            <a:graphicFrameLocks noGrp="1"/>
          </p:cNvGraphicFramePr>
          <p:nvPr>
            <p:extLst>
              <p:ext uri="{D42A27DB-BD31-4B8C-83A1-F6EECF244321}">
                <p14:modId xmlns:p14="http://schemas.microsoft.com/office/powerpoint/2010/main" val="1393984341"/>
              </p:ext>
            </p:extLst>
          </p:nvPr>
        </p:nvGraphicFramePr>
        <p:xfrm>
          <a:off x="1373708" y="1308278"/>
          <a:ext cx="9444584" cy="4944840"/>
        </p:xfrm>
        <a:graphic>
          <a:graphicData uri="http://schemas.openxmlformats.org/drawingml/2006/table">
            <a:tbl>
              <a:tblPr firstRow="1" bandRow="1">
                <a:tableStyleId>{5C22544A-7EE6-4342-B048-85BDC9FD1C3A}</a:tableStyleId>
              </a:tblPr>
              <a:tblGrid>
                <a:gridCol w="843266">
                  <a:extLst>
                    <a:ext uri="{9D8B030D-6E8A-4147-A177-3AD203B41FA5}">
                      <a16:colId xmlns:a16="http://schemas.microsoft.com/office/drawing/2014/main" val="20000"/>
                    </a:ext>
                  </a:extLst>
                </a:gridCol>
                <a:gridCol w="2276819">
                  <a:extLst>
                    <a:ext uri="{9D8B030D-6E8A-4147-A177-3AD203B41FA5}">
                      <a16:colId xmlns:a16="http://schemas.microsoft.com/office/drawing/2014/main" val="20001"/>
                    </a:ext>
                  </a:extLst>
                </a:gridCol>
                <a:gridCol w="1602205">
                  <a:extLst>
                    <a:ext uri="{9D8B030D-6E8A-4147-A177-3AD203B41FA5}">
                      <a16:colId xmlns:a16="http://schemas.microsoft.com/office/drawing/2014/main" val="20002"/>
                    </a:ext>
                  </a:extLst>
                </a:gridCol>
                <a:gridCol w="1574098">
                  <a:extLst>
                    <a:ext uri="{9D8B030D-6E8A-4147-A177-3AD203B41FA5}">
                      <a16:colId xmlns:a16="http://schemas.microsoft.com/office/drawing/2014/main" val="20003"/>
                    </a:ext>
                  </a:extLst>
                </a:gridCol>
                <a:gridCol w="1574098">
                  <a:extLst>
                    <a:ext uri="{9D8B030D-6E8A-4147-A177-3AD203B41FA5}">
                      <a16:colId xmlns:a16="http://schemas.microsoft.com/office/drawing/2014/main" val="20004"/>
                    </a:ext>
                  </a:extLst>
                </a:gridCol>
                <a:gridCol w="1574098">
                  <a:extLst>
                    <a:ext uri="{9D8B030D-6E8A-4147-A177-3AD203B41FA5}">
                      <a16:colId xmlns:a16="http://schemas.microsoft.com/office/drawing/2014/main" val="20005"/>
                    </a:ext>
                  </a:extLst>
                </a:gridCol>
              </a:tblGrid>
              <a:tr h="939030">
                <a:tc>
                  <a:txBody>
                    <a:bodyPr/>
                    <a:lstStyle/>
                    <a:p>
                      <a:r>
                        <a:rPr lang="en-US" dirty="0" smtClean="0">
                          <a:latin typeface="Times New Roman" panose="02020603050405020304" pitchFamily="18" charset="0"/>
                          <a:cs typeface="Times New Roman" panose="02020603050405020304" pitchFamily="18" charset="0"/>
                        </a:rPr>
                        <a:t>S.NO</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r>
                        <a:rPr lang="en-US" dirty="0" smtClean="0">
                          <a:latin typeface="Times New Roman" panose="02020603050405020304" pitchFamily="18" charset="0"/>
                          <a:cs typeface="Times New Roman" panose="02020603050405020304" pitchFamily="18" charset="0"/>
                        </a:rPr>
                        <a:t>WEEK PLAN</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r>
                        <a:rPr lang="en-US" dirty="0" smtClean="0">
                          <a:latin typeface="Times New Roman" panose="02020603050405020304" pitchFamily="18" charset="0"/>
                          <a:cs typeface="Times New Roman" panose="02020603050405020304" pitchFamily="18" charset="0"/>
                        </a:rPr>
                        <a:t>OCTOBER 4</a:t>
                      </a:r>
                      <a:r>
                        <a:rPr lang="en-US" baseline="30000" dirty="0"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WEEK</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r>
                        <a:rPr lang="en-US" dirty="0" smtClean="0">
                          <a:latin typeface="Times New Roman" panose="02020603050405020304" pitchFamily="18" charset="0"/>
                          <a:cs typeface="Times New Roman" panose="02020603050405020304" pitchFamily="18" charset="0"/>
                        </a:rPr>
                        <a:t>NOVEMBER 4</a:t>
                      </a:r>
                      <a:r>
                        <a:rPr lang="en-US" baseline="30000" dirty="0"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WEEK</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r>
                        <a:rPr lang="en-US" dirty="0" smtClean="0">
                          <a:latin typeface="Times New Roman" panose="02020603050405020304" pitchFamily="18" charset="0"/>
                          <a:cs typeface="Times New Roman" panose="02020603050405020304" pitchFamily="18" charset="0"/>
                        </a:rPr>
                        <a:t>DECEMBER 4</a:t>
                      </a:r>
                      <a:r>
                        <a:rPr lang="en-US" baseline="30000" dirty="0"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WEEK</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r>
                        <a:rPr lang="en-US" dirty="0" smtClean="0">
                          <a:latin typeface="Times New Roman" panose="02020603050405020304" pitchFamily="18" charset="0"/>
                          <a:cs typeface="Times New Roman" panose="02020603050405020304" pitchFamily="18" charset="0"/>
                        </a:rPr>
                        <a:t>JANUARY 4</a:t>
                      </a:r>
                      <a:r>
                        <a:rPr lang="en-US" baseline="30000" dirty="0"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WEEK</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extLst>
                  <a:ext uri="{0D108BD9-81ED-4DB2-BD59-A6C34878D82A}">
                    <a16:rowId xmlns:a16="http://schemas.microsoft.com/office/drawing/2014/main" val="10000"/>
                  </a:ext>
                </a:extLst>
              </a:tr>
              <a:tr h="939030">
                <a:tc>
                  <a:txBody>
                    <a:bodyPr/>
                    <a:lstStyle/>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latin typeface="Times New Roman" panose="02020603050405020304" pitchFamily="18" charset="0"/>
                          <a:cs typeface="Times New Roman" panose="02020603050405020304" pitchFamily="18" charset="0"/>
                        </a:rPr>
                        <a:t>LITERATURE REVIEW</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smtClean="0"/>
                    </a:p>
                    <a:p>
                      <a:pPr algn="ctr">
                        <a:buFont typeface="Wingdings" pitchFamily="2" charset="2"/>
                        <a:buChar char="ü"/>
                      </a:pPr>
                      <a:r>
                        <a:rPr lang="en-US" dirty="0" smtClean="0"/>
                        <a:t>          </a:t>
                      </a:r>
                    </a:p>
                    <a:p>
                      <a:pPr marL="342900" indent="-342900">
                        <a:buFont typeface="Wingdings" pitchFamily="2" charset="2"/>
                        <a:buNone/>
                      </a:pPr>
                      <a:r>
                        <a:rPr lang="en-US" baseline="0" dirty="0" smtClean="0"/>
                        <a:t>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939030">
                <a:tc>
                  <a:txBody>
                    <a:bodyPr/>
                    <a:lstStyle/>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2</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latin typeface="Times New Roman" panose="02020603050405020304" pitchFamily="18" charset="0"/>
                          <a:cs typeface="Times New Roman" panose="02020603050405020304" pitchFamily="18" charset="0"/>
                        </a:rPr>
                        <a:t>CHECK</a:t>
                      </a:r>
                      <a:r>
                        <a:rPr lang="en-US" baseline="0" dirty="0" smtClean="0">
                          <a:latin typeface="Times New Roman" panose="02020603050405020304" pitchFamily="18" charset="0"/>
                          <a:cs typeface="Times New Roman" panose="02020603050405020304" pitchFamily="18" charset="0"/>
                        </a:rPr>
                        <a:t> THE AVAILABILTY OF SOFTWARE PRODUCTS</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Font typeface="Wingdings" pitchFamily="2" charset="2"/>
                        <a:buNone/>
                      </a:pPr>
                      <a:endParaRPr lang="en-US" dirty="0" smtClean="0"/>
                    </a:p>
                    <a:p>
                      <a:pPr algn="ctr">
                        <a:buFont typeface="Wingdings" pitchFamily="2" charset="2"/>
                        <a:buChar char="ü"/>
                      </a:pPr>
                      <a:r>
                        <a:rPr lang="en-US" dirty="0" smtClean="0"/>
                        <a:t>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939030">
                <a:tc>
                  <a:txBody>
                    <a:bodyPr/>
                    <a:lstStyle/>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3</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latin typeface="Times New Roman" panose="02020603050405020304" pitchFamily="18" charset="0"/>
                          <a:cs typeface="Times New Roman" panose="02020603050405020304" pitchFamily="18" charset="0"/>
                        </a:rPr>
                        <a:t>PRELIMINARY OF DATASET</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smtClean="0"/>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Font typeface="Wingdings" pitchFamily="2" charset="2"/>
                        <a:buChar char="ü"/>
                      </a:pPr>
                      <a:endParaRPr lang="en-US" dirty="0" smtClean="0"/>
                    </a:p>
                    <a:p>
                      <a:pPr algn="ctr">
                        <a:buFont typeface="Wingdings" pitchFamily="2" charset="2"/>
                        <a:buChar char="ü"/>
                      </a:pPr>
                      <a:r>
                        <a:rPr lang="en-US" dirty="0" smtClean="0"/>
                        <a:t>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939030">
                <a:tc>
                  <a:txBody>
                    <a:bodyPr/>
                    <a:lstStyle/>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4</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latin typeface="Times New Roman" panose="02020603050405020304" pitchFamily="18" charset="0"/>
                          <a:cs typeface="Times New Roman" panose="02020603050405020304" pitchFamily="18" charset="0"/>
                        </a:rPr>
                        <a:t>IMPLEMENTATION OF PROJECT</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Font typeface="Wingdings" pitchFamily="2" charset="2"/>
                        <a:buChar char="ü"/>
                      </a:pPr>
                      <a:endParaRPr lang="en-US" baseline="0" dirty="0" smtClean="0"/>
                    </a:p>
                    <a:p>
                      <a:pPr algn="ctr">
                        <a:buFont typeface="Wingdings" pitchFamily="2" charset="2"/>
                        <a:buChar char="ü"/>
                      </a:pPr>
                      <a:r>
                        <a:rPr lang="en-US" baseline="0" dirty="0" smtClean="0"/>
                        <a:t>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8668850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F6F46-28C6-56FD-B34A-9AA76F049B53}"/>
              </a:ext>
            </a:extLst>
          </p:cNvPr>
          <p:cNvSpPr>
            <a:spLocks noGrp="1"/>
          </p:cNvSpPr>
          <p:nvPr>
            <p:ph type="title"/>
          </p:nvPr>
        </p:nvSpPr>
        <p:spPr>
          <a:xfrm>
            <a:off x="708660" y="162340"/>
            <a:ext cx="10515600" cy="1325563"/>
          </a:xfrm>
        </p:spPr>
        <p:txBody>
          <a:bodyPr>
            <a:normAutofit/>
          </a:bodyPr>
          <a:lstStyle/>
          <a:p>
            <a:r>
              <a:rPr lang="en-IN" sz="3600" dirty="0">
                <a:solidFill>
                  <a:srgbClr val="C00000"/>
                </a:solidFill>
                <a:latin typeface="Times New Roman" panose="02020603050405020304" pitchFamily="18" charset="0"/>
                <a:cs typeface="Times New Roman" panose="02020603050405020304" pitchFamily="18" charset="0"/>
              </a:rPr>
              <a:t>REFERENCES</a:t>
            </a:r>
          </a:p>
        </p:txBody>
      </p:sp>
      <p:sp>
        <p:nvSpPr>
          <p:cNvPr id="4" name="Date Placeholder 3">
            <a:extLst>
              <a:ext uri="{FF2B5EF4-FFF2-40B4-BE49-F238E27FC236}">
                <a16:creationId xmlns:a16="http://schemas.microsoft.com/office/drawing/2014/main" id="{FAF67E51-AE44-CE86-6407-4A77A9FE11DB}"/>
              </a:ext>
            </a:extLst>
          </p:cNvPr>
          <p:cNvSpPr>
            <a:spLocks noGrp="1"/>
          </p:cNvSpPr>
          <p:nvPr>
            <p:ph type="dt" sz="half" idx="10"/>
          </p:nvPr>
        </p:nvSpPr>
        <p:spPr/>
        <p:txBody>
          <a:bodyPr/>
          <a:lstStyle/>
          <a:p>
            <a:fld id="{6C1E7AEC-4AE0-48BD-AD64-23DAAAB3426F}" type="datetime1">
              <a:rPr lang="en-IN" smtClean="0"/>
              <a:t>24-01-2023</a:t>
            </a:fld>
            <a:endParaRPr lang="en-IN"/>
          </a:p>
        </p:txBody>
      </p:sp>
      <p:sp>
        <p:nvSpPr>
          <p:cNvPr id="5" name="Footer Placeholder 4">
            <a:extLst>
              <a:ext uri="{FF2B5EF4-FFF2-40B4-BE49-F238E27FC236}">
                <a16:creationId xmlns:a16="http://schemas.microsoft.com/office/drawing/2014/main" id="{DC7764CB-DAE1-572E-D19C-163513E7B276}"/>
              </a:ext>
            </a:extLst>
          </p:cNvPr>
          <p:cNvSpPr>
            <a:spLocks noGrp="1"/>
          </p:cNvSpPr>
          <p:nvPr>
            <p:ph type="ftr" sz="quarter" idx="11"/>
          </p:nvPr>
        </p:nvSpPr>
        <p:spPr/>
        <p:txBody>
          <a:bodyPr/>
          <a:lstStyle/>
          <a:p>
            <a:r>
              <a:rPr lang="en-IN" dirty="0" smtClean="0"/>
              <a:t>VCET/BME/FIRST </a:t>
            </a:r>
            <a:r>
              <a:rPr lang="en-IN" dirty="0"/>
              <a:t>REVIEW</a:t>
            </a:r>
          </a:p>
        </p:txBody>
      </p:sp>
      <p:sp>
        <p:nvSpPr>
          <p:cNvPr id="6" name="Slide Number Placeholder 5">
            <a:extLst>
              <a:ext uri="{FF2B5EF4-FFF2-40B4-BE49-F238E27FC236}">
                <a16:creationId xmlns:a16="http://schemas.microsoft.com/office/drawing/2014/main" id="{DF77890C-09BB-9140-ED32-5993A4150E15}"/>
              </a:ext>
            </a:extLst>
          </p:cNvPr>
          <p:cNvSpPr>
            <a:spLocks noGrp="1"/>
          </p:cNvSpPr>
          <p:nvPr>
            <p:ph type="sldNum" sz="quarter" idx="12"/>
          </p:nvPr>
        </p:nvSpPr>
        <p:spPr/>
        <p:txBody>
          <a:bodyPr/>
          <a:lstStyle/>
          <a:p>
            <a:fld id="{CF7B1F4E-9AE1-4110-AC67-3BEFDB3128C9}" type="slidenum">
              <a:rPr lang="en-IN" smtClean="0"/>
              <a:t>22</a:t>
            </a:fld>
            <a:endParaRPr lang="en-IN"/>
          </a:p>
        </p:txBody>
      </p:sp>
      <p:sp>
        <p:nvSpPr>
          <p:cNvPr id="7" name="Content Placeholder 2">
            <a:extLst>
              <a:ext uri="{FF2B5EF4-FFF2-40B4-BE49-F238E27FC236}">
                <a16:creationId xmlns:a16="http://schemas.microsoft.com/office/drawing/2014/main" id="{10060F3D-7444-A42F-2EF7-A64A59F5DFCA}"/>
              </a:ext>
            </a:extLst>
          </p:cNvPr>
          <p:cNvSpPr>
            <a:spLocks noGrp="1"/>
          </p:cNvSpPr>
          <p:nvPr>
            <p:ph idx="1"/>
          </p:nvPr>
        </p:nvSpPr>
        <p:spPr>
          <a:xfrm>
            <a:off x="708660" y="1130365"/>
            <a:ext cx="10774680" cy="4351338"/>
          </a:xfrm>
        </p:spPr>
        <p:txBody>
          <a:bodyPr>
            <a:noAutofit/>
          </a:bodyPr>
          <a:lstStyle/>
          <a:p>
            <a:pPr marL="0" indent="0" algn="just">
              <a:lnSpc>
                <a:spcPct val="150000"/>
              </a:lnSpc>
              <a:buNone/>
            </a:pPr>
            <a:r>
              <a:rPr lang="en-US" sz="2000" dirty="0" smtClean="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Mitra</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Alirezaei</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Sepideh</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Hajipour</a:t>
            </a:r>
            <a:r>
              <a:rPr lang="en-IN" sz="2000" dirty="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Sardouie</a:t>
            </a:r>
            <a:r>
              <a:rPr lang="en-IN" sz="2000" dirty="0" smtClean="0">
                <a:latin typeface="Times New Roman" panose="02020603050405020304" pitchFamily="18" charset="0"/>
                <a:cs typeface="Times New Roman" panose="02020603050405020304" pitchFamily="18" charset="0"/>
              </a:rPr>
              <a:t> “</a:t>
            </a:r>
            <a:r>
              <a:rPr lang="en-US" sz="2000" dirty="0"/>
              <a:t>Detection of Human Attention Using EEG </a:t>
            </a:r>
            <a:r>
              <a:rPr lang="en-US" sz="2000" dirty="0" smtClean="0"/>
              <a:t>Signals”</a:t>
            </a:r>
            <a:endParaRPr lang="en-US" sz="2000" dirty="0"/>
          </a:p>
          <a:p>
            <a:pPr marL="0" indent="0" algn="just">
              <a:lnSpc>
                <a:spcPct val="150000"/>
              </a:lnSpc>
              <a:buNone/>
            </a:pPr>
            <a:r>
              <a:rPr lang="en-IN" sz="2000" dirty="0" smtClean="0">
                <a:latin typeface="Times New Roman" panose="02020603050405020304" pitchFamily="18" charset="0"/>
                <a:cs typeface="Times New Roman" panose="02020603050405020304" pitchFamily="18" charset="0"/>
              </a:rPr>
              <a:t>2017. 2</a:t>
            </a:r>
            <a:r>
              <a:rPr lang="en-IN" sz="2000" baseline="30000" dirty="0" smtClean="0">
                <a:latin typeface="Times New Roman" panose="02020603050405020304" pitchFamily="18" charset="0"/>
                <a:cs typeface="Times New Roman" panose="02020603050405020304" pitchFamily="18" charset="0"/>
              </a:rPr>
              <a:t>nd</a:t>
            </a:r>
            <a:r>
              <a:rPr lang="en-IN" sz="2000" dirty="0" smtClean="0">
                <a:latin typeface="Times New Roman" panose="02020603050405020304" pitchFamily="18" charset="0"/>
                <a:cs typeface="Times New Roman" panose="02020603050405020304" pitchFamily="18" charset="0"/>
              </a:rPr>
              <a:t> International Iranian </a:t>
            </a:r>
            <a:r>
              <a:rPr lang="en-US" sz="2000" dirty="0" smtClean="0">
                <a:latin typeface="Times New Roman" panose="02020603050405020304" pitchFamily="18" charset="0"/>
                <a:cs typeface="Times New Roman" panose="02020603050405020304" pitchFamily="18" charset="0"/>
              </a:rPr>
              <a:t>Conference on Biomedical Engineering.</a:t>
            </a:r>
            <a:endParaRPr lang="en-IN" sz="2000" dirty="0">
              <a:latin typeface="Times New Roman" panose="02020603050405020304" pitchFamily="18" charset="0"/>
              <a:cs typeface="Times New Roman" panose="02020603050405020304" pitchFamily="18" charset="0"/>
            </a:endParaRPr>
          </a:p>
          <a:p>
            <a:pPr marL="0" lvl="0" indent="0" algn="just">
              <a:lnSpc>
                <a:spcPct val="150000"/>
              </a:lnSpc>
              <a:spcBef>
                <a:spcPts val="0"/>
              </a:spcBef>
              <a:buNone/>
              <a:defRPr/>
            </a:pPr>
            <a:r>
              <a:rPr lang="en-US" sz="2000" dirty="0" smtClean="0">
                <a:latin typeface="Times New Roman" panose="02020603050405020304" pitchFamily="18" charset="0"/>
                <a:cs typeface="Times New Roman" panose="02020603050405020304" pitchFamily="18" charset="0"/>
              </a:rPr>
              <a:t>[2] </a:t>
            </a:r>
            <a:r>
              <a:rPr lang="en-US" sz="2000" dirty="0" err="1"/>
              <a:t>Mahnaz</a:t>
            </a:r>
            <a:r>
              <a:rPr lang="en-US" sz="2000" dirty="0"/>
              <a:t> Arvaneh, Ian H. Robertson and Tomas E. </a:t>
            </a:r>
            <a:r>
              <a:rPr lang="en-US" sz="2000" dirty="0" smtClean="0"/>
              <a:t>Ward “</a:t>
            </a:r>
            <a:r>
              <a:rPr lang="en-US" sz="2000" dirty="0"/>
              <a:t>A P300-Based Brain-Computer Interface for Improving </a:t>
            </a:r>
            <a:r>
              <a:rPr lang="en-US" sz="2000" dirty="0" smtClean="0"/>
              <a:t>Attention” 2019.</a:t>
            </a:r>
          </a:p>
          <a:p>
            <a:pPr marL="0" indent="0" algn="just">
              <a:lnSpc>
                <a:spcPct val="150000"/>
              </a:lnSpc>
              <a:spcBef>
                <a:spcPts val="0"/>
              </a:spcBef>
              <a:buNone/>
              <a:defRPr/>
            </a:pPr>
            <a:r>
              <a:rPr lang="en-US" sz="2000" dirty="0" smtClean="0">
                <a:latin typeface="Times New Roman" panose="02020603050405020304" pitchFamily="18" charset="0"/>
                <a:cs typeface="Times New Roman" panose="02020603050405020304" pitchFamily="18" charset="0"/>
              </a:rPr>
              <a:t>[3</a:t>
            </a:r>
            <a:r>
              <a:rPr lang="en-US" sz="2000" dirty="0" smtClean="0">
                <a:latin typeface="Times New Roman" panose="02020603050405020304" pitchFamily="18" charset="0"/>
                <a:cs typeface="Times New Roman" panose="02020603050405020304" pitchFamily="18" charset="0"/>
              </a:rPr>
              <a:t>] </a:t>
            </a:r>
            <a:r>
              <a:rPr lang="en-US" sz="2000" dirty="0" err="1"/>
              <a:t>Jonghyuk</a:t>
            </a:r>
            <a:r>
              <a:rPr lang="en-US" sz="2000" dirty="0"/>
              <a:t> Park, </a:t>
            </a:r>
            <a:r>
              <a:rPr lang="en-US" sz="2000" dirty="0" err="1"/>
              <a:t>Jonghun</a:t>
            </a:r>
            <a:r>
              <a:rPr lang="en-US" sz="2000" dirty="0"/>
              <a:t> Park, </a:t>
            </a:r>
            <a:r>
              <a:rPr lang="en-US" sz="2000" dirty="0" err="1"/>
              <a:t>Dongmin</a:t>
            </a:r>
            <a:r>
              <a:rPr lang="en-US" sz="2000" dirty="0"/>
              <a:t> Shin and </a:t>
            </a:r>
            <a:r>
              <a:rPr lang="en-US" sz="2000" dirty="0" err="1"/>
              <a:t>Yerim</a:t>
            </a:r>
            <a:r>
              <a:rPr lang="en-US" sz="2000" dirty="0"/>
              <a:t> </a:t>
            </a:r>
            <a:r>
              <a:rPr lang="en-US" sz="2000" dirty="0" smtClean="0"/>
              <a:t>Choi “</a:t>
            </a:r>
            <a:r>
              <a:rPr lang="en-US" sz="2000" dirty="0"/>
              <a:t>A BCI Based Alerting System for Attention Recovery of UAV </a:t>
            </a:r>
            <a:r>
              <a:rPr lang="en-US" sz="2000" dirty="0" smtClean="0"/>
              <a:t>Operators” 2021.</a:t>
            </a:r>
            <a:endParaRPr lang="en-US" sz="2000"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en-US" sz="2000" dirty="0" smtClean="0">
                <a:latin typeface="Times New Roman" panose="02020603050405020304" pitchFamily="18" charset="0"/>
                <a:cs typeface="Times New Roman" panose="02020603050405020304" pitchFamily="18" charset="0"/>
              </a:rPr>
              <a:t>[4] </a:t>
            </a:r>
            <a:r>
              <a:rPr lang="en-US" sz="2000" dirty="0">
                <a:latin typeface="Times New Roman" panose="02020603050405020304" pitchFamily="18" charset="0"/>
                <a:cs typeface="Times New Roman" panose="02020603050405020304" pitchFamily="18" charset="0"/>
              </a:rPr>
              <a:t>Muhammad Bilal, Muhammad </a:t>
            </a:r>
            <a:r>
              <a:rPr lang="en-US" sz="2000" dirty="0" err="1">
                <a:latin typeface="Times New Roman" panose="02020603050405020304" pitchFamily="18" charset="0"/>
                <a:cs typeface="Times New Roman" panose="02020603050405020304" pitchFamily="18" charset="0"/>
              </a:rPr>
              <a:t>Marouf</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Safdar</a:t>
            </a:r>
            <a:r>
              <a:rPr lang="en-US" sz="2000" dirty="0">
                <a:latin typeface="Times New Roman" panose="02020603050405020304" pitchFamily="18" charset="0"/>
                <a:cs typeface="Times New Roman" panose="02020603050405020304" pitchFamily="18" charset="0"/>
              </a:rPr>
              <a:t> Rizvi, Fatima Bashir, Muhammad </a:t>
            </a:r>
            <a:r>
              <a:rPr lang="en-US" sz="2000" dirty="0" err="1">
                <a:latin typeface="Times New Roman" panose="02020603050405020304" pitchFamily="18" charset="0"/>
                <a:cs typeface="Times New Roman" panose="02020603050405020304" pitchFamily="18" charset="0"/>
              </a:rPr>
              <a:t>Shahzad</a:t>
            </a:r>
            <a:r>
              <a:rPr lang="en-US" sz="2000" dirty="0">
                <a:latin typeface="Times New Roman" panose="02020603050405020304" pitchFamily="18" charset="0"/>
                <a:cs typeface="Times New Roman" panose="02020603050405020304" pitchFamily="18" charset="0"/>
              </a:rPr>
              <a:t>, Jawad Ahmed </a:t>
            </a:r>
            <a:r>
              <a:rPr lang="en-US" sz="2000" dirty="0" err="1" smtClean="0">
                <a:latin typeface="Times New Roman" panose="02020603050405020304" pitchFamily="18" charset="0"/>
                <a:cs typeface="Times New Roman" panose="02020603050405020304" pitchFamily="18" charset="0"/>
              </a:rPr>
              <a:t>Bhutta</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t>
            </a:r>
            <a:r>
              <a:rPr lang="en-US" sz="2000" dirty="0"/>
              <a:t>EEG-Based BCI for Attention Assessment in E-Learning Environment using </a:t>
            </a:r>
            <a:r>
              <a:rPr lang="en-US" sz="2000" dirty="0" smtClean="0"/>
              <a:t>SVM</a:t>
            </a:r>
            <a:r>
              <a:rPr lang="en-US" sz="2000" dirty="0" smtClean="0">
                <a:latin typeface="Times New Roman" panose="02020603050405020304" pitchFamily="18" charset="0"/>
                <a:cs typeface="Times New Roman" panose="02020603050405020304" pitchFamily="18" charset="0"/>
              </a:rPr>
              <a:t>” 2022.</a:t>
            </a:r>
            <a:endParaRPr lang="en-IN" sz="2000" dirty="0">
              <a:latin typeface="Times New Roman" pitchFamily="18" charset="0"/>
              <a:cs typeface="Times New Roman" pitchFamily="18" charset="0"/>
            </a:endParaRPr>
          </a:p>
          <a:p>
            <a:pPr marL="0" indent="0" algn="just">
              <a:lnSpc>
                <a:spcPct val="150000"/>
              </a:lnSpc>
              <a:buNone/>
            </a:pPr>
            <a:r>
              <a:rPr lang="en-US" sz="2000" dirty="0" smtClean="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5] </a:t>
            </a:r>
            <a:r>
              <a:rPr lang="en-US" sz="2000" dirty="0"/>
              <a:t>J. Katona1 , A. </a:t>
            </a:r>
            <a:r>
              <a:rPr lang="en-US" sz="2000" dirty="0" err="1" smtClean="0"/>
              <a:t>Kovari</a:t>
            </a:r>
            <a:r>
              <a:rPr lang="en-US" sz="2000" dirty="0"/>
              <a:t> “Examining the Learning Efficiency by a </a:t>
            </a:r>
            <a:r>
              <a:rPr lang="en-US" sz="2000" dirty="0" err="1"/>
              <a:t>BrainComputer</a:t>
            </a:r>
            <a:r>
              <a:rPr lang="en-US" sz="2000" dirty="0"/>
              <a:t> Interface </a:t>
            </a:r>
            <a:r>
              <a:rPr lang="en-US" sz="2000" dirty="0" smtClean="0"/>
              <a:t>System”2018.</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19876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F6F46-28C6-56FD-B34A-9AA76F049B53}"/>
              </a:ext>
            </a:extLst>
          </p:cNvPr>
          <p:cNvSpPr>
            <a:spLocks noGrp="1"/>
          </p:cNvSpPr>
          <p:nvPr>
            <p:ph type="title"/>
          </p:nvPr>
        </p:nvSpPr>
        <p:spPr>
          <a:xfrm>
            <a:off x="543560" y="131445"/>
            <a:ext cx="10515600" cy="1325563"/>
          </a:xfrm>
        </p:spPr>
        <p:txBody>
          <a:bodyPr>
            <a:normAutofit/>
          </a:bodyPr>
          <a:lstStyle/>
          <a:p>
            <a:r>
              <a:rPr lang="en-IN" sz="3600" dirty="0">
                <a:solidFill>
                  <a:srgbClr val="C00000"/>
                </a:solidFill>
                <a:latin typeface="Times New Roman" panose="02020603050405020304" pitchFamily="18" charset="0"/>
                <a:cs typeface="Times New Roman" panose="02020603050405020304" pitchFamily="18" charset="0"/>
              </a:rPr>
              <a:t>REFERENCES</a:t>
            </a:r>
          </a:p>
        </p:txBody>
      </p:sp>
      <p:sp>
        <p:nvSpPr>
          <p:cNvPr id="4" name="Date Placeholder 3">
            <a:extLst>
              <a:ext uri="{FF2B5EF4-FFF2-40B4-BE49-F238E27FC236}">
                <a16:creationId xmlns:a16="http://schemas.microsoft.com/office/drawing/2014/main" id="{FAF67E51-AE44-CE86-6407-4A77A9FE11DB}"/>
              </a:ext>
            </a:extLst>
          </p:cNvPr>
          <p:cNvSpPr>
            <a:spLocks noGrp="1"/>
          </p:cNvSpPr>
          <p:nvPr>
            <p:ph type="dt" sz="half" idx="10"/>
          </p:nvPr>
        </p:nvSpPr>
        <p:spPr/>
        <p:txBody>
          <a:bodyPr/>
          <a:lstStyle/>
          <a:p>
            <a:fld id="{6C1E7AEC-4AE0-48BD-AD64-23DAAAB3426F}" type="datetime1">
              <a:rPr lang="en-IN" smtClean="0"/>
              <a:t>24-01-2023</a:t>
            </a:fld>
            <a:endParaRPr lang="en-IN"/>
          </a:p>
        </p:txBody>
      </p:sp>
      <p:sp>
        <p:nvSpPr>
          <p:cNvPr id="5" name="Footer Placeholder 4">
            <a:extLst>
              <a:ext uri="{FF2B5EF4-FFF2-40B4-BE49-F238E27FC236}">
                <a16:creationId xmlns:a16="http://schemas.microsoft.com/office/drawing/2014/main" id="{DC7764CB-DAE1-572E-D19C-163513E7B276}"/>
              </a:ext>
            </a:extLst>
          </p:cNvPr>
          <p:cNvSpPr>
            <a:spLocks noGrp="1"/>
          </p:cNvSpPr>
          <p:nvPr>
            <p:ph type="ftr" sz="quarter" idx="11"/>
          </p:nvPr>
        </p:nvSpPr>
        <p:spPr/>
        <p:txBody>
          <a:bodyPr/>
          <a:lstStyle/>
          <a:p>
            <a:r>
              <a:rPr lang="en-IN" dirty="0" smtClean="0"/>
              <a:t>VCET/BME/FIRST </a:t>
            </a:r>
            <a:r>
              <a:rPr lang="en-IN" dirty="0"/>
              <a:t>REVIEW</a:t>
            </a:r>
          </a:p>
        </p:txBody>
      </p:sp>
      <p:sp>
        <p:nvSpPr>
          <p:cNvPr id="6" name="Slide Number Placeholder 5">
            <a:extLst>
              <a:ext uri="{FF2B5EF4-FFF2-40B4-BE49-F238E27FC236}">
                <a16:creationId xmlns:a16="http://schemas.microsoft.com/office/drawing/2014/main" id="{DF77890C-09BB-9140-ED32-5993A4150E15}"/>
              </a:ext>
            </a:extLst>
          </p:cNvPr>
          <p:cNvSpPr>
            <a:spLocks noGrp="1"/>
          </p:cNvSpPr>
          <p:nvPr>
            <p:ph type="sldNum" sz="quarter" idx="12"/>
          </p:nvPr>
        </p:nvSpPr>
        <p:spPr/>
        <p:txBody>
          <a:bodyPr/>
          <a:lstStyle/>
          <a:p>
            <a:fld id="{CF7B1F4E-9AE1-4110-AC67-3BEFDB3128C9}" type="slidenum">
              <a:rPr lang="en-IN" smtClean="0"/>
              <a:t>23</a:t>
            </a:fld>
            <a:endParaRPr lang="en-IN"/>
          </a:p>
        </p:txBody>
      </p:sp>
      <p:sp>
        <p:nvSpPr>
          <p:cNvPr id="7" name="Content Placeholder 2">
            <a:extLst>
              <a:ext uri="{FF2B5EF4-FFF2-40B4-BE49-F238E27FC236}">
                <a16:creationId xmlns:a16="http://schemas.microsoft.com/office/drawing/2014/main" id="{10060F3D-7444-A42F-2EF7-A64A59F5DFCA}"/>
              </a:ext>
            </a:extLst>
          </p:cNvPr>
          <p:cNvSpPr>
            <a:spLocks noGrp="1"/>
          </p:cNvSpPr>
          <p:nvPr>
            <p:ph idx="1"/>
          </p:nvPr>
        </p:nvSpPr>
        <p:spPr>
          <a:xfrm>
            <a:off x="563880" y="1150685"/>
            <a:ext cx="11064240" cy="4351338"/>
          </a:xfrm>
        </p:spPr>
        <p:txBody>
          <a:bodyPr>
            <a:noAutofit/>
          </a:bodyPr>
          <a:lstStyle/>
          <a:p>
            <a:pPr marL="0" indent="0" algn="just">
              <a:lnSpc>
                <a:spcPct val="120000"/>
              </a:lnSpc>
              <a:buNone/>
            </a:pP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6</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Sun, H., Bi, L., Chen, B., &amp; </a:t>
            </a:r>
            <a:r>
              <a:rPr lang="en-US" sz="2000" dirty="0" err="1">
                <a:latin typeface="Times New Roman" panose="02020603050405020304" pitchFamily="18" charset="0"/>
                <a:cs typeface="Times New Roman" panose="02020603050405020304" pitchFamily="18" charset="0"/>
              </a:rPr>
              <a:t>Guo</a:t>
            </a:r>
            <a:r>
              <a:rPr lang="en-US" sz="2000" dirty="0">
                <a:latin typeface="Times New Roman" panose="02020603050405020304" pitchFamily="18" charset="0"/>
                <a:cs typeface="Times New Roman" panose="02020603050405020304" pitchFamily="18" charset="0"/>
              </a:rPr>
              <a:t>, Y. (2015). EEG-based Safety Driving Performance Estimation and Alertness Using Support Vector Machine. International Journal of Security and Its Applications, 9(6), 125-134</a:t>
            </a:r>
            <a:r>
              <a:rPr lang="en-US" sz="2000" dirty="0" smtClean="0">
                <a:latin typeface="Times New Roman" panose="02020603050405020304" pitchFamily="18" charset="0"/>
                <a:cs typeface="Times New Roman" panose="02020603050405020304" pitchFamily="18" charset="0"/>
              </a:rPr>
              <a:t>.</a:t>
            </a:r>
          </a:p>
          <a:p>
            <a:pPr marL="0" indent="0" algn="just">
              <a:lnSpc>
                <a:spcPct val="120000"/>
              </a:lnSpc>
              <a:buNone/>
            </a:pP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7</a:t>
            </a:r>
            <a:r>
              <a:rPr lang="en-US" sz="2000" dirty="0" smtClean="0">
                <a:latin typeface="Times New Roman" panose="02020603050405020304" pitchFamily="18" charset="0"/>
                <a:cs typeface="Times New Roman" panose="02020603050405020304" pitchFamily="18" charset="0"/>
              </a:rPr>
              <a:t>] </a:t>
            </a:r>
            <a:r>
              <a:rPr lang="de-DE" sz="2000" dirty="0">
                <a:latin typeface="Times New Roman" panose="02020603050405020304" pitchFamily="18" charset="0"/>
                <a:cs typeface="Times New Roman" panose="02020603050405020304" pitchFamily="18" charset="0"/>
              </a:rPr>
              <a:t>Dehais, F.; Lafont, A.; Roy, R.; Fairclough, S. A neuroergonomics approach to mental workload, engagement and humanperformance. Front. Neurosci. 2020, 14, 268</a:t>
            </a:r>
            <a:r>
              <a:rPr lang="de-DE" sz="2000" dirty="0" smtClean="0">
                <a:latin typeface="Times New Roman" panose="02020603050405020304" pitchFamily="18" charset="0"/>
                <a:cs typeface="Times New Roman" panose="02020603050405020304" pitchFamily="18" charset="0"/>
              </a:rPr>
              <a:t>.</a:t>
            </a:r>
          </a:p>
          <a:p>
            <a:pPr marL="0" indent="0" algn="just">
              <a:lnSpc>
                <a:spcPct val="120000"/>
              </a:lnSpc>
              <a:buNone/>
            </a:pP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8</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Molloy, K.; Griffiths, T.D.; </a:t>
            </a:r>
            <a:r>
              <a:rPr lang="en-US" sz="2000" dirty="0" err="1">
                <a:latin typeface="Times New Roman" panose="02020603050405020304" pitchFamily="18" charset="0"/>
                <a:cs typeface="Times New Roman" panose="02020603050405020304" pitchFamily="18" charset="0"/>
              </a:rPr>
              <a:t>Chait</a:t>
            </a:r>
            <a:r>
              <a:rPr lang="en-US" sz="2000" dirty="0">
                <a:latin typeface="Times New Roman" panose="02020603050405020304" pitchFamily="18" charset="0"/>
                <a:cs typeface="Times New Roman" panose="02020603050405020304" pitchFamily="18" charset="0"/>
              </a:rPr>
              <a:t>, M.; </a:t>
            </a:r>
            <a:r>
              <a:rPr lang="en-US" sz="2000" dirty="0" err="1">
                <a:latin typeface="Times New Roman" panose="02020603050405020304" pitchFamily="18" charset="0"/>
                <a:cs typeface="Times New Roman" panose="02020603050405020304" pitchFamily="18" charset="0"/>
              </a:rPr>
              <a:t>Lavie</a:t>
            </a:r>
            <a:r>
              <a:rPr lang="en-US" sz="2000" dirty="0">
                <a:latin typeface="Times New Roman" panose="02020603050405020304" pitchFamily="18" charset="0"/>
                <a:cs typeface="Times New Roman" panose="02020603050405020304" pitchFamily="18" charset="0"/>
              </a:rPr>
              <a:t>, N. </a:t>
            </a:r>
            <a:r>
              <a:rPr lang="en-US" sz="2000" dirty="0" err="1">
                <a:latin typeface="Times New Roman" panose="02020603050405020304" pitchFamily="18" charset="0"/>
                <a:cs typeface="Times New Roman" panose="02020603050405020304" pitchFamily="18" charset="0"/>
              </a:rPr>
              <a:t>Inattentional</a:t>
            </a:r>
            <a:r>
              <a:rPr lang="en-US" sz="2000" dirty="0">
                <a:latin typeface="Times New Roman" panose="02020603050405020304" pitchFamily="18" charset="0"/>
                <a:cs typeface="Times New Roman" panose="02020603050405020304" pitchFamily="18" charset="0"/>
              </a:rPr>
              <a:t> deafness: Visual load leads to time-specific suppression of </a:t>
            </a:r>
            <a:r>
              <a:rPr lang="en-US" sz="2000" dirty="0" err="1">
                <a:latin typeface="Times New Roman" panose="02020603050405020304" pitchFamily="18" charset="0"/>
                <a:cs typeface="Times New Roman" panose="02020603050405020304" pitchFamily="18" charset="0"/>
              </a:rPr>
              <a:t>auditoryevoked</a:t>
            </a:r>
            <a:r>
              <a:rPr lang="en-US" sz="2000" dirty="0">
                <a:latin typeface="Times New Roman" panose="02020603050405020304" pitchFamily="18" charset="0"/>
                <a:cs typeface="Times New Roman" panose="02020603050405020304" pitchFamily="18" charset="0"/>
              </a:rPr>
              <a:t> responses. J. </a:t>
            </a:r>
            <a:r>
              <a:rPr lang="en-US" sz="2000" dirty="0" err="1">
                <a:latin typeface="Times New Roman" panose="02020603050405020304" pitchFamily="18" charset="0"/>
                <a:cs typeface="Times New Roman" panose="02020603050405020304" pitchFamily="18" charset="0"/>
              </a:rPr>
              <a:t>Neurosci</a:t>
            </a:r>
            <a:r>
              <a:rPr lang="en-US" sz="2000" dirty="0">
                <a:latin typeface="Times New Roman" panose="02020603050405020304" pitchFamily="18" charset="0"/>
                <a:cs typeface="Times New Roman" panose="02020603050405020304" pitchFamily="18" charset="0"/>
              </a:rPr>
              <a:t>. 2015, 35, 16046–16054</a:t>
            </a:r>
            <a:r>
              <a:rPr lang="en-US" sz="2000" dirty="0" smtClean="0">
                <a:latin typeface="Times New Roman" panose="02020603050405020304" pitchFamily="18" charset="0"/>
                <a:cs typeface="Times New Roman" panose="02020603050405020304" pitchFamily="18" charset="0"/>
              </a:rPr>
              <a:t>.</a:t>
            </a:r>
          </a:p>
          <a:p>
            <a:pPr marL="0" indent="0" algn="just">
              <a:lnSpc>
                <a:spcPct val="150000"/>
              </a:lnSpc>
              <a:buNone/>
            </a:pPr>
            <a:r>
              <a:rPr lang="en-US" sz="2000" dirty="0" smtClean="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9] </a:t>
            </a:r>
            <a:r>
              <a:rPr lang="en-US" sz="2000" dirty="0">
                <a:latin typeface="Times New Roman" panose="02020603050405020304" pitchFamily="18" charset="0"/>
                <a:cs typeface="Times New Roman" panose="02020603050405020304" pitchFamily="18" charset="0"/>
              </a:rPr>
              <a:t>Di </a:t>
            </a:r>
            <a:r>
              <a:rPr lang="en-US" sz="2000" dirty="0" err="1">
                <a:latin typeface="Times New Roman" panose="02020603050405020304" pitchFamily="18" charset="0"/>
                <a:cs typeface="Times New Roman" panose="02020603050405020304" pitchFamily="18" charset="0"/>
              </a:rPr>
              <a:t>Flumeri</a:t>
            </a:r>
            <a:r>
              <a:rPr lang="en-US" sz="2000" dirty="0">
                <a:latin typeface="Times New Roman" panose="02020603050405020304" pitchFamily="18" charset="0"/>
                <a:cs typeface="Times New Roman" panose="02020603050405020304" pitchFamily="18" charset="0"/>
              </a:rPr>
              <a:t>, G.; </a:t>
            </a:r>
            <a:r>
              <a:rPr lang="en-US" sz="2000" dirty="0" err="1">
                <a:latin typeface="Times New Roman" panose="02020603050405020304" pitchFamily="18" charset="0"/>
                <a:cs typeface="Times New Roman" panose="02020603050405020304" pitchFamily="18" charset="0"/>
              </a:rPr>
              <a:t>Aricò</a:t>
            </a:r>
            <a:r>
              <a:rPr lang="en-US" sz="2000" dirty="0">
                <a:latin typeface="Times New Roman" panose="02020603050405020304" pitchFamily="18" charset="0"/>
                <a:cs typeface="Times New Roman" panose="02020603050405020304" pitchFamily="18" charset="0"/>
              </a:rPr>
              <a:t>, P.; </a:t>
            </a:r>
            <a:r>
              <a:rPr lang="en-US" sz="2000" dirty="0" err="1">
                <a:latin typeface="Times New Roman" panose="02020603050405020304" pitchFamily="18" charset="0"/>
                <a:cs typeface="Times New Roman" panose="02020603050405020304" pitchFamily="18" charset="0"/>
              </a:rPr>
              <a:t>Borghini</a:t>
            </a:r>
            <a:r>
              <a:rPr lang="en-US" sz="2000" dirty="0">
                <a:latin typeface="Times New Roman" panose="02020603050405020304" pitchFamily="18" charset="0"/>
                <a:cs typeface="Times New Roman" panose="02020603050405020304" pitchFamily="18" charset="0"/>
              </a:rPr>
              <a:t>, G.; </a:t>
            </a:r>
            <a:r>
              <a:rPr lang="en-US" sz="2000" dirty="0" err="1">
                <a:latin typeface="Times New Roman" panose="02020603050405020304" pitchFamily="18" charset="0"/>
                <a:cs typeface="Times New Roman" panose="02020603050405020304" pitchFamily="18" charset="0"/>
              </a:rPr>
              <a:t>Sciaraffa</a:t>
            </a:r>
            <a:r>
              <a:rPr lang="en-US" sz="2000" dirty="0">
                <a:latin typeface="Times New Roman" panose="02020603050405020304" pitchFamily="18" charset="0"/>
                <a:cs typeface="Times New Roman" panose="02020603050405020304" pitchFamily="18" charset="0"/>
              </a:rPr>
              <a:t>, N.; Di Florio, A.; </a:t>
            </a:r>
            <a:r>
              <a:rPr lang="en-US" sz="2000" dirty="0" err="1">
                <a:latin typeface="Times New Roman" panose="02020603050405020304" pitchFamily="18" charset="0"/>
                <a:cs typeface="Times New Roman" panose="02020603050405020304" pitchFamily="18" charset="0"/>
              </a:rPr>
              <a:t>Babiloni</a:t>
            </a:r>
            <a:r>
              <a:rPr lang="en-US" sz="2000" dirty="0">
                <a:latin typeface="Times New Roman" panose="02020603050405020304" pitchFamily="18" charset="0"/>
                <a:cs typeface="Times New Roman" panose="02020603050405020304" pitchFamily="18" charset="0"/>
              </a:rPr>
              <a:t>, F. The dry revolution: Evaluation of three </a:t>
            </a:r>
            <a:r>
              <a:rPr lang="en-US" sz="2000" dirty="0" err="1">
                <a:latin typeface="Times New Roman" panose="02020603050405020304" pitchFamily="18" charset="0"/>
                <a:cs typeface="Times New Roman" panose="02020603050405020304" pitchFamily="18" charset="0"/>
              </a:rPr>
              <a:t>differentEEG</a:t>
            </a:r>
            <a:r>
              <a:rPr lang="en-US" sz="2000" dirty="0">
                <a:latin typeface="Times New Roman" panose="02020603050405020304" pitchFamily="18" charset="0"/>
                <a:cs typeface="Times New Roman" panose="02020603050405020304" pitchFamily="18" charset="0"/>
              </a:rPr>
              <a:t> dry electrode types in terms of signal spectral features, mental states classification and usability. Sensors 2019, 19, 1365</a:t>
            </a:r>
            <a:r>
              <a:rPr lang="en-US" sz="2000" dirty="0" smtClean="0">
                <a:latin typeface="Times New Roman" panose="02020603050405020304" pitchFamily="18" charset="0"/>
                <a:cs typeface="Times New Roman" panose="02020603050405020304" pitchFamily="18" charset="0"/>
              </a:rPr>
              <a:t>.</a:t>
            </a:r>
          </a:p>
          <a:p>
            <a:pPr marL="0" indent="0" algn="just">
              <a:lnSpc>
                <a:spcPct val="120000"/>
              </a:lnSpc>
              <a:buNone/>
            </a:pPr>
            <a:r>
              <a:rPr lang="en-US" sz="2000" dirty="0" smtClean="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10] </a:t>
            </a:r>
            <a:r>
              <a:rPr lang="en-US" sz="2000" dirty="0">
                <a:latin typeface="Times New Roman" panose="02020603050405020304" pitchFamily="18" charset="0"/>
                <a:cs typeface="Times New Roman" panose="02020603050405020304" pitchFamily="18" charset="0"/>
              </a:rPr>
              <a:t>Choi, Y.; Park, J.; Shin, D. A semi-supervised inattention detection method using biological signal. Ann. </a:t>
            </a:r>
            <a:r>
              <a:rPr lang="en-US" sz="2000" dirty="0" err="1">
                <a:latin typeface="Times New Roman" panose="02020603050405020304" pitchFamily="18" charset="0"/>
                <a:cs typeface="Times New Roman" panose="02020603050405020304" pitchFamily="18" charset="0"/>
              </a:rPr>
              <a:t>Oper</a:t>
            </a:r>
            <a:r>
              <a:rPr lang="en-US" sz="2000" dirty="0">
                <a:latin typeface="Times New Roman" panose="02020603050405020304" pitchFamily="18" charset="0"/>
                <a:cs typeface="Times New Roman" panose="02020603050405020304" pitchFamily="18" charset="0"/>
              </a:rPr>
              <a:t>. Res. 2017,258, 59–78.</a:t>
            </a:r>
            <a:endParaRPr lang="en-IN" sz="2000" dirty="0"/>
          </a:p>
        </p:txBody>
      </p:sp>
    </p:spTree>
    <p:extLst>
      <p:ext uri="{BB962C8B-B14F-4D97-AF65-F5344CB8AC3E}">
        <p14:creationId xmlns:p14="http://schemas.microsoft.com/office/powerpoint/2010/main" val="20491147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F6F46-28C6-56FD-B34A-9AA76F049B53}"/>
              </a:ext>
            </a:extLst>
          </p:cNvPr>
          <p:cNvSpPr>
            <a:spLocks noGrp="1"/>
          </p:cNvSpPr>
          <p:nvPr>
            <p:ph type="title"/>
          </p:nvPr>
        </p:nvSpPr>
        <p:spPr>
          <a:xfrm>
            <a:off x="543560" y="131445"/>
            <a:ext cx="10515600" cy="1325563"/>
          </a:xfrm>
        </p:spPr>
        <p:txBody>
          <a:bodyPr>
            <a:normAutofit/>
          </a:bodyPr>
          <a:lstStyle/>
          <a:p>
            <a:r>
              <a:rPr lang="en-IN" sz="3600" dirty="0">
                <a:solidFill>
                  <a:srgbClr val="C00000"/>
                </a:solidFill>
                <a:latin typeface="Times New Roman" panose="02020603050405020304" pitchFamily="18" charset="0"/>
                <a:cs typeface="Times New Roman" panose="02020603050405020304" pitchFamily="18" charset="0"/>
              </a:rPr>
              <a:t>REFERENCES</a:t>
            </a:r>
          </a:p>
        </p:txBody>
      </p:sp>
      <p:sp>
        <p:nvSpPr>
          <p:cNvPr id="4" name="Date Placeholder 3">
            <a:extLst>
              <a:ext uri="{FF2B5EF4-FFF2-40B4-BE49-F238E27FC236}">
                <a16:creationId xmlns:a16="http://schemas.microsoft.com/office/drawing/2014/main" id="{FAF67E51-AE44-CE86-6407-4A77A9FE11DB}"/>
              </a:ext>
            </a:extLst>
          </p:cNvPr>
          <p:cNvSpPr>
            <a:spLocks noGrp="1"/>
          </p:cNvSpPr>
          <p:nvPr>
            <p:ph type="dt" sz="half" idx="10"/>
          </p:nvPr>
        </p:nvSpPr>
        <p:spPr/>
        <p:txBody>
          <a:bodyPr/>
          <a:lstStyle/>
          <a:p>
            <a:fld id="{6C1E7AEC-4AE0-48BD-AD64-23DAAAB3426F}" type="datetime1">
              <a:rPr lang="en-IN" smtClean="0"/>
              <a:t>24-01-2023</a:t>
            </a:fld>
            <a:endParaRPr lang="en-IN"/>
          </a:p>
        </p:txBody>
      </p:sp>
      <p:sp>
        <p:nvSpPr>
          <p:cNvPr id="5" name="Footer Placeholder 4">
            <a:extLst>
              <a:ext uri="{FF2B5EF4-FFF2-40B4-BE49-F238E27FC236}">
                <a16:creationId xmlns:a16="http://schemas.microsoft.com/office/drawing/2014/main" id="{DC7764CB-DAE1-572E-D19C-163513E7B276}"/>
              </a:ext>
            </a:extLst>
          </p:cNvPr>
          <p:cNvSpPr>
            <a:spLocks noGrp="1"/>
          </p:cNvSpPr>
          <p:nvPr>
            <p:ph type="ftr" sz="quarter" idx="11"/>
          </p:nvPr>
        </p:nvSpPr>
        <p:spPr/>
        <p:txBody>
          <a:bodyPr/>
          <a:lstStyle/>
          <a:p>
            <a:r>
              <a:rPr lang="en-IN" dirty="0" smtClean="0"/>
              <a:t>VCET/BME/FIRST </a:t>
            </a:r>
            <a:r>
              <a:rPr lang="en-IN" dirty="0"/>
              <a:t>REVIEW</a:t>
            </a:r>
          </a:p>
        </p:txBody>
      </p:sp>
      <p:sp>
        <p:nvSpPr>
          <p:cNvPr id="6" name="Slide Number Placeholder 5">
            <a:extLst>
              <a:ext uri="{FF2B5EF4-FFF2-40B4-BE49-F238E27FC236}">
                <a16:creationId xmlns:a16="http://schemas.microsoft.com/office/drawing/2014/main" id="{DF77890C-09BB-9140-ED32-5993A4150E15}"/>
              </a:ext>
            </a:extLst>
          </p:cNvPr>
          <p:cNvSpPr>
            <a:spLocks noGrp="1"/>
          </p:cNvSpPr>
          <p:nvPr>
            <p:ph type="sldNum" sz="quarter" idx="12"/>
          </p:nvPr>
        </p:nvSpPr>
        <p:spPr/>
        <p:txBody>
          <a:bodyPr/>
          <a:lstStyle/>
          <a:p>
            <a:fld id="{CF7B1F4E-9AE1-4110-AC67-3BEFDB3128C9}" type="slidenum">
              <a:rPr lang="en-IN" smtClean="0"/>
              <a:t>24</a:t>
            </a:fld>
            <a:endParaRPr lang="en-IN"/>
          </a:p>
        </p:txBody>
      </p:sp>
      <p:sp>
        <p:nvSpPr>
          <p:cNvPr id="7" name="Content Placeholder 2">
            <a:extLst>
              <a:ext uri="{FF2B5EF4-FFF2-40B4-BE49-F238E27FC236}">
                <a16:creationId xmlns:a16="http://schemas.microsoft.com/office/drawing/2014/main" id="{10060F3D-7444-A42F-2EF7-A64A59F5DFCA}"/>
              </a:ext>
            </a:extLst>
          </p:cNvPr>
          <p:cNvSpPr>
            <a:spLocks noGrp="1"/>
          </p:cNvSpPr>
          <p:nvPr>
            <p:ph idx="1"/>
          </p:nvPr>
        </p:nvSpPr>
        <p:spPr>
          <a:xfrm>
            <a:off x="563880" y="1242125"/>
            <a:ext cx="11064240" cy="4351338"/>
          </a:xfrm>
        </p:spPr>
        <p:txBody>
          <a:bodyPr>
            <a:noAutofit/>
          </a:bodyPr>
          <a:lstStyle/>
          <a:p>
            <a:pPr marL="0" indent="0" algn="just">
              <a:lnSpc>
                <a:spcPct val="120000"/>
              </a:lnSpc>
              <a:buNone/>
            </a:pPr>
            <a:r>
              <a:rPr lang="en-US" sz="2000" dirty="0" smtClean="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11</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Dehais</a:t>
            </a:r>
            <a:r>
              <a:rPr lang="en-US" sz="2000" dirty="0">
                <a:latin typeface="Times New Roman" panose="02020603050405020304" pitchFamily="18" charset="0"/>
                <a:cs typeface="Times New Roman" panose="02020603050405020304" pitchFamily="18" charset="0"/>
              </a:rPr>
              <a:t>, F.; </a:t>
            </a:r>
            <a:r>
              <a:rPr lang="en-US" sz="2000" dirty="0" err="1">
                <a:latin typeface="Times New Roman" panose="02020603050405020304" pitchFamily="18" charset="0"/>
                <a:cs typeface="Times New Roman" panose="02020603050405020304" pitchFamily="18" charset="0"/>
              </a:rPr>
              <a:t>Duprès</a:t>
            </a:r>
            <a:r>
              <a:rPr lang="en-US" sz="2000" dirty="0">
                <a:latin typeface="Times New Roman" panose="02020603050405020304" pitchFamily="18" charset="0"/>
                <a:cs typeface="Times New Roman" panose="02020603050405020304" pitchFamily="18" charset="0"/>
              </a:rPr>
              <a:t>, A.; Blum, S.; </a:t>
            </a:r>
            <a:r>
              <a:rPr lang="en-US" sz="2000" dirty="0" err="1">
                <a:latin typeface="Times New Roman" panose="02020603050405020304" pitchFamily="18" charset="0"/>
                <a:cs typeface="Times New Roman" panose="02020603050405020304" pitchFamily="18" charset="0"/>
              </a:rPr>
              <a:t>Drougard</a:t>
            </a:r>
            <a:r>
              <a:rPr lang="en-US" sz="2000" dirty="0">
                <a:latin typeface="Times New Roman" panose="02020603050405020304" pitchFamily="18" charset="0"/>
                <a:cs typeface="Times New Roman" panose="02020603050405020304" pitchFamily="18" charset="0"/>
              </a:rPr>
              <a:t>, N.; </a:t>
            </a:r>
            <a:r>
              <a:rPr lang="en-US" sz="2000" dirty="0" err="1">
                <a:latin typeface="Times New Roman" panose="02020603050405020304" pitchFamily="18" charset="0"/>
                <a:cs typeface="Times New Roman" panose="02020603050405020304" pitchFamily="18" charset="0"/>
              </a:rPr>
              <a:t>Scannella</a:t>
            </a:r>
            <a:r>
              <a:rPr lang="en-US" sz="2000" dirty="0">
                <a:latin typeface="Times New Roman" panose="02020603050405020304" pitchFamily="18" charset="0"/>
                <a:cs typeface="Times New Roman" panose="02020603050405020304" pitchFamily="18" charset="0"/>
              </a:rPr>
              <a:t>, S.; Roy, R.N.; </a:t>
            </a:r>
            <a:r>
              <a:rPr lang="en-US" sz="2000" dirty="0" err="1">
                <a:latin typeface="Times New Roman" panose="02020603050405020304" pitchFamily="18" charset="0"/>
                <a:cs typeface="Times New Roman" panose="02020603050405020304" pitchFamily="18" charset="0"/>
              </a:rPr>
              <a:t>Lotte</a:t>
            </a:r>
            <a:r>
              <a:rPr lang="en-US" sz="2000" dirty="0">
                <a:latin typeface="Times New Roman" panose="02020603050405020304" pitchFamily="18" charset="0"/>
                <a:cs typeface="Times New Roman" panose="02020603050405020304" pitchFamily="18" charset="0"/>
              </a:rPr>
              <a:t>, F. Monitoring pilot’s mental workload using </a:t>
            </a:r>
            <a:r>
              <a:rPr lang="en-US" sz="2000" dirty="0" err="1">
                <a:latin typeface="Times New Roman" panose="02020603050405020304" pitchFamily="18" charset="0"/>
                <a:cs typeface="Times New Roman" panose="02020603050405020304" pitchFamily="18" charset="0"/>
              </a:rPr>
              <a:t>ERPsand</a:t>
            </a:r>
            <a:r>
              <a:rPr lang="en-US" sz="2000" dirty="0">
                <a:latin typeface="Times New Roman" panose="02020603050405020304" pitchFamily="18" charset="0"/>
                <a:cs typeface="Times New Roman" panose="02020603050405020304" pitchFamily="18" charset="0"/>
              </a:rPr>
              <a:t> spectral power with a six-dry-electrode EEG system in real flight conditions. Sensors 2019, 19, 1324</a:t>
            </a:r>
            <a:r>
              <a:rPr lang="en-US" sz="2000" dirty="0" smtClean="0">
                <a:latin typeface="Times New Roman" panose="02020603050405020304" pitchFamily="18" charset="0"/>
                <a:cs typeface="Times New Roman" panose="02020603050405020304" pitchFamily="18" charset="0"/>
              </a:rPr>
              <a:t>.</a:t>
            </a:r>
          </a:p>
          <a:p>
            <a:pPr marL="0" indent="0" algn="just">
              <a:lnSpc>
                <a:spcPct val="120000"/>
              </a:lnSpc>
              <a:buNone/>
            </a:pPr>
            <a:r>
              <a:rPr lang="en-US" sz="2000" dirty="0" smtClean="0">
                <a:latin typeface="Times New Roman" panose="02020603050405020304" pitchFamily="18" charset="0"/>
                <a:cs typeface="Times New Roman" panose="02020603050405020304" pitchFamily="18" charset="0"/>
              </a:rPr>
              <a:t>[12</a:t>
            </a:r>
            <a:r>
              <a:rPr lang="en-US" sz="2000" dirty="0" smtClean="0">
                <a:latin typeface="Times New Roman" panose="02020603050405020304" pitchFamily="18" charset="0"/>
                <a:cs typeface="Times New Roman" panose="02020603050405020304" pitchFamily="18" charset="0"/>
              </a:rPr>
              <a:t>] </a:t>
            </a:r>
            <a:r>
              <a:rPr lang="de-DE" sz="2000" dirty="0">
                <a:latin typeface="Times New Roman" panose="02020603050405020304" pitchFamily="18" charset="0"/>
                <a:cs typeface="Times New Roman" panose="02020603050405020304" pitchFamily="18" charset="0"/>
              </a:rPr>
              <a:t>Chaudhuri, A.; Routray, A. Driver fatigue detection through chaotic entropy analysis of cortical sources obtained from scalp EEGsignals. IEEE Trans. Intell. Transp. Syst. 2019, 21, 185–198.</a:t>
            </a:r>
            <a:endParaRPr lang="de-DE" sz="2000"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en-US" sz="2000" dirty="0" smtClean="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13</a:t>
            </a:r>
            <a:r>
              <a:rPr lang="en-US" sz="2000" dirty="0" smtClean="0">
                <a:latin typeface="Times New Roman" panose="02020603050405020304" pitchFamily="18" charset="0"/>
                <a:cs typeface="Times New Roman" panose="02020603050405020304" pitchFamily="18" charset="0"/>
              </a:rPr>
              <a:t>] </a:t>
            </a:r>
            <a:r>
              <a:rPr lang="en-US" sz="2000" dirty="0" err="1"/>
              <a:t>Gonsalvez</a:t>
            </a:r>
            <a:r>
              <a:rPr lang="en-US" sz="2000" dirty="0"/>
              <a:t>, C. J., and </a:t>
            </a:r>
            <a:r>
              <a:rPr lang="en-US" sz="2000" dirty="0" err="1"/>
              <a:t>Polich</a:t>
            </a:r>
            <a:r>
              <a:rPr lang="en-US" sz="2000" dirty="0"/>
              <a:t>, J. (2002). P300 amplitude is determined by </a:t>
            </a:r>
            <a:r>
              <a:rPr lang="en-US" sz="2000" dirty="0" err="1"/>
              <a:t>target-totarget</a:t>
            </a:r>
            <a:r>
              <a:rPr lang="en-US" sz="2000" dirty="0"/>
              <a:t> interval. Psychophysiology 39, 388–396</a:t>
            </a:r>
            <a:r>
              <a:rPr lang="en-US" sz="2000" dirty="0" smtClean="0"/>
              <a:t>.</a:t>
            </a:r>
          </a:p>
          <a:p>
            <a:pPr marL="0" indent="0" algn="just">
              <a:lnSpc>
                <a:spcPct val="120000"/>
              </a:lnSpc>
              <a:buNone/>
            </a:pPr>
            <a:r>
              <a:rPr lang="en-US" sz="2000" dirty="0" smtClean="0">
                <a:latin typeface="Times New Roman" panose="02020603050405020304" pitchFamily="18" charset="0"/>
                <a:cs typeface="Times New Roman" panose="02020603050405020304" pitchFamily="18" charset="0"/>
              </a:rPr>
              <a:t>[14</a:t>
            </a:r>
            <a:r>
              <a:rPr lang="en-US" sz="2000" dirty="0" smtClean="0">
                <a:latin typeface="Times New Roman" panose="02020603050405020304" pitchFamily="18" charset="0"/>
                <a:cs typeface="Times New Roman" panose="02020603050405020304" pitchFamily="18" charset="0"/>
              </a:rPr>
              <a:t>] </a:t>
            </a:r>
            <a:r>
              <a:rPr lang="en-US" sz="2000" dirty="0"/>
              <a:t>Attention </a:t>
            </a:r>
            <a:r>
              <a:rPr lang="en-US" sz="2000" dirty="0">
                <a:hlinkClick r:id="rId2"/>
              </a:rPr>
              <a:t>https://</a:t>
            </a:r>
            <a:r>
              <a:rPr lang="en-US" sz="2000" dirty="0" smtClean="0">
                <a:hlinkClick r:id="rId2"/>
              </a:rPr>
              <a:t>en.wikipedia.org/wiki/Attention</a:t>
            </a:r>
            <a:endParaRPr lang="en-US" sz="2000" dirty="0" smtClean="0"/>
          </a:p>
          <a:p>
            <a:pPr marL="0" indent="0" algn="just">
              <a:lnSpc>
                <a:spcPct val="120000"/>
              </a:lnSpc>
              <a:buNone/>
            </a:pPr>
            <a:r>
              <a:rPr lang="en-US" sz="2000" dirty="0" smtClean="0">
                <a:latin typeface="Times New Roman" panose="02020603050405020304" pitchFamily="18" charset="0"/>
                <a:cs typeface="Times New Roman" panose="02020603050405020304" pitchFamily="18" charset="0"/>
              </a:rPr>
              <a:t>[15</a:t>
            </a:r>
            <a:r>
              <a:rPr lang="en-US" sz="2000" dirty="0" smtClean="0">
                <a:latin typeface="Times New Roman" panose="02020603050405020304" pitchFamily="18" charset="0"/>
                <a:cs typeface="Times New Roman" panose="02020603050405020304" pitchFamily="18" charset="0"/>
              </a:rPr>
              <a:t>] </a:t>
            </a:r>
            <a:r>
              <a:rPr lang="en-US" sz="2000" dirty="0"/>
              <a:t>Wang, J. R., and Hsieh, S. (2013). Neurofeedback training improves attention and working memory performance. </a:t>
            </a:r>
            <a:r>
              <a:rPr lang="en-US" sz="2000" dirty="0" err="1"/>
              <a:t>Clin</a:t>
            </a:r>
            <a:r>
              <a:rPr lang="en-US" sz="2000" dirty="0"/>
              <a:t>. </a:t>
            </a:r>
            <a:r>
              <a:rPr lang="en-US" sz="2000" dirty="0" err="1"/>
              <a:t>Neurophysiol</a:t>
            </a:r>
            <a:r>
              <a:rPr lang="en-US" sz="2000" dirty="0"/>
              <a:t>. 124, 2406–2420.</a:t>
            </a:r>
            <a:endParaRPr lang="en-IN" sz="2000" dirty="0"/>
          </a:p>
        </p:txBody>
      </p:sp>
    </p:spTree>
    <p:extLst>
      <p:ext uri="{BB962C8B-B14F-4D97-AF65-F5344CB8AC3E}">
        <p14:creationId xmlns:p14="http://schemas.microsoft.com/office/powerpoint/2010/main" val="22465772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5D9F-699E-5DAC-B725-0B91B993E7C8}"/>
              </a:ext>
            </a:extLst>
          </p:cNvPr>
          <p:cNvSpPr>
            <a:spLocks noGrp="1"/>
          </p:cNvSpPr>
          <p:nvPr>
            <p:ph type="title"/>
          </p:nvPr>
        </p:nvSpPr>
        <p:spPr>
          <a:xfrm>
            <a:off x="838200" y="-50800"/>
            <a:ext cx="10515600" cy="1325563"/>
          </a:xfrm>
        </p:spPr>
        <p:txBody>
          <a:bodyPr>
            <a:normAutofit/>
          </a:bodyPr>
          <a:lstStyle/>
          <a:p>
            <a:r>
              <a:rPr lang="en-IN" sz="3600" dirty="0">
                <a:solidFill>
                  <a:srgbClr val="C00000"/>
                </a:solidFill>
                <a:latin typeface="Times New Roman" panose="02020603050405020304" pitchFamily="18" charset="0"/>
                <a:cs typeface="Times New Roman" panose="02020603050405020304" pitchFamily="18" charset="0"/>
              </a:rPr>
              <a:t>LITERATURE SURVEY</a:t>
            </a:r>
          </a:p>
        </p:txBody>
      </p:sp>
      <p:sp>
        <p:nvSpPr>
          <p:cNvPr id="4" name="Date Placeholder 3">
            <a:extLst>
              <a:ext uri="{FF2B5EF4-FFF2-40B4-BE49-F238E27FC236}">
                <a16:creationId xmlns:a16="http://schemas.microsoft.com/office/drawing/2014/main" id="{16B8E128-B892-F431-D076-C0A84D7623DA}"/>
              </a:ext>
            </a:extLst>
          </p:cNvPr>
          <p:cNvSpPr>
            <a:spLocks noGrp="1"/>
          </p:cNvSpPr>
          <p:nvPr>
            <p:ph type="dt" sz="half" idx="10"/>
          </p:nvPr>
        </p:nvSpPr>
        <p:spPr/>
        <p:txBody>
          <a:bodyPr/>
          <a:lstStyle/>
          <a:p>
            <a:fld id="{6C1E7AEC-4AE0-48BD-AD64-23DAAAB3426F}" type="datetime1">
              <a:rPr lang="en-IN" smtClean="0"/>
              <a:t>24-01-2023</a:t>
            </a:fld>
            <a:endParaRPr lang="en-IN"/>
          </a:p>
        </p:txBody>
      </p:sp>
      <p:sp>
        <p:nvSpPr>
          <p:cNvPr id="5" name="Footer Placeholder 4">
            <a:extLst>
              <a:ext uri="{FF2B5EF4-FFF2-40B4-BE49-F238E27FC236}">
                <a16:creationId xmlns:a16="http://schemas.microsoft.com/office/drawing/2014/main" id="{1FFA5ACB-2327-8371-71E5-4DF43598BC1C}"/>
              </a:ext>
            </a:extLst>
          </p:cNvPr>
          <p:cNvSpPr>
            <a:spLocks noGrp="1"/>
          </p:cNvSpPr>
          <p:nvPr>
            <p:ph type="ftr" sz="quarter" idx="11"/>
          </p:nvPr>
        </p:nvSpPr>
        <p:spPr/>
        <p:txBody>
          <a:bodyPr/>
          <a:lstStyle/>
          <a:p>
            <a:r>
              <a:rPr lang="en-IN" dirty="0" smtClean="0"/>
              <a:t>VCET/BME/FIRST </a:t>
            </a:r>
            <a:r>
              <a:rPr lang="en-IN" dirty="0"/>
              <a:t>REVIEW</a:t>
            </a:r>
          </a:p>
        </p:txBody>
      </p:sp>
      <p:sp>
        <p:nvSpPr>
          <p:cNvPr id="6" name="Slide Number Placeholder 5">
            <a:extLst>
              <a:ext uri="{FF2B5EF4-FFF2-40B4-BE49-F238E27FC236}">
                <a16:creationId xmlns:a16="http://schemas.microsoft.com/office/drawing/2014/main" id="{D6CA4EC6-6473-1D4E-B37E-AA91895B5831}"/>
              </a:ext>
            </a:extLst>
          </p:cNvPr>
          <p:cNvSpPr>
            <a:spLocks noGrp="1"/>
          </p:cNvSpPr>
          <p:nvPr>
            <p:ph type="sldNum" sz="quarter" idx="12"/>
          </p:nvPr>
        </p:nvSpPr>
        <p:spPr/>
        <p:txBody>
          <a:bodyPr/>
          <a:lstStyle/>
          <a:p>
            <a:fld id="{CF7B1F4E-9AE1-4110-AC67-3BEFDB3128C9}" type="slidenum">
              <a:rPr lang="en-IN" smtClean="0"/>
              <a:t>3</a:t>
            </a:fld>
            <a:endParaRPr lang="en-IN"/>
          </a:p>
        </p:txBody>
      </p:sp>
      <p:graphicFrame>
        <p:nvGraphicFramePr>
          <p:cNvPr id="7" name="Content Placeholder 10"/>
          <p:cNvGraphicFramePr>
            <a:graphicFrameLocks/>
          </p:cNvGraphicFramePr>
          <p:nvPr>
            <p:extLst>
              <p:ext uri="{D42A27DB-BD31-4B8C-83A1-F6EECF244321}">
                <p14:modId xmlns:p14="http://schemas.microsoft.com/office/powerpoint/2010/main" val="485166300"/>
              </p:ext>
            </p:extLst>
          </p:nvPr>
        </p:nvGraphicFramePr>
        <p:xfrm>
          <a:off x="1115898" y="1067670"/>
          <a:ext cx="9960204" cy="5178550"/>
        </p:xfrm>
        <a:graphic>
          <a:graphicData uri="http://schemas.openxmlformats.org/drawingml/2006/table">
            <a:tbl>
              <a:tblPr firstRow="1" bandRow="1"/>
              <a:tblGrid>
                <a:gridCol w="966902">
                  <a:extLst>
                    <a:ext uri="{9D8B030D-6E8A-4147-A177-3AD203B41FA5}">
                      <a16:colId xmlns:a16="http://schemas.microsoft.com/office/drawing/2014/main" val="20000"/>
                    </a:ext>
                  </a:extLst>
                </a:gridCol>
                <a:gridCol w="2905760">
                  <a:extLst>
                    <a:ext uri="{9D8B030D-6E8A-4147-A177-3AD203B41FA5}">
                      <a16:colId xmlns:a16="http://schemas.microsoft.com/office/drawing/2014/main" val="20001"/>
                    </a:ext>
                  </a:extLst>
                </a:gridCol>
                <a:gridCol w="2513954">
                  <a:extLst>
                    <a:ext uri="{9D8B030D-6E8A-4147-A177-3AD203B41FA5}">
                      <a16:colId xmlns:a16="http://schemas.microsoft.com/office/drawing/2014/main" val="20002"/>
                    </a:ext>
                  </a:extLst>
                </a:gridCol>
                <a:gridCol w="3573588">
                  <a:extLst>
                    <a:ext uri="{9D8B030D-6E8A-4147-A177-3AD203B41FA5}">
                      <a16:colId xmlns:a16="http://schemas.microsoft.com/office/drawing/2014/main" val="20003"/>
                    </a:ext>
                  </a:extLst>
                </a:gridCol>
              </a:tblGrid>
              <a:tr h="716680">
                <a:tc>
                  <a:txBody>
                    <a:bodyPr/>
                    <a:lstStyle/>
                    <a:p>
                      <a:r>
                        <a:rPr lang="en-IN" sz="1800" b="1" dirty="0">
                          <a:solidFill>
                            <a:schemeClr val="bg1">
                              <a:lumMod val="95000"/>
                            </a:schemeClr>
                          </a:solidFill>
                          <a:latin typeface="Times New Roman" pitchFamily="18" charset="0"/>
                          <a:cs typeface="Times New Roman" pitchFamily="18" charset="0"/>
                        </a:rPr>
                        <a:t>S.NO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r>
                        <a:rPr lang="en-IN" sz="1800" b="1" dirty="0">
                          <a:solidFill>
                            <a:schemeClr val="bg1">
                              <a:lumMod val="95000"/>
                            </a:schemeClr>
                          </a:solidFill>
                          <a:latin typeface="Times New Roman" pitchFamily="18" charset="0"/>
                          <a:cs typeface="Times New Roman" pitchFamily="18" charset="0"/>
                        </a:rPr>
                        <a:t>AUTHOR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r>
                        <a:rPr lang="en-IN" sz="1800" b="1" dirty="0">
                          <a:solidFill>
                            <a:schemeClr val="bg1">
                              <a:lumMod val="95000"/>
                            </a:schemeClr>
                          </a:solidFill>
                          <a:latin typeface="Times New Roman" pitchFamily="18" charset="0"/>
                          <a:cs typeface="Times New Roman" pitchFamily="18" charset="0"/>
                        </a:rPr>
                        <a:t>PUBLISHED </a:t>
                      </a:r>
                    </a:p>
                    <a:p>
                      <a:r>
                        <a:rPr lang="en-IN" sz="1800" b="1" dirty="0">
                          <a:solidFill>
                            <a:schemeClr val="bg1">
                              <a:lumMod val="95000"/>
                            </a:schemeClr>
                          </a:solidFill>
                          <a:latin typeface="Times New Roman" pitchFamily="18" charset="0"/>
                          <a:cs typeface="Times New Roman" pitchFamily="18" charset="0"/>
                        </a:rPr>
                        <a:t>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r>
                        <a:rPr lang="en-IN" sz="1800" b="1" dirty="0">
                          <a:solidFill>
                            <a:schemeClr val="bg1">
                              <a:lumMod val="95000"/>
                            </a:schemeClr>
                          </a:solidFill>
                          <a:latin typeface="Times New Roman" panose="02020603050405020304" pitchFamily="18" charset="0"/>
                          <a:cs typeface="Times New Roman" panose="02020603050405020304" pitchFamily="18" charset="0"/>
                        </a:rPr>
                        <a:t>USED</a:t>
                      </a:r>
                      <a:r>
                        <a:rPr lang="en-IN" sz="1800" b="1" baseline="0" dirty="0">
                          <a:solidFill>
                            <a:schemeClr val="bg1">
                              <a:lumMod val="95000"/>
                            </a:schemeClr>
                          </a:solidFill>
                          <a:latin typeface="Times New Roman" panose="02020603050405020304" pitchFamily="18" charset="0"/>
                          <a:cs typeface="Times New Roman" panose="02020603050405020304" pitchFamily="18" charset="0"/>
                        </a:rPr>
                        <a:t> TECHNIQUES</a:t>
                      </a:r>
                      <a:endParaRPr lang="en-IN" sz="1800" b="1" dirty="0">
                        <a:solidFill>
                          <a:schemeClr val="bg1">
                            <a:lumMod val="95000"/>
                          </a:schemeClr>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10000"/>
                  </a:ext>
                </a:extLst>
              </a:tr>
              <a:tr h="1901550">
                <a:tc>
                  <a:txBody>
                    <a:bodyPr/>
                    <a:lstStyle/>
                    <a:p>
                      <a:pPr algn="just"/>
                      <a:r>
                        <a:rPr lang="en-IN" sz="1800" dirty="0">
                          <a:latin typeface="Times New Roman" panose="02020603050405020304" pitchFamily="18" charset="0"/>
                          <a:cs typeface="Times New Roman" panose="02020603050405020304" pitchFamily="18" charset="0"/>
                        </a:rPr>
                        <a:t>1.</a:t>
                      </a:r>
                      <a:endParaRPr lang="en-IN" sz="18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800" b="0" dirty="0" err="1" smtClean="0">
                          <a:latin typeface="Times New Roman" panose="02020603050405020304" pitchFamily="18" charset="0"/>
                          <a:cs typeface="Times New Roman" panose="02020603050405020304" pitchFamily="18" charset="0"/>
                        </a:rPr>
                        <a:t>Mitra</a:t>
                      </a:r>
                      <a:r>
                        <a:rPr lang="en-IN" sz="1800" b="0" dirty="0" smtClean="0">
                          <a:latin typeface="Times New Roman" panose="02020603050405020304" pitchFamily="18" charset="0"/>
                          <a:cs typeface="Times New Roman" panose="02020603050405020304" pitchFamily="18" charset="0"/>
                        </a:rPr>
                        <a:t> </a:t>
                      </a:r>
                      <a:r>
                        <a:rPr lang="en-IN" sz="1800" b="0" dirty="0" err="1" smtClean="0">
                          <a:latin typeface="Times New Roman" panose="02020603050405020304" pitchFamily="18" charset="0"/>
                          <a:cs typeface="Times New Roman" panose="02020603050405020304" pitchFamily="18" charset="0"/>
                        </a:rPr>
                        <a:t>Alirezaei</a:t>
                      </a:r>
                      <a:r>
                        <a:rPr lang="en-IN" sz="1800" b="0" dirty="0" smtClean="0">
                          <a:latin typeface="Times New Roman" panose="02020603050405020304" pitchFamily="18" charset="0"/>
                          <a:cs typeface="Times New Roman" panose="02020603050405020304" pitchFamily="18" charset="0"/>
                        </a:rPr>
                        <a:t>, </a:t>
                      </a:r>
                      <a:r>
                        <a:rPr lang="en-IN" sz="1800" b="0" dirty="0" err="1" smtClean="0">
                          <a:latin typeface="Times New Roman" panose="02020603050405020304" pitchFamily="18" charset="0"/>
                          <a:cs typeface="Times New Roman" panose="02020603050405020304" pitchFamily="18" charset="0"/>
                        </a:rPr>
                        <a:t>Sepideh</a:t>
                      </a:r>
                      <a:r>
                        <a:rPr lang="en-IN" sz="1800" b="0" dirty="0" smtClean="0">
                          <a:latin typeface="Times New Roman" panose="02020603050405020304" pitchFamily="18" charset="0"/>
                          <a:cs typeface="Times New Roman" panose="02020603050405020304" pitchFamily="18" charset="0"/>
                        </a:rPr>
                        <a:t> </a:t>
                      </a:r>
                      <a:r>
                        <a:rPr lang="en-IN" sz="1800" b="0" dirty="0" err="1" smtClean="0">
                          <a:latin typeface="Times New Roman" panose="02020603050405020304" pitchFamily="18" charset="0"/>
                          <a:cs typeface="Times New Roman" panose="02020603050405020304" pitchFamily="18" charset="0"/>
                        </a:rPr>
                        <a:t>Hajipour</a:t>
                      </a:r>
                      <a:r>
                        <a:rPr lang="en-IN" sz="1800" b="0" dirty="0" smtClean="0">
                          <a:latin typeface="Times New Roman" panose="02020603050405020304" pitchFamily="18" charset="0"/>
                          <a:cs typeface="Times New Roman" panose="02020603050405020304" pitchFamily="18" charset="0"/>
                        </a:rPr>
                        <a:t> </a:t>
                      </a:r>
                      <a:r>
                        <a:rPr lang="en-IN" sz="1800" b="0" dirty="0" err="1" smtClean="0">
                          <a:latin typeface="Times New Roman" panose="02020603050405020304" pitchFamily="18" charset="0"/>
                          <a:cs typeface="Times New Roman" panose="02020603050405020304" pitchFamily="18" charset="0"/>
                        </a:rPr>
                        <a:t>Sardouie</a:t>
                      </a:r>
                      <a:endParaRPr lang="en-IN" sz="1800"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dirty="0" smtClean="0"/>
                        <a:t>Detection of Human Attention Using EEG Signals</a:t>
                      </a:r>
                    </a:p>
                    <a:p>
                      <a:pPr algn="just"/>
                      <a:r>
                        <a:rPr lang="en-US" sz="1800" dirty="0" smtClean="0">
                          <a:latin typeface="Times New Roman" panose="02020603050405020304" pitchFamily="18" charset="0"/>
                          <a:cs typeface="Times New Roman" panose="02020603050405020304" pitchFamily="18" charset="0"/>
                        </a:rPr>
                        <a:t>2017</a:t>
                      </a:r>
                      <a:endParaRPr lang="en-IN" sz="1800"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dirty="0" smtClean="0">
                          <a:latin typeface="Times New Roman" panose="02020603050405020304" pitchFamily="18" charset="0"/>
                          <a:cs typeface="Times New Roman" panose="02020603050405020304" pitchFamily="18" charset="0"/>
                        </a:rPr>
                        <a:t>In this study, a brand new protocol of brain signal recording is proposed in order to classify human attention in educational </a:t>
                      </a:r>
                      <a:r>
                        <a:rPr lang="en-US" dirty="0" err="1" smtClean="0">
                          <a:latin typeface="Times New Roman" panose="02020603050405020304" pitchFamily="18" charset="0"/>
                          <a:cs typeface="Times New Roman" panose="02020603050405020304" pitchFamily="18" charset="0"/>
                        </a:rPr>
                        <a:t>environments.The</a:t>
                      </a:r>
                      <a:r>
                        <a:rPr lang="en-US" dirty="0" smtClean="0">
                          <a:latin typeface="Times New Roman" panose="02020603050405020304" pitchFamily="18" charset="0"/>
                          <a:cs typeface="Times New Roman" panose="02020603050405020304" pitchFamily="18" charset="0"/>
                        </a:rPr>
                        <a:t> signals were classified using KNN (K=9), c-SVM, LDA, and Bayesian classifiers and the results were compared for each of the subjects individually.</a:t>
                      </a:r>
                      <a:endParaRPr lang="en-US" sz="1800" dirty="0" smtClean="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901550">
                <a:tc>
                  <a:txBody>
                    <a:bodyPr/>
                    <a:lstStyle/>
                    <a:p>
                      <a:pPr algn="just"/>
                      <a:r>
                        <a:rPr lang="en-IN" sz="1800" dirty="0">
                          <a:latin typeface="Times New Roman" panose="02020603050405020304" pitchFamily="18" charset="0"/>
                          <a:cs typeface="Times New Roman" panose="02020603050405020304" pitchFamily="18" charset="0"/>
                        </a:rPr>
                        <a:t>2.</a:t>
                      </a:r>
                      <a:endParaRPr lang="en-IN" sz="18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dirty="0" err="1" smtClean="0"/>
                        <a:t>Mahnaz</a:t>
                      </a:r>
                      <a:r>
                        <a:rPr lang="en-US" dirty="0" smtClean="0"/>
                        <a:t> Arvaneh, Ian H. Robertson and Tomas E. Ward</a:t>
                      </a:r>
                      <a:endParaRPr lang="en-IN" sz="1800" b="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tx1"/>
                          </a:solidFill>
                          <a:effectLst/>
                          <a:latin typeface="+mn-lt"/>
                          <a:ea typeface="+mn-ea"/>
                          <a:cs typeface="+mn-cs"/>
                        </a:rPr>
                        <a:t>A P300-Based Brain-Computer Interface for Improving Attention</a:t>
                      </a:r>
                    </a:p>
                    <a:p>
                      <a:pPr algn="just"/>
                      <a:r>
                        <a:rPr lang="en-US" sz="1800" dirty="0" smtClean="0">
                          <a:latin typeface="Times New Roman" panose="02020603050405020304" pitchFamily="18" charset="0"/>
                          <a:cs typeface="Times New Roman" panose="02020603050405020304" pitchFamily="18" charset="0"/>
                        </a:rPr>
                        <a:t>2019</a:t>
                      </a:r>
                      <a:endParaRPr lang="en-US" sz="1800" dirty="0" smtClean="0">
                        <a:latin typeface="Times New Roman" panose="02020603050405020304" pitchFamily="18" charset="0"/>
                        <a:cs typeface="Times New Roman" panose="02020603050405020304" pitchFamily="18" charset="0"/>
                      </a:endParaRPr>
                    </a:p>
                    <a:p>
                      <a:pPr algn="just"/>
                      <a:endParaRPr lang="en-IN" sz="1800"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dirty="0" smtClean="0">
                          <a:latin typeface="Times New Roman" panose="02020603050405020304" pitchFamily="18" charset="0"/>
                          <a:cs typeface="Times New Roman" panose="02020603050405020304" pitchFamily="18" charset="0"/>
                        </a:rPr>
                        <a:t>This paper,  suggests that the proposed neurofeedback training tool and P300 is a promising tool for improving attention particularly for those who are at risk of attention deficiency.</a:t>
                      </a:r>
                      <a:endParaRPr lang="en-IN" sz="18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675222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5D9F-699E-5DAC-B725-0B91B993E7C8}"/>
              </a:ext>
            </a:extLst>
          </p:cNvPr>
          <p:cNvSpPr>
            <a:spLocks noGrp="1"/>
          </p:cNvSpPr>
          <p:nvPr>
            <p:ph type="title"/>
          </p:nvPr>
        </p:nvSpPr>
        <p:spPr>
          <a:xfrm>
            <a:off x="641416" y="-73812"/>
            <a:ext cx="10515600" cy="1325563"/>
          </a:xfrm>
        </p:spPr>
        <p:txBody>
          <a:bodyPr>
            <a:normAutofit/>
          </a:bodyPr>
          <a:lstStyle/>
          <a:p>
            <a:r>
              <a:rPr lang="en-IN" sz="3600" dirty="0" smtClean="0">
                <a:solidFill>
                  <a:srgbClr val="C00000"/>
                </a:solidFill>
                <a:latin typeface="Times New Roman" panose="02020603050405020304" pitchFamily="18" charset="0"/>
                <a:cs typeface="Times New Roman" panose="02020603050405020304" pitchFamily="18" charset="0"/>
              </a:rPr>
              <a:t>CONTINUE</a:t>
            </a:r>
            <a:endParaRPr lang="en-IN" sz="3600" dirty="0">
              <a:solidFill>
                <a:srgbClr val="C00000"/>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16B8E128-B892-F431-D076-C0A84D7623DA}"/>
              </a:ext>
            </a:extLst>
          </p:cNvPr>
          <p:cNvSpPr>
            <a:spLocks noGrp="1"/>
          </p:cNvSpPr>
          <p:nvPr>
            <p:ph type="dt" sz="half" idx="10"/>
          </p:nvPr>
        </p:nvSpPr>
        <p:spPr/>
        <p:txBody>
          <a:bodyPr/>
          <a:lstStyle/>
          <a:p>
            <a:fld id="{6C1E7AEC-4AE0-48BD-AD64-23DAAAB3426F}" type="datetime1">
              <a:rPr lang="en-IN" smtClean="0"/>
              <a:t>24-01-2023</a:t>
            </a:fld>
            <a:endParaRPr lang="en-IN"/>
          </a:p>
        </p:txBody>
      </p:sp>
      <p:sp>
        <p:nvSpPr>
          <p:cNvPr id="5" name="Footer Placeholder 4">
            <a:extLst>
              <a:ext uri="{FF2B5EF4-FFF2-40B4-BE49-F238E27FC236}">
                <a16:creationId xmlns:a16="http://schemas.microsoft.com/office/drawing/2014/main" id="{1FFA5ACB-2327-8371-71E5-4DF43598BC1C}"/>
              </a:ext>
            </a:extLst>
          </p:cNvPr>
          <p:cNvSpPr>
            <a:spLocks noGrp="1"/>
          </p:cNvSpPr>
          <p:nvPr>
            <p:ph type="ftr" sz="quarter" idx="11"/>
          </p:nvPr>
        </p:nvSpPr>
        <p:spPr/>
        <p:txBody>
          <a:bodyPr/>
          <a:lstStyle/>
          <a:p>
            <a:r>
              <a:rPr lang="en-IN" dirty="0" smtClean="0"/>
              <a:t>VCET/BME/FIRST </a:t>
            </a:r>
            <a:r>
              <a:rPr lang="en-IN" dirty="0"/>
              <a:t>REVIEW</a:t>
            </a:r>
          </a:p>
        </p:txBody>
      </p:sp>
      <p:sp>
        <p:nvSpPr>
          <p:cNvPr id="6" name="Slide Number Placeholder 5">
            <a:extLst>
              <a:ext uri="{FF2B5EF4-FFF2-40B4-BE49-F238E27FC236}">
                <a16:creationId xmlns:a16="http://schemas.microsoft.com/office/drawing/2014/main" id="{D6CA4EC6-6473-1D4E-B37E-AA91895B5831}"/>
              </a:ext>
            </a:extLst>
          </p:cNvPr>
          <p:cNvSpPr>
            <a:spLocks noGrp="1"/>
          </p:cNvSpPr>
          <p:nvPr>
            <p:ph type="sldNum" sz="quarter" idx="12"/>
          </p:nvPr>
        </p:nvSpPr>
        <p:spPr/>
        <p:txBody>
          <a:bodyPr/>
          <a:lstStyle/>
          <a:p>
            <a:fld id="{CF7B1F4E-9AE1-4110-AC67-3BEFDB3128C9}" type="slidenum">
              <a:rPr lang="en-IN" smtClean="0"/>
              <a:t>4</a:t>
            </a:fld>
            <a:endParaRPr lang="en-IN"/>
          </a:p>
        </p:txBody>
      </p:sp>
      <p:graphicFrame>
        <p:nvGraphicFramePr>
          <p:cNvPr id="7" name="Content Placeholder 10"/>
          <p:cNvGraphicFramePr>
            <a:graphicFrameLocks/>
          </p:cNvGraphicFramePr>
          <p:nvPr>
            <p:extLst>
              <p:ext uri="{D42A27DB-BD31-4B8C-83A1-F6EECF244321}">
                <p14:modId xmlns:p14="http://schemas.microsoft.com/office/powerpoint/2010/main" val="3328353941"/>
              </p:ext>
            </p:extLst>
          </p:nvPr>
        </p:nvGraphicFramePr>
        <p:xfrm>
          <a:off x="1034984" y="1030555"/>
          <a:ext cx="10122032" cy="5146725"/>
        </p:xfrm>
        <a:graphic>
          <a:graphicData uri="http://schemas.openxmlformats.org/drawingml/2006/table">
            <a:tbl>
              <a:tblPr firstRow="1" bandRow="1"/>
              <a:tblGrid>
                <a:gridCol w="956376">
                  <a:extLst>
                    <a:ext uri="{9D8B030D-6E8A-4147-A177-3AD203B41FA5}">
                      <a16:colId xmlns:a16="http://schemas.microsoft.com/office/drawing/2014/main" val="20000"/>
                    </a:ext>
                  </a:extLst>
                </a:gridCol>
                <a:gridCol w="2672080">
                  <a:extLst>
                    <a:ext uri="{9D8B030D-6E8A-4147-A177-3AD203B41FA5}">
                      <a16:colId xmlns:a16="http://schemas.microsoft.com/office/drawing/2014/main" val="20001"/>
                    </a:ext>
                  </a:extLst>
                </a:gridCol>
                <a:gridCol w="2861927">
                  <a:extLst>
                    <a:ext uri="{9D8B030D-6E8A-4147-A177-3AD203B41FA5}">
                      <a16:colId xmlns:a16="http://schemas.microsoft.com/office/drawing/2014/main" val="20002"/>
                    </a:ext>
                  </a:extLst>
                </a:gridCol>
                <a:gridCol w="3631649">
                  <a:extLst>
                    <a:ext uri="{9D8B030D-6E8A-4147-A177-3AD203B41FA5}">
                      <a16:colId xmlns:a16="http://schemas.microsoft.com/office/drawing/2014/main" val="20003"/>
                    </a:ext>
                  </a:extLst>
                </a:gridCol>
              </a:tblGrid>
              <a:tr h="849045">
                <a:tc>
                  <a:txBody>
                    <a:bodyPr/>
                    <a:lstStyle/>
                    <a:p>
                      <a:r>
                        <a:rPr lang="en-IN" sz="2000" b="1" dirty="0">
                          <a:solidFill>
                            <a:schemeClr val="bg1">
                              <a:lumMod val="95000"/>
                            </a:schemeClr>
                          </a:solidFill>
                          <a:latin typeface="Times New Roman" pitchFamily="18" charset="0"/>
                          <a:cs typeface="Times New Roman" pitchFamily="18" charset="0"/>
                        </a:rPr>
                        <a:t>S.NO</a:t>
                      </a:r>
                    </a:p>
                  </a:txBody>
                  <a:tcPr>
                    <a:solidFill>
                      <a:srgbClr val="C00000"/>
                    </a:solidFill>
                  </a:tcPr>
                </a:tc>
                <a:tc>
                  <a:txBody>
                    <a:bodyPr/>
                    <a:lstStyle/>
                    <a:p>
                      <a:r>
                        <a:rPr lang="en-IN" b="1" dirty="0">
                          <a:solidFill>
                            <a:schemeClr val="bg1">
                              <a:lumMod val="95000"/>
                            </a:schemeClr>
                          </a:solidFill>
                          <a:latin typeface="Times New Roman" pitchFamily="18" charset="0"/>
                          <a:cs typeface="Times New Roman" pitchFamily="18" charset="0"/>
                        </a:rPr>
                        <a:t>AUTHOR</a:t>
                      </a:r>
                    </a:p>
                  </a:txBody>
                  <a:tcPr>
                    <a:solidFill>
                      <a:srgbClr val="C00000"/>
                    </a:solidFill>
                  </a:tcPr>
                </a:tc>
                <a:tc>
                  <a:txBody>
                    <a:bodyPr/>
                    <a:lstStyle/>
                    <a:p>
                      <a:r>
                        <a:rPr lang="en-IN" b="1" dirty="0">
                          <a:solidFill>
                            <a:schemeClr val="bg1">
                              <a:lumMod val="95000"/>
                            </a:schemeClr>
                          </a:solidFill>
                          <a:latin typeface="Times New Roman" pitchFamily="18" charset="0"/>
                          <a:cs typeface="Times New Roman" pitchFamily="18" charset="0"/>
                        </a:rPr>
                        <a:t>PUBLISHED </a:t>
                      </a:r>
                    </a:p>
                    <a:p>
                      <a:pPr algn="l"/>
                      <a:r>
                        <a:rPr lang="en-IN" b="1" dirty="0">
                          <a:solidFill>
                            <a:schemeClr val="bg1">
                              <a:lumMod val="95000"/>
                            </a:schemeClr>
                          </a:solidFill>
                          <a:latin typeface="Times New Roman" pitchFamily="18" charset="0"/>
                          <a:cs typeface="Times New Roman" pitchFamily="18" charset="0"/>
                        </a:rPr>
                        <a:t>YEAR</a:t>
                      </a:r>
                    </a:p>
                  </a:txBody>
                  <a:tcPr>
                    <a:solidFill>
                      <a:srgbClr val="C00000"/>
                    </a:solidFill>
                  </a:tcPr>
                </a:tc>
                <a:tc>
                  <a:txBody>
                    <a:bodyPr/>
                    <a:lstStyle/>
                    <a:p>
                      <a:r>
                        <a:rPr lang="en-IN" b="1" dirty="0">
                          <a:solidFill>
                            <a:schemeClr val="bg1">
                              <a:lumMod val="95000"/>
                            </a:schemeClr>
                          </a:solidFill>
                          <a:latin typeface="Times New Roman" panose="02020603050405020304" pitchFamily="18" charset="0"/>
                          <a:cs typeface="Times New Roman" panose="02020603050405020304" pitchFamily="18" charset="0"/>
                        </a:rPr>
                        <a:t>USED</a:t>
                      </a:r>
                      <a:r>
                        <a:rPr lang="en-IN" b="1" baseline="0" dirty="0">
                          <a:solidFill>
                            <a:schemeClr val="bg1">
                              <a:lumMod val="95000"/>
                            </a:schemeClr>
                          </a:solidFill>
                          <a:latin typeface="Times New Roman" panose="02020603050405020304" pitchFamily="18" charset="0"/>
                          <a:cs typeface="Times New Roman" panose="02020603050405020304" pitchFamily="18" charset="0"/>
                        </a:rPr>
                        <a:t> TECHNIQUES</a:t>
                      </a:r>
                      <a:endParaRPr lang="en-IN" b="1" dirty="0">
                        <a:solidFill>
                          <a:schemeClr val="bg1">
                            <a:lumMod val="95000"/>
                          </a:schemeClr>
                        </a:solidFill>
                        <a:latin typeface="Times New Roman" pitchFamily="18" charset="0"/>
                        <a:cs typeface="Times New Roman" pitchFamily="18" charset="0"/>
                      </a:endParaRPr>
                    </a:p>
                  </a:txBody>
                  <a:tcPr>
                    <a:solidFill>
                      <a:srgbClr val="C00000"/>
                    </a:solidFill>
                  </a:tcPr>
                </a:tc>
                <a:extLst>
                  <a:ext uri="{0D108BD9-81ED-4DB2-BD59-A6C34878D82A}">
                    <a16:rowId xmlns:a16="http://schemas.microsoft.com/office/drawing/2014/main" val="10000"/>
                  </a:ext>
                </a:extLst>
              </a:tr>
              <a:tr h="1608409">
                <a:tc>
                  <a:txBody>
                    <a:bodyPr/>
                    <a:lstStyle/>
                    <a:p>
                      <a:pPr algn="just"/>
                      <a:r>
                        <a:rPr lang="en-IN" sz="1800" dirty="0">
                          <a:latin typeface="Times New Roman" panose="02020603050405020304" pitchFamily="18" charset="0"/>
                          <a:cs typeface="Times New Roman" panose="02020603050405020304" pitchFamily="18" charset="0"/>
                        </a:rPr>
                        <a:t>3</a:t>
                      </a:r>
                      <a:r>
                        <a:rPr lang="en-IN" sz="1800" dirty="0" smtClean="0">
                          <a:latin typeface="Times New Roman" panose="02020603050405020304" pitchFamily="18" charset="0"/>
                          <a:cs typeface="Times New Roman" panose="02020603050405020304" pitchFamily="18" charset="0"/>
                        </a:rPr>
                        <a:t>.</a:t>
                      </a:r>
                      <a:endParaRPr lang="en-IN" sz="1800" b="1" dirty="0">
                        <a:latin typeface="Times New Roman" pitchFamily="18" charset="0"/>
                        <a:cs typeface="Times New Roman" pitchFamily="18" charset="0"/>
                      </a:endParaRPr>
                    </a:p>
                  </a:txBody>
                  <a:tcPr/>
                </a:tc>
                <a:tc>
                  <a:txBody>
                    <a:bodyPr/>
                    <a:lstStyle/>
                    <a:p>
                      <a:pPr algn="just"/>
                      <a:r>
                        <a:rPr lang="en-US" dirty="0" err="1" smtClean="0"/>
                        <a:t>Jonghyuk</a:t>
                      </a:r>
                      <a:r>
                        <a:rPr lang="en-US" dirty="0" smtClean="0"/>
                        <a:t> Park, </a:t>
                      </a:r>
                      <a:r>
                        <a:rPr lang="en-US" dirty="0" err="1" smtClean="0"/>
                        <a:t>Jonghun</a:t>
                      </a:r>
                      <a:r>
                        <a:rPr lang="en-US" dirty="0" smtClean="0"/>
                        <a:t> Park, </a:t>
                      </a:r>
                      <a:r>
                        <a:rPr lang="en-US" dirty="0" err="1" smtClean="0"/>
                        <a:t>Dongmin</a:t>
                      </a:r>
                      <a:r>
                        <a:rPr lang="en-US" dirty="0" smtClean="0"/>
                        <a:t> Shin and </a:t>
                      </a:r>
                      <a:r>
                        <a:rPr lang="en-US" dirty="0" err="1" smtClean="0"/>
                        <a:t>Yerim</a:t>
                      </a:r>
                      <a:r>
                        <a:rPr lang="en-US" dirty="0" smtClean="0"/>
                        <a:t> Choi</a:t>
                      </a:r>
                      <a:endParaRPr lang="en-IN" sz="1800" b="0"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t>A BCI Based Alerting System for Attention Recovery of UAV Operators</a:t>
                      </a:r>
                    </a:p>
                    <a:p>
                      <a:pPr algn="just"/>
                      <a:r>
                        <a:rPr lang="en-US" sz="1800" dirty="0" smtClean="0">
                          <a:latin typeface="Times New Roman" panose="02020603050405020304" pitchFamily="18" charset="0"/>
                          <a:cs typeface="Times New Roman" panose="02020603050405020304" pitchFamily="18" charset="0"/>
                        </a:rPr>
                        <a:t>2021</a:t>
                      </a:r>
                      <a:endParaRPr lang="en-US" sz="1800" dirty="0" smtClean="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The proposed system, based on BCI, is composed of inattention detection to automatically detect inattention of a UAV operator.</a:t>
                      </a:r>
                      <a:r>
                        <a:rPr lang="en-US" baseline="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To achieve this, we utilize</a:t>
                      </a:r>
                      <a:r>
                        <a:rPr lang="en-US" baseline="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the operator’s electroencephalogram (EEG) signal that is the recording of human brain.</a:t>
                      </a:r>
                      <a:endParaRPr lang="en-US" sz="1800" dirty="0" smtClean="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608409">
                <a:tc>
                  <a:txBody>
                    <a:bodyPr/>
                    <a:lstStyle/>
                    <a:p>
                      <a:pPr algn="just"/>
                      <a:r>
                        <a:rPr lang="en-IN" sz="1800" dirty="0">
                          <a:latin typeface="Times New Roman" panose="02020603050405020304" pitchFamily="18" charset="0"/>
                          <a:cs typeface="Times New Roman" panose="02020603050405020304" pitchFamily="18" charset="0"/>
                        </a:rPr>
                        <a:t>4</a:t>
                      </a:r>
                      <a:r>
                        <a:rPr lang="en-IN" sz="1800" dirty="0" smtClean="0">
                          <a:latin typeface="Times New Roman" panose="02020603050405020304" pitchFamily="18" charset="0"/>
                          <a:cs typeface="Times New Roman" panose="02020603050405020304" pitchFamily="18" charset="0"/>
                        </a:rPr>
                        <a:t>.</a:t>
                      </a:r>
                      <a:endParaRPr lang="en-IN" sz="1800" b="1" dirty="0">
                        <a:latin typeface="Times New Roman" pitchFamily="18" charset="0"/>
                        <a:cs typeface="Times New Roman"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Muhammad Bilal,</a:t>
                      </a:r>
                      <a:r>
                        <a:rPr lang="en-US" baseline="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Muhammad </a:t>
                      </a:r>
                      <a:r>
                        <a:rPr lang="en-US" dirty="0" err="1" smtClean="0">
                          <a:latin typeface="Times New Roman" panose="02020603050405020304" pitchFamily="18" charset="0"/>
                          <a:cs typeface="Times New Roman" panose="02020603050405020304" pitchFamily="18" charset="0"/>
                        </a:rPr>
                        <a:t>Marouf</a:t>
                      </a:r>
                      <a:r>
                        <a:rPr lang="en-US" dirty="0" smtClean="0">
                          <a:latin typeface="Times New Roman" panose="02020603050405020304" pitchFamily="18" charset="0"/>
                          <a:cs typeface="Times New Roman" panose="02020603050405020304" pitchFamily="18" charset="0"/>
                        </a:rPr>
                        <a:t>,</a:t>
                      </a:r>
                      <a:r>
                        <a:rPr lang="en-US" baseline="0"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Safdar</a:t>
                      </a:r>
                      <a:r>
                        <a:rPr lang="en-US" dirty="0" smtClean="0">
                          <a:latin typeface="Times New Roman" panose="02020603050405020304" pitchFamily="18" charset="0"/>
                          <a:cs typeface="Times New Roman" panose="02020603050405020304" pitchFamily="18" charset="0"/>
                        </a:rPr>
                        <a:t> Rizvi,</a:t>
                      </a:r>
                      <a:r>
                        <a:rPr lang="en-US" baseline="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Fatima Bashir,</a:t>
                      </a:r>
                      <a:r>
                        <a:rPr lang="en-US" baseline="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Muhammad </a:t>
                      </a:r>
                      <a:r>
                        <a:rPr lang="en-US" dirty="0" err="1" smtClean="0">
                          <a:latin typeface="Times New Roman" panose="02020603050405020304" pitchFamily="18" charset="0"/>
                          <a:cs typeface="Times New Roman" panose="02020603050405020304" pitchFamily="18" charset="0"/>
                        </a:rPr>
                        <a:t>Shahzad</a:t>
                      </a:r>
                      <a:r>
                        <a:rPr lang="en-US" dirty="0" smtClean="0">
                          <a:latin typeface="Times New Roman" panose="02020603050405020304" pitchFamily="18" charset="0"/>
                          <a:cs typeface="Times New Roman" panose="02020603050405020304" pitchFamily="18" charset="0"/>
                        </a:rPr>
                        <a:t>,</a:t>
                      </a:r>
                      <a:r>
                        <a:rPr lang="en-US" baseline="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Jawad Ahmed </a:t>
                      </a:r>
                      <a:r>
                        <a:rPr lang="en-US" dirty="0" err="1" smtClean="0">
                          <a:latin typeface="Times New Roman" panose="02020603050405020304" pitchFamily="18" charset="0"/>
                          <a:cs typeface="Times New Roman" panose="02020603050405020304" pitchFamily="18" charset="0"/>
                        </a:rPr>
                        <a:t>Bhutta</a:t>
                      </a:r>
                      <a:r>
                        <a:rPr lang="en-US" dirty="0" smtClean="0">
                          <a:latin typeface="Times New Roman" panose="02020603050405020304" pitchFamily="18" charset="0"/>
                          <a:cs typeface="Times New Roman" panose="02020603050405020304" pitchFamily="18" charset="0"/>
                        </a:rPr>
                        <a:t>,</a:t>
                      </a:r>
                      <a:endParaRPr lang="en-IN" sz="1800" b="0" dirty="0">
                        <a:latin typeface="Times New Roman" pitchFamily="18" charset="0"/>
                        <a:cs typeface="Times New Roman" pitchFamily="18" charset="0"/>
                      </a:endParaRPr>
                    </a:p>
                  </a:txBody>
                  <a:tcPr/>
                </a:tc>
                <a:tc>
                  <a:txBody>
                    <a:bodyPr/>
                    <a:lstStyle/>
                    <a:p>
                      <a:r>
                        <a:rPr lang="en-US" sz="1800" b="0" i="0" kern="1200" dirty="0" smtClean="0">
                          <a:solidFill>
                            <a:schemeClr val="tx1"/>
                          </a:solidFill>
                          <a:effectLst/>
                          <a:latin typeface="+mn-lt"/>
                          <a:ea typeface="+mn-ea"/>
                          <a:cs typeface="+mn-cs"/>
                        </a:rPr>
                        <a:t>EEG-Based BCI for Attention Assessment in E-Learning Environment using SVM</a:t>
                      </a:r>
                    </a:p>
                    <a:p>
                      <a:pPr algn="just"/>
                      <a:r>
                        <a:rPr lang="en-US" sz="1800" b="0" dirty="0" smtClean="0">
                          <a:latin typeface="Times New Roman" panose="02020603050405020304" pitchFamily="18" charset="0"/>
                          <a:cs typeface="Times New Roman" panose="02020603050405020304" pitchFamily="18" charset="0"/>
                        </a:rPr>
                        <a:t>2022</a:t>
                      </a:r>
                      <a:endParaRPr lang="en-IN" sz="1800" b="0"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This paper proposed recognition of attention level. EEG signals were extracted using the non-invasive device and processed data for noise removal through the Finite Impulse Response (FIR) filter. A machine learning approach has been used for the classification of data.</a:t>
                      </a:r>
                      <a:endParaRPr lang="en-IN" sz="1800" b="1"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1144311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E2CA5-549D-539F-8BEF-502D075202A4}"/>
              </a:ext>
            </a:extLst>
          </p:cNvPr>
          <p:cNvSpPr>
            <a:spLocks noGrp="1"/>
          </p:cNvSpPr>
          <p:nvPr>
            <p:ph type="title"/>
          </p:nvPr>
        </p:nvSpPr>
        <p:spPr>
          <a:xfrm>
            <a:off x="711200" y="336485"/>
            <a:ext cx="10515600" cy="1325563"/>
          </a:xfrm>
        </p:spPr>
        <p:txBody>
          <a:bodyPr>
            <a:normAutofit/>
          </a:bodyPr>
          <a:lstStyle/>
          <a:p>
            <a:r>
              <a:rPr lang="en-IN" sz="3600" dirty="0">
                <a:solidFill>
                  <a:srgbClr val="C00000"/>
                </a:solidFill>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97949F9A-CC41-C9EE-77A9-F83DF283622D}"/>
              </a:ext>
            </a:extLst>
          </p:cNvPr>
          <p:cNvSpPr>
            <a:spLocks noGrp="1"/>
          </p:cNvSpPr>
          <p:nvPr>
            <p:ph idx="1"/>
          </p:nvPr>
        </p:nvSpPr>
        <p:spPr>
          <a:xfrm>
            <a:off x="949960" y="2415290"/>
            <a:ext cx="10577574" cy="1398838"/>
          </a:xfrm>
        </p:spPr>
        <p:txBody>
          <a:bodyPr>
            <a:noAutofit/>
          </a:bodyPr>
          <a:lstStyle/>
          <a:p>
            <a:pPr marL="0" indent="0" algn="just">
              <a:lnSpc>
                <a:spcPct val="150000"/>
              </a:lnSpc>
              <a:buNone/>
            </a:pPr>
            <a:r>
              <a:rPr lang="en-US" sz="1800" dirty="0">
                <a:latin typeface="Times New Roman" panose="02020603050405020304" pitchFamily="18" charset="0"/>
                <a:cs typeface="Times New Roman" panose="02020603050405020304" pitchFamily="18" charset="0"/>
              </a:rPr>
              <a:t>The </a:t>
            </a:r>
            <a:r>
              <a:rPr lang="en-US" sz="1800" dirty="0" smtClean="0">
                <a:latin typeface="Times New Roman" panose="02020603050405020304" pitchFamily="18" charset="0"/>
                <a:cs typeface="Times New Roman" panose="02020603050405020304" pitchFamily="18" charset="0"/>
              </a:rPr>
              <a:t>main objective </a:t>
            </a:r>
            <a:r>
              <a:rPr lang="en-US" sz="1800" dirty="0">
                <a:latin typeface="Times New Roman" panose="02020603050405020304" pitchFamily="18" charset="0"/>
                <a:cs typeface="Times New Roman" panose="02020603050405020304" pitchFamily="18" charset="0"/>
              </a:rPr>
              <a:t>of </a:t>
            </a:r>
            <a:r>
              <a:rPr lang="en-US" sz="1800" dirty="0" smtClean="0">
                <a:latin typeface="Times New Roman" panose="02020603050405020304" pitchFamily="18" charset="0"/>
                <a:cs typeface="Times New Roman" panose="02020603050405020304" pitchFamily="18" charset="0"/>
              </a:rPr>
              <a:t>our project is </a:t>
            </a:r>
            <a:r>
              <a:rPr lang="en-US" sz="1800" dirty="0">
                <a:latin typeface="Times New Roman" panose="02020603050405020304" pitchFamily="18" charset="0"/>
                <a:cs typeface="Times New Roman" panose="02020603050405020304" pitchFamily="18" charset="0"/>
              </a:rPr>
              <a:t>to </a:t>
            </a:r>
            <a:endParaRPr lang="en-US" sz="1800" dirty="0" smtClean="0">
              <a:latin typeface="Times New Roman" panose="02020603050405020304" pitchFamily="18" charset="0"/>
              <a:cs typeface="Times New Roman" panose="02020603050405020304" pitchFamily="18" charset="0"/>
            </a:endParaRPr>
          </a:p>
          <a:p>
            <a:pPr lvl="1" algn="just">
              <a:lnSpc>
                <a:spcPct val="150000"/>
              </a:lnSpc>
            </a:pPr>
            <a:r>
              <a:rPr lang="en-US" sz="1800" dirty="0" smtClean="0">
                <a:latin typeface="Times New Roman" panose="02020603050405020304" pitchFamily="18" charset="0"/>
                <a:cs typeface="Times New Roman" panose="02020603050405020304" pitchFamily="18" charset="0"/>
              </a:rPr>
              <a:t>Develop </a:t>
            </a:r>
            <a:r>
              <a:rPr lang="en-US" sz="1800" dirty="0">
                <a:latin typeface="Times New Roman" panose="02020603050405020304" pitchFamily="18" charset="0"/>
                <a:cs typeface="Times New Roman" panose="02020603050405020304" pitchFamily="18" charset="0"/>
              </a:rPr>
              <a:t>a </a:t>
            </a:r>
            <a:r>
              <a:rPr lang="en-US" sz="1800" b="1" dirty="0" smtClean="0">
                <a:solidFill>
                  <a:srgbClr val="C00000"/>
                </a:solidFill>
                <a:latin typeface="Times New Roman" panose="02020603050405020304" pitchFamily="18" charset="0"/>
                <a:cs typeface="Times New Roman" panose="02020603050405020304" pitchFamily="18" charset="0"/>
              </a:rPr>
              <a:t>BCI(Brain Computer Interface) </a:t>
            </a:r>
            <a:r>
              <a:rPr lang="en-US" sz="1800" dirty="0" smtClean="0">
                <a:latin typeface="Times New Roman" panose="02020603050405020304" pitchFamily="18" charset="0"/>
                <a:cs typeface="Times New Roman" panose="02020603050405020304" pitchFamily="18" charset="0"/>
              </a:rPr>
              <a:t>system that can detect and track the </a:t>
            </a:r>
            <a:r>
              <a:rPr lang="en-US" sz="1800" b="1" dirty="0" smtClean="0">
                <a:solidFill>
                  <a:srgbClr val="C00000"/>
                </a:solidFill>
                <a:latin typeface="Times New Roman" panose="02020603050405020304" pitchFamily="18" charset="0"/>
                <a:cs typeface="Times New Roman" panose="02020603050405020304" pitchFamily="18" charset="0"/>
              </a:rPr>
              <a:t>attention</a:t>
            </a:r>
            <a:r>
              <a:rPr lang="en-US" sz="1800" dirty="0" smtClean="0">
                <a:latin typeface="Times New Roman" panose="02020603050405020304" pitchFamily="18" charset="0"/>
                <a:cs typeface="Times New Roman" panose="02020603050405020304" pitchFamily="18" charset="0"/>
              </a:rPr>
              <a:t> level of learners </a:t>
            </a:r>
            <a:r>
              <a:rPr lang="en-US" sz="1800" dirty="0">
                <a:latin typeface="Times New Roman" panose="02020603050405020304" pitchFamily="18" charset="0"/>
                <a:cs typeface="Times New Roman" panose="02020603050405020304" pitchFamily="18" charset="0"/>
              </a:rPr>
              <a:t>and use this information to adapt the learning content and teaching methods to improve the overall learning experience.</a:t>
            </a: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0033C37-CDFA-49CD-1A3F-05E946AA83FF}"/>
              </a:ext>
            </a:extLst>
          </p:cNvPr>
          <p:cNvSpPr>
            <a:spLocks noGrp="1"/>
          </p:cNvSpPr>
          <p:nvPr>
            <p:ph type="dt" sz="half" idx="10"/>
          </p:nvPr>
        </p:nvSpPr>
        <p:spPr/>
        <p:txBody>
          <a:bodyPr/>
          <a:lstStyle/>
          <a:p>
            <a:fld id="{6C1E7AEC-4AE0-48BD-AD64-23DAAAB3426F}" type="datetime1">
              <a:rPr lang="en-IN" smtClean="0"/>
              <a:t>23-01-2023</a:t>
            </a:fld>
            <a:endParaRPr lang="en-IN"/>
          </a:p>
        </p:txBody>
      </p:sp>
      <p:sp>
        <p:nvSpPr>
          <p:cNvPr id="5" name="Footer Placeholder 4">
            <a:extLst>
              <a:ext uri="{FF2B5EF4-FFF2-40B4-BE49-F238E27FC236}">
                <a16:creationId xmlns:a16="http://schemas.microsoft.com/office/drawing/2014/main" id="{1D508AAC-1D9A-336E-55E2-E8D932D6198E}"/>
              </a:ext>
            </a:extLst>
          </p:cNvPr>
          <p:cNvSpPr>
            <a:spLocks noGrp="1"/>
          </p:cNvSpPr>
          <p:nvPr>
            <p:ph type="ftr" sz="quarter" idx="11"/>
          </p:nvPr>
        </p:nvSpPr>
        <p:spPr/>
        <p:txBody>
          <a:bodyPr/>
          <a:lstStyle/>
          <a:p>
            <a:r>
              <a:rPr lang="en-IN" dirty="0" smtClean="0"/>
              <a:t>VCET/BME/FIRST </a:t>
            </a:r>
            <a:r>
              <a:rPr lang="en-IN" dirty="0"/>
              <a:t>REVIEW</a:t>
            </a:r>
          </a:p>
        </p:txBody>
      </p:sp>
      <p:sp>
        <p:nvSpPr>
          <p:cNvPr id="6" name="Slide Number Placeholder 5">
            <a:extLst>
              <a:ext uri="{FF2B5EF4-FFF2-40B4-BE49-F238E27FC236}">
                <a16:creationId xmlns:a16="http://schemas.microsoft.com/office/drawing/2014/main" id="{5E1AC795-8F29-0BFB-887B-4DD8B87D1587}"/>
              </a:ext>
            </a:extLst>
          </p:cNvPr>
          <p:cNvSpPr>
            <a:spLocks noGrp="1"/>
          </p:cNvSpPr>
          <p:nvPr>
            <p:ph type="sldNum" sz="quarter" idx="12"/>
          </p:nvPr>
        </p:nvSpPr>
        <p:spPr/>
        <p:txBody>
          <a:bodyPr/>
          <a:lstStyle/>
          <a:p>
            <a:fld id="{CF7B1F4E-9AE1-4110-AC67-3BEFDB3128C9}" type="slidenum">
              <a:rPr lang="en-IN" smtClean="0"/>
              <a:t>5</a:t>
            </a:fld>
            <a:endParaRPr lang="en-IN"/>
          </a:p>
        </p:txBody>
      </p:sp>
    </p:spTree>
    <p:extLst>
      <p:ext uri="{BB962C8B-B14F-4D97-AF65-F5344CB8AC3E}">
        <p14:creationId xmlns:p14="http://schemas.microsoft.com/office/powerpoint/2010/main" val="23694848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06194-47F8-2B59-E067-978812D075BD}"/>
              </a:ext>
            </a:extLst>
          </p:cNvPr>
          <p:cNvSpPr>
            <a:spLocks noGrp="1"/>
          </p:cNvSpPr>
          <p:nvPr>
            <p:ph type="title"/>
          </p:nvPr>
        </p:nvSpPr>
        <p:spPr>
          <a:xfrm>
            <a:off x="716280" y="103982"/>
            <a:ext cx="10515600" cy="1325563"/>
          </a:xfrm>
        </p:spPr>
        <p:txBody>
          <a:bodyPr>
            <a:normAutofit/>
          </a:bodyPr>
          <a:lstStyle/>
          <a:p>
            <a:r>
              <a:rPr lang="en-IN" sz="3600" dirty="0">
                <a:solidFill>
                  <a:srgbClr val="C00000"/>
                </a:solidFill>
                <a:latin typeface="Times New Roman" panose="02020603050405020304" pitchFamily="18" charset="0"/>
                <a:cs typeface="Times New Roman" panose="02020603050405020304" pitchFamily="18" charset="0"/>
              </a:rPr>
              <a:t>EXISTING METHOD</a:t>
            </a:r>
          </a:p>
        </p:txBody>
      </p:sp>
      <p:sp>
        <p:nvSpPr>
          <p:cNvPr id="3" name="Content Placeholder 2">
            <a:extLst>
              <a:ext uri="{FF2B5EF4-FFF2-40B4-BE49-F238E27FC236}">
                <a16:creationId xmlns:a16="http://schemas.microsoft.com/office/drawing/2014/main" id="{BE0E135B-9887-E3BA-C5FD-31D355642F41}"/>
              </a:ext>
            </a:extLst>
          </p:cNvPr>
          <p:cNvSpPr>
            <a:spLocks noGrp="1"/>
          </p:cNvSpPr>
          <p:nvPr>
            <p:ph idx="1"/>
          </p:nvPr>
        </p:nvSpPr>
        <p:spPr>
          <a:xfrm>
            <a:off x="838200" y="1233488"/>
            <a:ext cx="10515600" cy="4351338"/>
          </a:xfrm>
        </p:spPr>
        <p:txBody>
          <a:bodyPr>
            <a:noAutofit/>
          </a:bodyPr>
          <a:lstStyle/>
          <a:p>
            <a:pPr marL="0" indent="0" algn="just">
              <a:lnSpc>
                <a:spcPct val="160000"/>
              </a:lnSpc>
              <a:buNone/>
            </a:pPr>
            <a:r>
              <a:rPr lang="en-US" sz="1800" dirty="0">
                <a:latin typeface="Times New Roman" panose="02020603050405020304" pitchFamily="18" charset="0"/>
                <a:cs typeface="Times New Roman" panose="02020603050405020304" pitchFamily="18" charset="0"/>
              </a:rPr>
              <a:t>There are several existing methods for monitoring learning attention and improving learning efficiency with attention, including</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lvl="1" algn="just">
              <a:lnSpc>
                <a:spcPct val="160000"/>
              </a:lnSpc>
            </a:pPr>
            <a:r>
              <a:rPr lang="en-US" sz="1800" b="1" dirty="0" smtClean="0">
                <a:solidFill>
                  <a:srgbClr val="C00000"/>
                </a:solidFill>
                <a:latin typeface="Times New Roman" panose="02020603050405020304" pitchFamily="18" charset="0"/>
                <a:cs typeface="Times New Roman" panose="02020603050405020304" pitchFamily="18" charset="0"/>
              </a:rPr>
              <a:t>Self-reflection</a:t>
            </a:r>
            <a:r>
              <a:rPr lang="en-US" sz="1800" b="1" dirty="0">
                <a:solidFill>
                  <a:srgbClr val="C00000"/>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Encouraging learners to reflect on their own learning process and provide feedback on what is working well and what is not. </a:t>
            </a:r>
          </a:p>
          <a:p>
            <a:pPr lvl="1" algn="just">
              <a:lnSpc>
                <a:spcPct val="160000"/>
              </a:lnSpc>
            </a:pPr>
            <a:r>
              <a:rPr lang="en-US" sz="1800" b="1" dirty="0">
                <a:solidFill>
                  <a:srgbClr val="C00000"/>
                </a:solidFill>
                <a:latin typeface="Times New Roman" panose="02020603050405020304" pitchFamily="18" charset="0"/>
                <a:cs typeface="Times New Roman" panose="02020603050405020304" pitchFamily="18" charset="0"/>
              </a:rPr>
              <a:t>Formative assessment: </a:t>
            </a:r>
            <a:r>
              <a:rPr lang="en-US" sz="1800" dirty="0">
                <a:latin typeface="Times New Roman" panose="02020603050405020304" pitchFamily="18" charset="0"/>
                <a:cs typeface="Times New Roman" panose="02020603050405020304" pitchFamily="18" charset="0"/>
              </a:rPr>
              <a:t>Using formative assessments, such as quizzes and practice </a:t>
            </a:r>
            <a:r>
              <a:rPr lang="en-US" sz="1800" dirty="0" smtClean="0">
                <a:latin typeface="Times New Roman" panose="02020603050405020304" pitchFamily="18" charset="0"/>
                <a:cs typeface="Times New Roman" panose="02020603050405020304" pitchFamily="18" charset="0"/>
              </a:rPr>
              <a:t>problems</a:t>
            </a:r>
            <a:endParaRPr lang="en-US" sz="1800" dirty="0">
              <a:latin typeface="Times New Roman" panose="02020603050405020304" pitchFamily="18" charset="0"/>
              <a:cs typeface="Times New Roman" panose="02020603050405020304" pitchFamily="18" charset="0"/>
            </a:endParaRPr>
          </a:p>
          <a:p>
            <a:pPr lvl="1" algn="just">
              <a:lnSpc>
                <a:spcPct val="160000"/>
              </a:lnSpc>
            </a:pPr>
            <a:r>
              <a:rPr lang="en-US" sz="1800" b="1" dirty="0">
                <a:solidFill>
                  <a:srgbClr val="C00000"/>
                </a:solidFill>
                <a:latin typeface="Times New Roman" panose="02020603050405020304" pitchFamily="18" charset="0"/>
                <a:cs typeface="Times New Roman" panose="02020603050405020304" pitchFamily="18" charset="0"/>
              </a:rPr>
              <a:t>Adaptive learning: </a:t>
            </a:r>
            <a:r>
              <a:rPr lang="en-US" sz="1800" dirty="0">
                <a:latin typeface="Times New Roman" panose="02020603050405020304" pitchFamily="18" charset="0"/>
                <a:cs typeface="Times New Roman" panose="02020603050405020304" pitchFamily="18" charset="0"/>
              </a:rPr>
              <a:t>Using technology to create personalized learning experiences that adapt to the learner's needs and progress</a:t>
            </a:r>
            <a:r>
              <a:rPr lang="en-US" sz="1800" dirty="0" smtClean="0">
                <a:latin typeface="Times New Roman" panose="02020603050405020304" pitchFamily="18" charset="0"/>
                <a:cs typeface="Times New Roman" panose="02020603050405020304" pitchFamily="18" charset="0"/>
              </a:rPr>
              <a:t>.</a:t>
            </a:r>
          </a:p>
          <a:p>
            <a:pPr lvl="1" algn="just">
              <a:lnSpc>
                <a:spcPct val="160000"/>
              </a:lnSpc>
            </a:pPr>
            <a:r>
              <a:rPr lang="en-US" sz="1800" b="1" dirty="0" smtClean="0">
                <a:solidFill>
                  <a:srgbClr val="C00000"/>
                </a:solidFill>
                <a:latin typeface="Times New Roman" panose="02020603050405020304" pitchFamily="18" charset="0"/>
                <a:cs typeface="Times New Roman" panose="02020603050405020304" pitchFamily="18" charset="0"/>
              </a:rPr>
              <a:t>Collaborative </a:t>
            </a:r>
            <a:r>
              <a:rPr lang="en-US" sz="1800" b="1" dirty="0">
                <a:solidFill>
                  <a:srgbClr val="C00000"/>
                </a:solidFill>
                <a:latin typeface="Times New Roman" panose="02020603050405020304" pitchFamily="18" charset="0"/>
                <a:cs typeface="Times New Roman" panose="02020603050405020304" pitchFamily="18" charset="0"/>
              </a:rPr>
              <a:t>learning: </a:t>
            </a:r>
            <a:r>
              <a:rPr lang="en-US" sz="1800" dirty="0">
                <a:latin typeface="Times New Roman" panose="02020603050405020304" pitchFamily="18" charset="0"/>
                <a:cs typeface="Times New Roman" panose="02020603050405020304" pitchFamily="18" charset="0"/>
              </a:rPr>
              <a:t>Encouraging learners to work together to solve problems and share knowledge. </a:t>
            </a:r>
          </a:p>
          <a:p>
            <a:pPr lvl="1" algn="just">
              <a:lnSpc>
                <a:spcPct val="160000"/>
              </a:lnSpc>
            </a:pPr>
            <a:r>
              <a:rPr lang="en-US" sz="1800" b="1" dirty="0">
                <a:solidFill>
                  <a:srgbClr val="C00000"/>
                </a:solidFill>
                <a:latin typeface="Times New Roman" panose="02020603050405020304" pitchFamily="18" charset="0"/>
                <a:cs typeface="Times New Roman" panose="02020603050405020304" pitchFamily="18" charset="0"/>
              </a:rPr>
              <a:t>Active learning: </a:t>
            </a:r>
            <a:r>
              <a:rPr lang="en-US" sz="1800" dirty="0">
                <a:latin typeface="Times New Roman" panose="02020603050405020304" pitchFamily="18" charset="0"/>
                <a:cs typeface="Times New Roman" panose="02020603050405020304" pitchFamily="18" charset="0"/>
              </a:rPr>
              <a:t>Encouraging learners to actively engage with the material, </a:t>
            </a:r>
            <a:r>
              <a:rPr lang="en-US" sz="1800" dirty="0" smtClean="0">
                <a:latin typeface="Times New Roman" panose="02020603050405020304" pitchFamily="18" charset="0"/>
                <a:cs typeface="Times New Roman" panose="02020603050405020304" pitchFamily="18" charset="0"/>
              </a:rPr>
              <a:t>such as through hands-on activities, discussions, and problem-solving, rather than passively listening to lectures.</a:t>
            </a:r>
          </a:p>
          <a:p>
            <a:pPr marL="0" indent="0" algn="just">
              <a:lnSpc>
                <a:spcPct val="160000"/>
              </a:lnSpc>
              <a:buNone/>
            </a:pPr>
            <a:endParaRPr lang="en-IN" sz="2000" dirty="0" smtClean="0">
              <a:latin typeface="Times New Roman" panose="02020603050405020304" pitchFamily="18" charset="0"/>
              <a:cs typeface="Times New Roman" panose="02020603050405020304" pitchFamily="18" charset="0"/>
            </a:endParaRPr>
          </a:p>
          <a:p>
            <a:pPr marL="914400" lvl="1" indent="-457200" algn="just">
              <a:lnSpc>
                <a:spcPct val="160000"/>
              </a:lnSpc>
              <a:buFont typeface="+mj-lt"/>
              <a:buAutoNum type="arabicPeriod"/>
            </a:pPr>
            <a:endParaRPr lang="en-IN" sz="1800" dirty="0"/>
          </a:p>
        </p:txBody>
      </p:sp>
      <p:sp>
        <p:nvSpPr>
          <p:cNvPr id="4" name="Date Placeholder 3">
            <a:extLst>
              <a:ext uri="{FF2B5EF4-FFF2-40B4-BE49-F238E27FC236}">
                <a16:creationId xmlns:a16="http://schemas.microsoft.com/office/drawing/2014/main" id="{A6264168-3C0C-90BA-E5B7-1CA2178AB98C}"/>
              </a:ext>
            </a:extLst>
          </p:cNvPr>
          <p:cNvSpPr>
            <a:spLocks noGrp="1"/>
          </p:cNvSpPr>
          <p:nvPr>
            <p:ph type="dt" sz="half" idx="10"/>
          </p:nvPr>
        </p:nvSpPr>
        <p:spPr/>
        <p:txBody>
          <a:bodyPr/>
          <a:lstStyle/>
          <a:p>
            <a:fld id="{6C1E7AEC-4AE0-48BD-AD64-23DAAAB3426F}" type="datetime1">
              <a:rPr lang="en-IN" smtClean="0"/>
              <a:t>23-01-2023</a:t>
            </a:fld>
            <a:endParaRPr lang="en-IN"/>
          </a:p>
        </p:txBody>
      </p:sp>
      <p:sp>
        <p:nvSpPr>
          <p:cNvPr id="5" name="Footer Placeholder 4">
            <a:extLst>
              <a:ext uri="{FF2B5EF4-FFF2-40B4-BE49-F238E27FC236}">
                <a16:creationId xmlns:a16="http://schemas.microsoft.com/office/drawing/2014/main" id="{B0E20961-3CC9-5717-929A-082088DDD4FD}"/>
              </a:ext>
            </a:extLst>
          </p:cNvPr>
          <p:cNvSpPr>
            <a:spLocks noGrp="1"/>
          </p:cNvSpPr>
          <p:nvPr>
            <p:ph type="ftr" sz="quarter" idx="11"/>
          </p:nvPr>
        </p:nvSpPr>
        <p:spPr/>
        <p:txBody>
          <a:bodyPr/>
          <a:lstStyle/>
          <a:p>
            <a:r>
              <a:rPr lang="en-IN" dirty="0" smtClean="0"/>
              <a:t>VCET/BME/FIRST </a:t>
            </a:r>
            <a:r>
              <a:rPr lang="en-IN" dirty="0"/>
              <a:t>REVIEW</a:t>
            </a:r>
          </a:p>
        </p:txBody>
      </p:sp>
      <p:sp>
        <p:nvSpPr>
          <p:cNvPr id="6" name="Slide Number Placeholder 5">
            <a:extLst>
              <a:ext uri="{FF2B5EF4-FFF2-40B4-BE49-F238E27FC236}">
                <a16:creationId xmlns:a16="http://schemas.microsoft.com/office/drawing/2014/main" id="{2629E0E8-CB62-363C-B2AF-AB9E6C787BC7}"/>
              </a:ext>
            </a:extLst>
          </p:cNvPr>
          <p:cNvSpPr>
            <a:spLocks noGrp="1"/>
          </p:cNvSpPr>
          <p:nvPr>
            <p:ph type="sldNum" sz="quarter" idx="12"/>
          </p:nvPr>
        </p:nvSpPr>
        <p:spPr/>
        <p:txBody>
          <a:bodyPr/>
          <a:lstStyle/>
          <a:p>
            <a:fld id="{CF7B1F4E-9AE1-4110-AC67-3BEFDB3128C9}" type="slidenum">
              <a:rPr lang="en-IN" smtClean="0"/>
              <a:t>6</a:t>
            </a:fld>
            <a:endParaRPr lang="en-IN"/>
          </a:p>
        </p:txBody>
      </p:sp>
    </p:spTree>
    <p:extLst>
      <p:ext uri="{BB962C8B-B14F-4D97-AF65-F5344CB8AC3E}">
        <p14:creationId xmlns:p14="http://schemas.microsoft.com/office/powerpoint/2010/main" val="5771630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7C6FD-E88B-5164-82CF-0B6C4B4EE06C}"/>
              </a:ext>
            </a:extLst>
          </p:cNvPr>
          <p:cNvSpPr>
            <a:spLocks noGrp="1"/>
          </p:cNvSpPr>
          <p:nvPr>
            <p:ph type="title"/>
          </p:nvPr>
        </p:nvSpPr>
        <p:spPr/>
        <p:txBody>
          <a:bodyPr>
            <a:normAutofit/>
          </a:bodyPr>
          <a:lstStyle/>
          <a:p>
            <a:r>
              <a:rPr lang="en-IN" sz="3600" dirty="0">
                <a:solidFill>
                  <a:srgbClr val="C00000"/>
                </a:solidFill>
                <a:latin typeface="Times New Roman" panose="02020603050405020304" pitchFamily="18" charset="0"/>
                <a:cs typeface="Times New Roman" panose="02020603050405020304" pitchFamily="18" charset="0"/>
              </a:rPr>
              <a:t>PROPOSED METHOD</a:t>
            </a:r>
          </a:p>
        </p:txBody>
      </p:sp>
      <p:sp>
        <p:nvSpPr>
          <p:cNvPr id="3" name="Content Placeholder 2">
            <a:extLst>
              <a:ext uri="{FF2B5EF4-FFF2-40B4-BE49-F238E27FC236}">
                <a16:creationId xmlns:a16="http://schemas.microsoft.com/office/drawing/2014/main" id="{20000D03-53F1-1C0A-EF1A-78FC915B607F}"/>
              </a:ext>
            </a:extLst>
          </p:cNvPr>
          <p:cNvSpPr>
            <a:spLocks noGrp="1"/>
          </p:cNvSpPr>
          <p:nvPr>
            <p:ph idx="1"/>
          </p:nvPr>
        </p:nvSpPr>
        <p:spPr>
          <a:xfrm>
            <a:off x="838200" y="1847850"/>
            <a:ext cx="10515600" cy="4351338"/>
          </a:xfrm>
        </p:spPr>
        <p:txBody>
          <a:bodyPr>
            <a:normAutofit/>
          </a:bodyPr>
          <a:lstStyle/>
          <a:p>
            <a:pPr marL="0" indent="0" algn="just">
              <a:lnSpc>
                <a:spcPct val="150000"/>
              </a:lnSpc>
              <a:buNone/>
            </a:pPr>
            <a:r>
              <a:rPr lang="en-US" sz="1800" dirty="0">
                <a:latin typeface="Times New Roman" panose="02020603050405020304" pitchFamily="18" charset="0"/>
                <a:cs typeface="Times New Roman" panose="02020603050405020304" pitchFamily="18" charset="0"/>
              </a:rPr>
              <a:t>The proposed method consists of </a:t>
            </a:r>
            <a:r>
              <a:rPr lang="en-US" sz="1800" dirty="0" smtClean="0">
                <a:latin typeface="Times New Roman" panose="02020603050405020304" pitchFamily="18" charset="0"/>
                <a:cs typeface="Times New Roman" panose="02020603050405020304" pitchFamily="18" charset="0"/>
              </a:rPr>
              <a:t> </a:t>
            </a:r>
            <a:r>
              <a:rPr lang="en-US" sz="1800" b="1" dirty="0" smtClean="0">
                <a:solidFill>
                  <a:srgbClr val="C00000"/>
                </a:solidFill>
                <a:latin typeface="Times New Roman" panose="02020603050405020304" pitchFamily="18" charset="0"/>
                <a:cs typeface="Times New Roman" panose="02020603050405020304" pitchFamily="18" charset="0"/>
              </a:rPr>
              <a:t>Brain-computer </a:t>
            </a:r>
            <a:r>
              <a:rPr lang="en-US" sz="1800" b="1" dirty="0" smtClean="0">
                <a:solidFill>
                  <a:srgbClr val="C00000"/>
                </a:solidFill>
                <a:latin typeface="Times New Roman" panose="02020603050405020304" pitchFamily="18" charset="0"/>
                <a:cs typeface="Times New Roman" panose="02020603050405020304" pitchFamily="18" charset="0"/>
              </a:rPr>
              <a:t>interface (BCI)</a:t>
            </a:r>
            <a:endParaRPr lang="en-US" sz="1800" b="1" dirty="0" smtClean="0">
              <a:solidFill>
                <a:srgbClr val="C00000"/>
              </a:solidFill>
              <a:latin typeface="Times New Roman" panose="02020603050405020304" pitchFamily="18" charset="0"/>
              <a:cs typeface="Times New Roman" panose="02020603050405020304" pitchFamily="18" charset="0"/>
            </a:endParaRPr>
          </a:p>
          <a:p>
            <a:pPr algn="just">
              <a:lnSpc>
                <a:spcPct val="150000"/>
              </a:lnSpc>
            </a:pPr>
            <a:endParaRPr lang="en-US" sz="1800" dirty="0" smtClean="0">
              <a:latin typeface="Times New Roman" panose="02020603050405020304" pitchFamily="18" charset="0"/>
              <a:cs typeface="Times New Roman" panose="02020603050405020304" pitchFamily="18" charset="0"/>
            </a:endParaRPr>
          </a:p>
          <a:p>
            <a:pPr algn="just">
              <a:lnSpc>
                <a:spcPct val="150000"/>
              </a:lnSpc>
            </a:pPr>
            <a:r>
              <a:rPr lang="en-US" sz="1800" b="1" dirty="0" smtClean="0">
                <a:solidFill>
                  <a:srgbClr val="C00000"/>
                </a:solidFill>
                <a:latin typeface="Times New Roman" panose="02020603050405020304" pitchFamily="18" charset="0"/>
                <a:cs typeface="Times New Roman" panose="02020603050405020304" pitchFamily="18" charset="0"/>
              </a:rPr>
              <a:t>BCI technology </a:t>
            </a:r>
            <a:r>
              <a:rPr lang="en-US" sz="1800" dirty="0" smtClean="0">
                <a:latin typeface="Times New Roman" panose="02020603050405020304" pitchFamily="18" charset="0"/>
                <a:cs typeface="Times New Roman" panose="02020603050405020304" pitchFamily="18" charset="0"/>
              </a:rPr>
              <a:t>is used </a:t>
            </a:r>
            <a:r>
              <a:rPr lang="en-US" sz="1800" dirty="0">
                <a:latin typeface="Times New Roman" panose="02020603050405020304" pitchFamily="18" charset="0"/>
                <a:cs typeface="Times New Roman" panose="02020603050405020304" pitchFamily="18" charset="0"/>
              </a:rPr>
              <a:t>to </a:t>
            </a:r>
            <a:r>
              <a:rPr lang="en-US" sz="1800" b="1" dirty="0">
                <a:solidFill>
                  <a:srgbClr val="C00000"/>
                </a:solidFill>
                <a:latin typeface="Times New Roman" panose="02020603050405020304" pitchFamily="18" charset="0"/>
                <a:cs typeface="Times New Roman" panose="02020603050405020304" pitchFamily="18" charset="0"/>
              </a:rPr>
              <a:t>detect and track</a:t>
            </a:r>
            <a:r>
              <a:rPr lang="en-US" sz="1800" dirty="0">
                <a:latin typeface="Times New Roman" panose="02020603050405020304" pitchFamily="18" charset="0"/>
                <a:cs typeface="Times New Roman" panose="02020603050405020304" pitchFamily="18" charset="0"/>
              </a:rPr>
              <a:t> the </a:t>
            </a:r>
            <a:r>
              <a:rPr lang="en-US" sz="1800" b="1" dirty="0">
                <a:solidFill>
                  <a:srgbClr val="C00000"/>
                </a:solidFill>
                <a:latin typeface="Times New Roman" panose="02020603050405020304" pitchFamily="18" charset="0"/>
                <a:cs typeface="Times New Roman" panose="02020603050405020304" pitchFamily="18" charset="0"/>
              </a:rPr>
              <a:t>attention</a:t>
            </a:r>
            <a:r>
              <a:rPr lang="en-US" sz="1800" dirty="0">
                <a:latin typeface="Times New Roman" panose="02020603050405020304" pitchFamily="18" charset="0"/>
                <a:cs typeface="Times New Roman" panose="02020603050405020304" pitchFamily="18" charset="0"/>
              </a:rPr>
              <a:t> level of learners </a:t>
            </a:r>
            <a:r>
              <a:rPr lang="en-US" sz="1800" dirty="0" smtClean="0">
                <a:latin typeface="Times New Roman" panose="02020603050405020304" pitchFamily="18" charset="0"/>
                <a:cs typeface="Times New Roman" panose="02020603050405020304" pitchFamily="18" charset="0"/>
              </a:rPr>
              <a:t>and </a:t>
            </a:r>
            <a:r>
              <a:rPr lang="en-US" sz="1800" dirty="0">
                <a:latin typeface="Times New Roman" panose="02020603050405020304" pitchFamily="18" charset="0"/>
                <a:cs typeface="Times New Roman" panose="02020603050405020304" pitchFamily="18" charset="0"/>
              </a:rPr>
              <a:t>adapt the </a:t>
            </a:r>
            <a:r>
              <a:rPr lang="en-US" sz="1800" b="1" dirty="0">
                <a:solidFill>
                  <a:srgbClr val="C00000"/>
                </a:solidFill>
                <a:latin typeface="Times New Roman" panose="02020603050405020304" pitchFamily="18" charset="0"/>
                <a:cs typeface="Times New Roman" panose="02020603050405020304" pitchFamily="18" charset="0"/>
              </a:rPr>
              <a:t>learning</a:t>
            </a:r>
            <a:r>
              <a:rPr lang="en-US" sz="1800" dirty="0">
                <a:latin typeface="Times New Roman" panose="02020603050405020304" pitchFamily="18" charset="0"/>
                <a:cs typeface="Times New Roman" panose="02020603050405020304" pitchFamily="18" charset="0"/>
              </a:rPr>
              <a:t> content and teaching methods to improve the overall learning experience</a:t>
            </a:r>
            <a:r>
              <a:rPr lang="en-US" sz="1800" dirty="0" smtClean="0">
                <a:latin typeface="Times New Roman" panose="02020603050405020304" pitchFamily="18" charset="0"/>
                <a:cs typeface="Times New Roman" panose="02020603050405020304" pitchFamily="18" charset="0"/>
              </a:rPr>
              <a:t>.</a:t>
            </a:r>
          </a:p>
          <a:p>
            <a:pPr algn="just">
              <a:lnSpc>
                <a:spcPct val="150000"/>
              </a:lnSpc>
            </a:pPr>
            <a:r>
              <a:rPr lang="en-US" sz="1800" dirty="0" smtClean="0">
                <a:latin typeface="Times New Roman" panose="02020603050405020304" pitchFamily="18" charset="0"/>
                <a:cs typeface="Times New Roman" panose="02020603050405020304" pitchFamily="18" charset="0"/>
              </a:rPr>
              <a:t>BCI technology can be implemented with </a:t>
            </a:r>
            <a:r>
              <a:rPr lang="en-US" sz="1800" b="1" dirty="0" smtClean="0">
                <a:solidFill>
                  <a:srgbClr val="C00000"/>
                </a:solidFill>
                <a:latin typeface="Times New Roman" panose="02020603050405020304" pitchFamily="18" charset="0"/>
                <a:cs typeface="Times New Roman" panose="02020603050405020304" pitchFamily="18" charset="0"/>
              </a:rPr>
              <a:t>Electroencephalogram (EEG)</a:t>
            </a:r>
            <a:r>
              <a:rPr lang="en-US" sz="1800"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signals of the subjects</a:t>
            </a:r>
            <a:r>
              <a:rPr lang="en-US" sz="1800" dirty="0" smtClean="0">
                <a:latin typeface="Times New Roman" panose="02020603050405020304" pitchFamily="18" charset="0"/>
                <a:cs typeface="Times New Roman" panose="02020603050405020304" pitchFamily="18" charset="0"/>
              </a:rPr>
              <a:t>.</a:t>
            </a:r>
          </a:p>
          <a:p>
            <a:pPr algn="just">
              <a:lnSpc>
                <a:spcPct val="150000"/>
              </a:lnSpc>
            </a:pPr>
            <a:r>
              <a:rPr lang="en-US" sz="1800" dirty="0" smtClean="0">
                <a:latin typeface="Times New Roman" panose="02020603050405020304" pitchFamily="18" charset="0"/>
                <a:cs typeface="Times New Roman" panose="02020603050405020304" pitchFamily="18" charset="0"/>
              </a:rPr>
              <a:t>The proposed method helps in improving the learning capability with the help of </a:t>
            </a:r>
            <a:r>
              <a:rPr lang="en-US" sz="1800" b="1" dirty="0" smtClean="0">
                <a:solidFill>
                  <a:srgbClr val="C00000"/>
                </a:solidFill>
                <a:latin typeface="Times New Roman" panose="02020603050405020304" pitchFamily="18" charset="0"/>
                <a:cs typeface="Times New Roman" panose="02020603050405020304" pitchFamily="18" charset="0"/>
              </a:rPr>
              <a:t>BCI.</a:t>
            </a:r>
            <a:endParaRPr lang="en-US" sz="1800" b="1" dirty="0">
              <a:solidFill>
                <a:srgbClr val="C00000"/>
              </a:solidFill>
              <a:latin typeface="Times New Roman" panose="02020603050405020304" pitchFamily="18" charset="0"/>
              <a:cs typeface="Times New Roman" panose="02020603050405020304" pitchFamily="18" charset="0"/>
            </a:endParaRPr>
          </a:p>
          <a:p>
            <a:pPr marL="0" indent="0" algn="just">
              <a:lnSpc>
                <a:spcPct val="150000"/>
              </a:lnSpc>
              <a:buNone/>
            </a:pPr>
            <a:endParaRPr lang="en-IN" sz="1800" dirty="0"/>
          </a:p>
        </p:txBody>
      </p:sp>
      <p:sp>
        <p:nvSpPr>
          <p:cNvPr id="4" name="Date Placeholder 3">
            <a:extLst>
              <a:ext uri="{FF2B5EF4-FFF2-40B4-BE49-F238E27FC236}">
                <a16:creationId xmlns:a16="http://schemas.microsoft.com/office/drawing/2014/main" id="{27154DA6-DED0-CD17-E278-86533C9F3228}"/>
              </a:ext>
            </a:extLst>
          </p:cNvPr>
          <p:cNvSpPr>
            <a:spLocks noGrp="1"/>
          </p:cNvSpPr>
          <p:nvPr>
            <p:ph type="dt" sz="half" idx="10"/>
          </p:nvPr>
        </p:nvSpPr>
        <p:spPr/>
        <p:txBody>
          <a:bodyPr/>
          <a:lstStyle/>
          <a:p>
            <a:fld id="{6C1E7AEC-4AE0-48BD-AD64-23DAAAB3426F}" type="datetime1">
              <a:rPr lang="en-IN" smtClean="0"/>
              <a:t>23-01-2023</a:t>
            </a:fld>
            <a:endParaRPr lang="en-IN"/>
          </a:p>
        </p:txBody>
      </p:sp>
      <p:sp>
        <p:nvSpPr>
          <p:cNvPr id="5" name="Footer Placeholder 4">
            <a:extLst>
              <a:ext uri="{FF2B5EF4-FFF2-40B4-BE49-F238E27FC236}">
                <a16:creationId xmlns:a16="http://schemas.microsoft.com/office/drawing/2014/main" id="{3B7D1375-9026-64A8-3BD6-94709996F15D}"/>
              </a:ext>
            </a:extLst>
          </p:cNvPr>
          <p:cNvSpPr>
            <a:spLocks noGrp="1"/>
          </p:cNvSpPr>
          <p:nvPr>
            <p:ph type="ftr" sz="quarter" idx="11"/>
          </p:nvPr>
        </p:nvSpPr>
        <p:spPr/>
        <p:txBody>
          <a:bodyPr/>
          <a:lstStyle/>
          <a:p>
            <a:r>
              <a:rPr lang="en-IN" dirty="0" smtClean="0"/>
              <a:t>VCET/BME/FIRST </a:t>
            </a:r>
            <a:r>
              <a:rPr lang="en-IN" dirty="0"/>
              <a:t>REVIEW</a:t>
            </a:r>
          </a:p>
        </p:txBody>
      </p:sp>
      <p:sp>
        <p:nvSpPr>
          <p:cNvPr id="6" name="Slide Number Placeholder 5">
            <a:extLst>
              <a:ext uri="{FF2B5EF4-FFF2-40B4-BE49-F238E27FC236}">
                <a16:creationId xmlns:a16="http://schemas.microsoft.com/office/drawing/2014/main" id="{B4359546-EDA4-185E-85A0-0F99AFB63E96}"/>
              </a:ext>
            </a:extLst>
          </p:cNvPr>
          <p:cNvSpPr>
            <a:spLocks noGrp="1"/>
          </p:cNvSpPr>
          <p:nvPr>
            <p:ph type="sldNum" sz="quarter" idx="12"/>
          </p:nvPr>
        </p:nvSpPr>
        <p:spPr/>
        <p:txBody>
          <a:bodyPr/>
          <a:lstStyle/>
          <a:p>
            <a:fld id="{CF7B1F4E-9AE1-4110-AC67-3BEFDB3128C9}" type="slidenum">
              <a:rPr lang="en-IN" smtClean="0"/>
              <a:t>7</a:t>
            </a:fld>
            <a:endParaRPr lang="en-IN"/>
          </a:p>
        </p:txBody>
      </p:sp>
    </p:spTree>
    <p:extLst>
      <p:ext uri="{BB962C8B-B14F-4D97-AF65-F5344CB8AC3E}">
        <p14:creationId xmlns:p14="http://schemas.microsoft.com/office/powerpoint/2010/main" val="23114376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CF2D9-15BD-AC08-A163-8FEC698B9196}"/>
              </a:ext>
            </a:extLst>
          </p:cNvPr>
          <p:cNvSpPr>
            <a:spLocks noGrp="1"/>
          </p:cNvSpPr>
          <p:nvPr>
            <p:ph type="title"/>
          </p:nvPr>
        </p:nvSpPr>
        <p:spPr>
          <a:xfrm>
            <a:off x="653561" y="575469"/>
            <a:ext cx="10512670" cy="764931"/>
          </a:xfrm>
        </p:spPr>
        <p:txBody>
          <a:bodyPr>
            <a:normAutofit/>
          </a:bodyPr>
          <a:lstStyle/>
          <a:p>
            <a:r>
              <a:rPr lang="en-IN" sz="3600" dirty="0" smtClean="0">
                <a:solidFill>
                  <a:srgbClr val="C00000"/>
                </a:solidFill>
                <a:latin typeface="Times New Roman" panose="02020603050405020304" pitchFamily="18" charset="0"/>
                <a:cs typeface="Times New Roman" panose="02020603050405020304" pitchFamily="18" charset="0"/>
              </a:rPr>
              <a:t>Brain Computer Interface</a:t>
            </a:r>
            <a:endParaRPr lang="en-IN" sz="36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A6B7F24-D30C-E471-123E-67E047D95D55}"/>
              </a:ext>
            </a:extLst>
          </p:cNvPr>
          <p:cNvSpPr>
            <a:spLocks noGrp="1"/>
          </p:cNvSpPr>
          <p:nvPr>
            <p:ph idx="1"/>
          </p:nvPr>
        </p:nvSpPr>
        <p:spPr>
          <a:xfrm>
            <a:off x="653561" y="2242159"/>
            <a:ext cx="6283570" cy="2611681"/>
          </a:xfrm>
        </p:spPr>
        <p:txBody>
          <a:bodyPr>
            <a:noAutofit/>
          </a:bodyPr>
          <a:lstStyle/>
          <a:p>
            <a:pPr algn="just">
              <a:lnSpc>
                <a:spcPct val="150000"/>
              </a:lnSpc>
            </a:pPr>
            <a:r>
              <a:rPr lang="en-US" sz="1800" dirty="0">
                <a:latin typeface="Times New Roman" panose="02020603050405020304" pitchFamily="18" charset="0"/>
                <a:cs typeface="Times New Roman" panose="02020603050405020304" pitchFamily="18" charset="0"/>
              </a:rPr>
              <a:t>A </a:t>
            </a:r>
            <a:r>
              <a:rPr lang="en-US" sz="1800" dirty="0">
                <a:solidFill>
                  <a:srgbClr val="C00000"/>
                </a:solidFill>
                <a:latin typeface="Times New Roman" panose="02020603050405020304" pitchFamily="18" charset="0"/>
                <a:cs typeface="Times New Roman" panose="02020603050405020304" pitchFamily="18" charset="0"/>
              </a:rPr>
              <a:t>Brain-Computer Interface (BCI) </a:t>
            </a:r>
            <a:r>
              <a:rPr lang="en-US" sz="1800" dirty="0">
                <a:latin typeface="Times New Roman" panose="02020603050405020304" pitchFamily="18" charset="0"/>
                <a:cs typeface="Times New Roman" panose="02020603050405020304" pitchFamily="18" charset="0"/>
              </a:rPr>
              <a:t>is a system that enables communication between a </a:t>
            </a:r>
            <a:r>
              <a:rPr lang="en-US" sz="1800" dirty="0">
                <a:solidFill>
                  <a:srgbClr val="C00000"/>
                </a:solidFill>
                <a:latin typeface="Times New Roman" panose="02020603050405020304" pitchFamily="18" charset="0"/>
                <a:cs typeface="Times New Roman" panose="02020603050405020304" pitchFamily="18" charset="0"/>
              </a:rPr>
              <a:t>human brain</a:t>
            </a:r>
            <a:r>
              <a:rPr lang="en-US" sz="1800" dirty="0">
                <a:latin typeface="Times New Roman" panose="02020603050405020304" pitchFamily="18" charset="0"/>
                <a:cs typeface="Times New Roman" panose="02020603050405020304" pitchFamily="18" charset="0"/>
              </a:rPr>
              <a:t> and an </a:t>
            </a:r>
            <a:r>
              <a:rPr lang="en-US" sz="1800" dirty="0">
                <a:solidFill>
                  <a:srgbClr val="C00000"/>
                </a:solidFill>
                <a:latin typeface="Times New Roman" panose="02020603050405020304" pitchFamily="18" charset="0"/>
                <a:cs typeface="Times New Roman" panose="02020603050405020304" pitchFamily="18" charset="0"/>
              </a:rPr>
              <a:t>external device</a:t>
            </a:r>
            <a:r>
              <a:rPr lang="en-US" sz="1800" dirty="0">
                <a:latin typeface="Times New Roman" panose="02020603050405020304" pitchFamily="18" charset="0"/>
                <a:cs typeface="Times New Roman" panose="02020603050405020304" pitchFamily="18" charset="0"/>
              </a:rPr>
              <a:t> or </a:t>
            </a:r>
            <a:r>
              <a:rPr lang="en-US" sz="1800" dirty="0" smtClean="0">
                <a:latin typeface="Times New Roman" panose="02020603050405020304" pitchFamily="18" charset="0"/>
                <a:cs typeface="Times New Roman" panose="02020603050405020304" pitchFamily="18" charset="0"/>
              </a:rPr>
              <a:t>computer</a:t>
            </a:r>
            <a:r>
              <a:rPr lang="en-US"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pPr algn="just">
              <a:lnSpc>
                <a:spcPct val="150000"/>
              </a:lnSpc>
            </a:pPr>
            <a:r>
              <a:rPr lang="en-US" sz="1800" dirty="0" smtClean="0">
                <a:latin typeface="Times New Roman" panose="02020603050405020304" pitchFamily="18" charset="0"/>
                <a:cs typeface="Times New Roman" panose="02020603050405020304" pitchFamily="18" charset="0"/>
              </a:rPr>
              <a:t>This </a:t>
            </a:r>
            <a:r>
              <a:rPr lang="en-US" sz="1800" dirty="0">
                <a:latin typeface="Times New Roman" panose="02020603050405020304" pitchFamily="18" charset="0"/>
                <a:cs typeface="Times New Roman" panose="02020603050405020304" pitchFamily="18" charset="0"/>
              </a:rPr>
              <a:t>is achieved by measuring brain activity, such as </a:t>
            </a:r>
            <a:r>
              <a:rPr lang="en-US" sz="1800" dirty="0">
                <a:solidFill>
                  <a:srgbClr val="C00000"/>
                </a:solidFill>
                <a:latin typeface="Times New Roman" panose="02020603050405020304" pitchFamily="18" charset="0"/>
                <a:cs typeface="Times New Roman" panose="02020603050405020304" pitchFamily="18" charset="0"/>
              </a:rPr>
              <a:t>E</a:t>
            </a:r>
            <a:r>
              <a:rPr lang="en-US" sz="1800" dirty="0" smtClean="0">
                <a:solidFill>
                  <a:srgbClr val="C00000"/>
                </a:solidFill>
                <a:latin typeface="Times New Roman" panose="02020603050405020304" pitchFamily="18" charset="0"/>
                <a:cs typeface="Times New Roman" panose="02020603050405020304" pitchFamily="18" charset="0"/>
              </a:rPr>
              <a:t>lectrical </a:t>
            </a:r>
            <a:r>
              <a:rPr lang="en-US" sz="1800" dirty="0">
                <a:solidFill>
                  <a:srgbClr val="C00000"/>
                </a:solidFill>
                <a:latin typeface="Times New Roman" panose="02020603050405020304" pitchFamily="18" charset="0"/>
                <a:cs typeface="Times New Roman" panose="02020603050405020304" pitchFamily="18" charset="0"/>
              </a:rPr>
              <a:t>or </a:t>
            </a:r>
            <a:r>
              <a:rPr lang="en-US" sz="1800" dirty="0" smtClean="0">
                <a:solidFill>
                  <a:srgbClr val="C00000"/>
                </a:solidFill>
                <a:latin typeface="Times New Roman" panose="02020603050405020304" pitchFamily="18" charset="0"/>
                <a:cs typeface="Times New Roman" panose="02020603050405020304" pitchFamily="18" charset="0"/>
              </a:rPr>
              <a:t>Magnetic </a:t>
            </a:r>
            <a:r>
              <a:rPr lang="en-US" sz="1800" dirty="0">
                <a:solidFill>
                  <a:srgbClr val="C00000"/>
                </a:solidFill>
                <a:latin typeface="Times New Roman" panose="02020603050405020304" pitchFamily="18" charset="0"/>
                <a:cs typeface="Times New Roman" panose="02020603050405020304" pitchFamily="18" charset="0"/>
              </a:rPr>
              <a:t>signals</a:t>
            </a:r>
            <a:r>
              <a:rPr lang="en-US" sz="1800" dirty="0">
                <a:latin typeface="Times New Roman" panose="02020603050405020304" pitchFamily="18" charset="0"/>
                <a:cs typeface="Times New Roman" panose="02020603050405020304" pitchFamily="18" charset="0"/>
              </a:rPr>
              <a:t>, and using this information to control or interact with external devices or software</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96B254F-3F73-F33B-F263-576F226FEB44}"/>
              </a:ext>
            </a:extLst>
          </p:cNvPr>
          <p:cNvSpPr>
            <a:spLocks noGrp="1"/>
          </p:cNvSpPr>
          <p:nvPr>
            <p:ph type="dt" sz="half" idx="10"/>
          </p:nvPr>
        </p:nvSpPr>
        <p:spPr/>
        <p:txBody>
          <a:bodyPr/>
          <a:lstStyle/>
          <a:p>
            <a:fld id="{6C1E7AEC-4AE0-48BD-AD64-23DAAAB3426F}" type="datetime1">
              <a:rPr lang="en-IN" smtClean="0"/>
              <a:t>23-01-2023</a:t>
            </a:fld>
            <a:endParaRPr lang="en-IN"/>
          </a:p>
        </p:txBody>
      </p:sp>
      <p:sp>
        <p:nvSpPr>
          <p:cNvPr id="5" name="Footer Placeholder 4">
            <a:extLst>
              <a:ext uri="{FF2B5EF4-FFF2-40B4-BE49-F238E27FC236}">
                <a16:creationId xmlns:a16="http://schemas.microsoft.com/office/drawing/2014/main" id="{D1A81112-94DA-9D1E-AD7E-812D150731C6}"/>
              </a:ext>
            </a:extLst>
          </p:cNvPr>
          <p:cNvSpPr>
            <a:spLocks noGrp="1"/>
          </p:cNvSpPr>
          <p:nvPr>
            <p:ph type="ftr" sz="quarter" idx="11"/>
          </p:nvPr>
        </p:nvSpPr>
        <p:spPr/>
        <p:txBody>
          <a:bodyPr/>
          <a:lstStyle/>
          <a:p>
            <a:r>
              <a:rPr lang="en-IN" dirty="0" smtClean="0"/>
              <a:t>VCET/BME/FIRST </a:t>
            </a:r>
            <a:r>
              <a:rPr lang="en-IN" dirty="0"/>
              <a:t>REVIEW</a:t>
            </a:r>
          </a:p>
        </p:txBody>
      </p:sp>
      <p:sp>
        <p:nvSpPr>
          <p:cNvPr id="6" name="Slide Number Placeholder 5">
            <a:extLst>
              <a:ext uri="{FF2B5EF4-FFF2-40B4-BE49-F238E27FC236}">
                <a16:creationId xmlns:a16="http://schemas.microsoft.com/office/drawing/2014/main" id="{4EB14C76-59C7-06CB-21AE-09D1146B95C9}"/>
              </a:ext>
            </a:extLst>
          </p:cNvPr>
          <p:cNvSpPr>
            <a:spLocks noGrp="1"/>
          </p:cNvSpPr>
          <p:nvPr>
            <p:ph type="sldNum" sz="quarter" idx="12"/>
          </p:nvPr>
        </p:nvSpPr>
        <p:spPr/>
        <p:txBody>
          <a:bodyPr/>
          <a:lstStyle/>
          <a:p>
            <a:fld id="{CF7B1F4E-9AE1-4110-AC67-3BEFDB3128C9}" type="slidenum">
              <a:rPr lang="en-IN" smtClean="0"/>
              <a:t>8</a:t>
            </a:fld>
            <a:endParaRPr lang="en-IN"/>
          </a:p>
        </p:txBody>
      </p:sp>
      <p:pic>
        <p:nvPicPr>
          <p:cNvPr id="1026" name="Picture 2" descr="Intro to Brain Computer Interface"/>
          <p:cNvPicPr>
            <a:picLocks noChangeAspect="1" noChangeArrowheads="1"/>
          </p:cNvPicPr>
          <p:nvPr/>
        </p:nvPicPr>
        <p:blipFill rotWithShape="1">
          <a:blip r:embed="rId2">
            <a:extLst>
              <a:ext uri="{28A0092B-C50C-407E-A947-70E740481C1C}">
                <a14:useLocalDpi xmlns:a14="http://schemas.microsoft.com/office/drawing/2010/main" val="0"/>
              </a:ext>
            </a:extLst>
          </a:blip>
          <a:srcRect l="4833" t="4614" r="6601" b="6883"/>
          <a:stretch/>
        </p:blipFill>
        <p:spPr bwMode="auto">
          <a:xfrm>
            <a:off x="7077808" y="1664644"/>
            <a:ext cx="4840481" cy="3766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00684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CF2D9-15BD-AC08-A163-8FEC698B9196}"/>
              </a:ext>
            </a:extLst>
          </p:cNvPr>
          <p:cNvSpPr>
            <a:spLocks noGrp="1"/>
          </p:cNvSpPr>
          <p:nvPr>
            <p:ph type="title"/>
          </p:nvPr>
        </p:nvSpPr>
        <p:spPr>
          <a:xfrm>
            <a:off x="653561" y="210650"/>
            <a:ext cx="10512670" cy="764931"/>
          </a:xfrm>
        </p:spPr>
        <p:txBody>
          <a:bodyPr>
            <a:normAutofit/>
          </a:bodyPr>
          <a:lstStyle/>
          <a:p>
            <a:r>
              <a:rPr lang="en-IN" sz="3600" dirty="0" smtClean="0">
                <a:solidFill>
                  <a:srgbClr val="C00000"/>
                </a:solidFill>
                <a:latin typeface="Times New Roman" panose="02020603050405020304" pitchFamily="18" charset="0"/>
                <a:cs typeface="Times New Roman" panose="02020603050405020304" pitchFamily="18" charset="0"/>
              </a:rPr>
              <a:t>Brain Computer Interface</a:t>
            </a:r>
            <a:endParaRPr lang="en-IN" sz="36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A6B7F24-D30C-E471-123E-67E047D95D55}"/>
              </a:ext>
            </a:extLst>
          </p:cNvPr>
          <p:cNvSpPr>
            <a:spLocks noGrp="1"/>
          </p:cNvSpPr>
          <p:nvPr>
            <p:ph idx="1"/>
          </p:nvPr>
        </p:nvSpPr>
        <p:spPr>
          <a:xfrm>
            <a:off x="690196" y="2039450"/>
            <a:ext cx="5782408" cy="2400665"/>
          </a:xfrm>
        </p:spPr>
        <p:txBody>
          <a:bodyPr>
            <a:noAutofit/>
          </a:bodyPr>
          <a:lstStyle/>
          <a:p>
            <a:pPr marL="0" indent="0" algn="just">
              <a:buNone/>
            </a:pPr>
            <a:r>
              <a:rPr lang="en-US" sz="2400" dirty="0" smtClean="0">
                <a:latin typeface="Times New Roman" panose="02020603050405020304" pitchFamily="18" charset="0"/>
                <a:cs typeface="Times New Roman" panose="02020603050405020304" pitchFamily="18" charset="0"/>
              </a:rPr>
              <a:t>BCIs </a:t>
            </a:r>
            <a:r>
              <a:rPr lang="en-US" sz="2400" dirty="0">
                <a:latin typeface="Times New Roman" panose="02020603050405020304" pitchFamily="18" charset="0"/>
                <a:cs typeface="Times New Roman" panose="02020603050405020304" pitchFamily="18" charset="0"/>
              </a:rPr>
              <a:t>can be classified into two main categories: </a:t>
            </a:r>
            <a:endParaRPr lang="en-US" sz="2400" dirty="0" smtClean="0">
              <a:latin typeface="Times New Roman" panose="02020603050405020304" pitchFamily="18" charset="0"/>
              <a:cs typeface="Times New Roman" panose="02020603050405020304" pitchFamily="18" charset="0"/>
            </a:endParaRPr>
          </a:p>
          <a:p>
            <a:pPr marL="0" indent="0" algn="just">
              <a:buNone/>
            </a:pPr>
            <a:endParaRPr lang="en-US" sz="2400" dirty="0" smtClean="0">
              <a:latin typeface="Times New Roman" panose="02020603050405020304" pitchFamily="18" charset="0"/>
              <a:cs typeface="Times New Roman" panose="02020603050405020304" pitchFamily="18" charset="0"/>
            </a:endParaRPr>
          </a:p>
          <a:p>
            <a:pPr lvl="1" algn="just"/>
            <a:r>
              <a:rPr lang="en-US" sz="2000" b="1" dirty="0" smtClean="0">
                <a:solidFill>
                  <a:srgbClr val="C00000"/>
                </a:solidFill>
                <a:latin typeface="Times New Roman" panose="02020603050405020304" pitchFamily="18" charset="0"/>
                <a:cs typeface="Times New Roman" panose="02020603050405020304" pitchFamily="18" charset="0"/>
              </a:rPr>
              <a:t>Invasive : </a:t>
            </a:r>
            <a:r>
              <a:rPr lang="en-US" sz="2000" dirty="0">
                <a:latin typeface="Times New Roman" panose="02020603050405020304" pitchFamily="18" charset="0"/>
                <a:cs typeface="Times New Roman" panose="02020603050405020304" pitchFamily="18" charset="0"/>
              </a:rPr>
              <a:t>BCIs involve the implantation of electrodes directly into the </a:t>
            </a:r>
            <a:r>
              <a:rPr lang="en-US" sz="2000" dirty="0" smtClean="0">
                <a:latin typeface="Times New Roman" panose="02020603050405020304" pitchFamily="18" charset="0"/>
                <a:cs typeface="Times New Roman" panose="02020603050405020304" pitchFamily="18" charset="0"/>
              </a:rPr>
              <a:t>brain</a:t>
            </a:r>
          </a:p>
          <a:p>
            <a:pPr lvl="1" algn="just"/>
            <a:endParaRPr lang="en-US" sz="2000" dirty="0" smtClean="0">
              <a:latin typeface="Times New Roman" panose="02020603050405020304" pitchFamily="18" charset="0"/>
              <a:cs typeface="Times New Roman" panose="02020603050405020304" pitchFamily="18" charset="0"/>
            </a:endParaRPr>
          </a:p>
          <a:p>
            <a:pPr lvl="1" algn="just"/>
            <a:r>
              <a:rPr lang="en-US" sz="2000" b="1" dirty="0">
                <a:solidFill>
                  <a:srgbClr val="C00000"/>
                </a:solidFill>
                <a:latin typeface="Times New Roman" panose="02020603050405020304" pitchFamily="18" charset="0"/>
                <a:cs typeface="Times New Roman" panose="02020603050405020304" pitchFamily="18" charset="0"/>
              </a:rPr>
              <a:t>N</a:t>
            </a:r>
            <a:r>
              <a:rPr lang="en-US" sz="2000" b="1" dirty="0" smtClean="0">
                <a:solidFill>
                  <a:srgbClr val="C00000"/>
                </a:solidFill>
                <a:latin typeface="Times New Roman" panose="02020603050405020304" pitchFamily="18" charset="0"/>
                <a:cs typeface="Times New Roman" panose="02020603050405020304" pitchFamily="18" charset="0"/>
              </a:rPr>
              <a:t>on-invasive : </a:t>
            </a:r>
            <a:r>
              <a:rPr lang="en-US" sz="2000" dirty="0" smtClean="0">
                <a:latin typeface="Times New Roman" panose="02020603050405020304" pitchFamily="18" charset="0"/>
                <a:cs typeface="Times New Roman" panose="02020603050405020304" pitchFamily="18" charset="0"/>
              </a:rPr>
              <a:t>BCIs </a:t>
            </a:r>
            <a:r>
              <a:rPr lang="en-US" sz="2000" dirty="0">
                <a:latin typeface="Times New Roman" panose="02020603050405020304" pitchFamily="18" charset="0"/>
                <a:cs typeface="Times New Roman" panose="02020603050405020304" pitchFamily="18" charset="0"/>
              </a:rPr>
              <a:t>use electrodes on the scalp to measure brain activity.</a:t>
            </a:r>
          </a:p>
          <a:p>
            <a:pPr marL="0" indent="0" algn="just">
              <a:buNone/>
            </a:pPr>
            <a:endParaRPr lang="en-US"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96B254F-3F73-F33B-F263-576F226FEB44}"/>
              </a:ext>
            </a:extLst>
          </p:cNvPr>
          <p:cNvSpPr>
            <a:spLocks noGrp="1"/>
          </p:cNvSpPr>
          <p:nvPr>
            <p:ph type="dt" sz="half" idx="10"/>
          </p:nvPr>
        </p:nvSpPr>
        <p:spPr/>
        <p:txBody>
          <a:bodyPr/>
          <a:lstStyle/>
          <a:p>
            <a:fld id="{6C1E7AEC-4AE0-48BD-AD64-23DAAAB3426F}" type="datetime1">
              <a:rPr lang="en-IN" smtClean="0"/>
              <a:t>23-01-2023</a:t>
            </a:fld>
            <a:endParaRPr lang="en-IN"/>
          </a:p>
        </p:txBody>
      </p:sp>
      <p:sp>
        <p:nvSpPr>
          <p:cNvPr id="5" name="Footer Placeholder 4">
            <a:extLst>
              <a:ext uri="{FF2B5EF4-FFF2-40B4-BE49-F238E27FC236}">
                <a16:creationId xmlns:a16="http://schemas.microsoft.com/office/drawing/2014/main" id="{D1A81112-94DA-9D1E-AD7E-812D150731C6}"/>
              </a:ext>
            </a:extLst>
          </p:cNvPr>
          <p:cNvSpPr>
            <a:spLocks noGrp="1"/>
          </p:cNvSpPr>
          <p:nvPr>
            <p:ph type="ftr" sz="quarter" idx="11"/>
          </p:nvPr>
        </p:nvSpPr>
        <p:spPr/>
        <p:txBody>
          <a:bodyPr/>
          <a:lstStyle/>
          <a:p>
            <a:r>
              <a:rPr lang="en-IN" dirty="0" smtClean="0"/>
              <a:t>VCET/BME/FIRST </a:t>
            </a:r>
            <a:r>
              <a:rPr lang="en-IN" dirty="0"/>
              <a:t>REVIEW</a:t>
            </a:r>
          </a:p>
        </p:txBody>
      </p:sp>
      <p:sp>
        <p:nvSpPr>
          <p:cNvPr id="6" name="Slide Number Placeholder 5">
            <a:extLst>
              <a:ext uri="{FF2B5EF4-FFF2-40B4-BE49-F238E27FC236}">
                <a16:creationId xmlns:a16="http://schemas.microsoft.com/office/drawing/2014/main" id="{4EB14C76-59C7-06CB-21AE-09D1146B95C9}"/>
              </a:ext>
            </a:extLst>
          </p:cNvPr>
          <p:cNvSpPr>
            <a:spLocks noGrp="1"/>
          </p:cNvSpPr>
          <p:nvPr>
            <p:ph type="sldNum" sz="quarter" idx="12"/>
          </p:nvPr>
        </p:nvSpPr>
        <p:spPr/>
        <p:txBody>
          <a:bodyPr/>
          <a:lstStyle/>
          <a:p>
            <a:fld id="{CF7B1F4E-9AE1-4110-AC67-3BEFDB3128C9}" type="slidenum">
              <a:rPr lang="en-IN" smtClean="0"/>
              <a:t>9</a:t>
            </a:fld>
            <a:endParaRPr lang="en-IN"/>
          </a:p>
        </p:txBody>
      </p:sp>
      <p:sp>
        <p:nvSpPr>
          <p:cNvPr id="7" name="AutoShape 2" descr="Basic Components of a Brain-Computer Interface . Brain activity is... |  Download Scientific Diagra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b="8968"/>
          <a:stretch/>
        </p:blipFill>
        <p:spPr>
          <a:xfrm>
            <a:off x="6937850" y="724390"/>
            <a:ext cx="4679690" cy="5539519"/>
          </a:xfrm>
          <a:prstGeom prst="rect">
            <a:avLst/>
          </a:prstGeom>
        </p:spPr>
      </p:pic>
    </p:spTree>
    <p:extLst>
      <p:ext uri="{BB962C8B-B14F-4D97-AF65-F5344CB8AC3E}">
        <p14:creationId xmlns:p14="http://schemas.microsoft.com/office/powerpoint/2010/main" val="39785666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1475</TotalTime>
  <Words>2073</Words>
  <Application>Microsoft Office PowerPoint</Application>
  <PresentationFormat>Widescreen</PresentationFormat>
  <Paragraphs>252</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Times New Roman</vt:lpstr>
      <vt:lpstr>Wingdings</vt:lpstr>
      <vt:lpstr>Office Theme</vt:lpstr>
      <vt:lpstr>BRAIN COMPUTER INTERFACE FOR LEARNING ASSISTANCE</vt:lpstr>
      <vt:lpstr>BACKGROUND</vt:lpstr>
      <vt:lpstr>LITERATURE SURVEY</vt:lpstr>
      <vt:lpstr>CONTINUE</vt:lpstr>
      <vt:lpstr>OBJECTIVE</vt:lpstr>
      <vt:lpstr>EXISTING METHOD</vt:lpstr>
      <vt:lpstr>PROPOSED METHOD</vt:lpstr>
      <vt:lpstr>Brain Computer Interface</vt:lpstr>
      <vt:lpstr>Brain Computer Interface</vt:lpstr>
      <vt:lpstr>Brain Computer Interface – Block Diagram of the proposed work</vt:lpstr>
      <vt:lpstr>Brain Computer Interface - Dataset</vt:lpstr>
      <vt:lpstr>Pre-Processing - BCI</vt:lpstr>
      <vt:lpstr>Feature Extraction</vt:lpstr>
      <vt:lpstr>P-300 Feature Extraction</vt:lpstr>
      <vt:lpstr>P-300 Feature Extraction - continue</vt:lpstr>
      <vt:lpstr>Model Training - BCI</vt:lpstr>
      <vt:lpstr>Evaluation - BCI</vt:lpstr>
      <vt:lpstr>TOOLS REQUIRED</vt:lpstr>
      <vt:lpstr>Demonstration (Brain Computer Interface – Basic Architecture) </vt:lpstr>
      <vt:lpstr>Novalty</vt:lpstr>
      <vt:lpstr>WORK PLAN</vt:lpstr>
      <vt:lpstr>REFERENCES</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PROJECT</dc:title>
  <dc:creator>Ponni Bala M</dc:creator>
  <cp:lastModifiedBy>muthu yogesh</cp:lastModifiedBy>
  <cp:revision>73</cp:revision>
  <dcterms:created xsi:type="dcterms:W3CDTF">2022-10-19T10:39:27Z</dcterms:created>
  <dcterms:modified xsi:type="dcterms:W3CDTF">2023-01-23T20:03:09Z</dcterms:modified>
</cp:coreProperties>
</file>