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6"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 id="271"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iyaguThenu\Desktop\Muthubharathi%20-%20employee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iyaguThenu\Desktop\Sankari%20-%20employee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[Muthubharathi - employee_data.xlsx]Sheet1!PivotTable1</c:name>
    <c:fmtId val="2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1093670781296884E-2"/>
          <c:y val="3.6393713813068655E-2"/>
          <c:w val="0.89564428625134074"/>
          <c:h val="0.9033969637170044"/>
        </c:manualLayout>
      </c:layout>
      <c:barChart>
        <c:barDir val="bar"/>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0D0-4DE6-ACCB-EA00859E3062}"/>
            </c:ext>
          </c:extLst>
        </c:ser>
        <c:ser>
          <c:idx val="1"/>
          <c:order val="1"/>
          <c:tx>
            <c:strRef>
              <c:f>Sheet1!$C$3:$C$4</c:f>
              <c:strCache>
                <c:ptCount val="1"/>
                <c:pt idx="0">
                  <c:v>LOW</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0D0-4DE6-ACCB-EA00859E3062}"/>
            </c:ext>
          </c:extLst>
        </c:ser>
        <c:ser>
          <c:idx val="2"/>
          <c:order val="2"/>
          <c:tx>
            <c:strRef>
              <c:f>Sheet1!$D$3:$D$4</c:f>
              <c:strCache>
                <c:ptCount val="1"/>
                <c:pt idx="0">
                  <c:v>MED</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0D0-4DE6-ACCB-EA00859E3062}"/>
            </c:ext>
          </c:extLst>
        </c:ser>
        <c:ser>
          <c:idx val="3"/>
          <c:order val="3"/>
          <c:tx>
            <c:strRef>
              <c:f>Sheet1!$E$3:$E$4</c:f>
              <c:strCache>
                <c:ptCount val="1"/>
                <c:pt idx="0">
                  <c:v>VERY HIGH</c:v>
                </c:pt>
              </c:strCache>
            </c:strRef>
          </c:tx>
          <c:spPr>
            <a:solidFill>
              <a:schemeClr val="accent1">
                <a:lumMod val="60000"/>
              </a:schemeClr>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0D0-4DE6-ACCB-EA00859E3062}"/>
            </c:ext>
          </c:extLst>
        </c:ser>
        <c:dLbls>
          <c:showLegendKey val="0"/>
          <c:showVal val="0"/>
          <c:showCatName val="0"/>
          <c:showSerName val="0"/>
          <c:showPercent val="0"/>
          <c:showBubbleSize val="0"/>
        </c:dLbls>
        <c:gapWidth val="182"/>
        <c:axId val="900028960"/>
        <c:axId val="900018400"/>
      </c:barChart>
      <c:catAx>
        <c:axId val="9000289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Business Unit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0018400"/>
        <c:crosses val="autoZero"/>
        <c:auto val="1"/>
        <c:lblAlgn val="ctr"/>
        <c:lblOffset val="100"/>
        <c:noMultiLvlLbl val="0"/>
      </c:catAx>
      <c:valAx>
        <c:axId val="9000184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Performance Level</a:t>
                </a:r>
              </a:p>
            </c:rich>
          </c:tx>
          <c:layout>
            <c:manualLayout>
              <c:xMode val="edge"/>
              <c:yMode val="edge"/>
              <c:x val="0.42813890826617584"/>
              <c:y val="0.9593719637431217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0028960"/>
        <c:crosses val="autoZero"/>
        <c:crossBetween val="between"/>
      </c:valAx>
      <c:spPr>
        <a:noFill/>
        <a:ln>
          <a:noFill/>
        </a:ln>
        <a:effectLst/>
      </c:spPr>
    </c:plotArea>
    <c:legend>
      <c:legendPos val="r"/>
      <c:layout>
        <c:manualLayout>
          <c:xMode val="edge"/>
          <c:yMode val="edge"/>
          <c:x val="0.90214312567039501"/>
          <c:y val="0.41480471268634844"/>
          <c:w val="9.7856874329604993E-2"/>
          <c:h val="0.223326625114788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[Sankari - employee_data.xlsx]Sheet1!PivotTable1</c:name>
    <c:fmtId val="24"/>
  </c:pivotSource>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8A54-4B12-B910-2CF4532DD370}"/>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8A54-4B12-B910-2CF4532DD370}"/>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8A54-4B12-B910-2CF4532DD370}"/>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8A54-4B12-B910-2CF4532DD370}"/>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8A54-4B12-B910-2CF4532DD370}"/>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8A54-4B12-B910-2CF4532DD370}"/>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8A54-4B12-B910-2CF4532DD370}"/>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8A54-4B12-B910-2CF4532DD370}"/>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8A54-4B12-B910-2CF4532DD370}"/>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8A54-4B12-B910-2CF4532DD37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8A54-4B12-B910-2CF4532DD370}"/>
            </c:ext>
          </c:extLst>
        </c:ser>
        <c:ser>
          <c:idx val="1"/>
          <c:order val="1"/>
          <c:tx>
            <c:strRef>
              <c:f>Sheet1!$C$3:$C$4</c:f>
              <c:strCache>
                <c:ptCount val="1"/>
                <c:pt idx="0">
                  <c:v>LOW</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E9F3-4846-BF16-CB8F6C1113E2}"/>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E9F3-4846-BF16-CB8F6C1113E2}"/>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E9F3-4846-BF16-CB8F6C1113E2}"/>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B-E9F3-4846-BF16-CB8F6C1113E2}"/>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D-E9F3-4846-BF16-CB8F6C1113E2}"/>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F-E9F3-4846-BF16-CB8F6C1113E2}"/>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1-E9F3-4846-BF16-CB8F6C1113E2}"/>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3-E9F3-4846-BF16-CB8F6C1113E2}"/>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5-E9F3-4846-BF16-CB8F6C1113E2}"/>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7-E9F3-4846-BF16-CB8F6C1113E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15-8A54-4B12-B910-2CF4532DD370}"/>
            </c:ext>
          </c:extLst>
        </c:ser>
        <c:ser>
          <c:idx val="2"/>
          <c:order val="2"/>
          <c:tx>
            <c:strRef>
              <c:f>Sheet1!$D$3:$D$4</c:f>
              <c:strCache>
                <c:ptCount val="1"/>
                <c:pt idx="0">
                  <c:v>MED</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9-E9F3-4846-BF16-CB8F6C1113E2}"/>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B-E9F3-4846-BF16-CB8F6C1113E2}"/>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D-E9F3-4846-BF16-CB8F6C1113E2}"/>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F-E9F3-4846-BF16-CB8F6C1113E2}"/>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1-E9F3-4846-BF16-CB8F6C1113E2}"/>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3-E9F3-4846-BF16-CB8F6C1113E2}"/>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5-E9F3-4846-BF16-CB8F6C1113E2}"/>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7-E9F3-4846-BF16-CB8F6C1113E2}"/>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9-E9F3-4846-BF16-CB8F6C1113E2}"/>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B-E9F3-4846-BF16-CB8F6C1113E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16-8A54-4B12-B910-2CF4532DD370}"/>
            </c:ext>
          </c:extLst>
        </c:ser>
        <c:ser>
          <c:idx val="3"/>
          <c:order val="3"/>
          <c:tx>
            <c:strRef>
              <c:f>Sheet1!$E$3:$E$4</c:f>
              <c:strCache>
                <c:ptCount val="1"/>
                <c:pt idx="0">
                  <c:v>VERY HIGH</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D-E9F3-4846-BF16-CB8F6C1113E2}"/>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F-E9F3-4846-BF16-CB8F6C1113E2}"/>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1-E9F3-4846-BF16-CB8F6C1113E2}"/>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3-E9F3-4846-BF16-CB8F6C1113E2}"/>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5-E9F3-4846-BF16-CB8F6C1113E2}"/>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7-E9F3-4846-BF16-CB8F6C1113E2}"/>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9-E9F3-4846-BF16-CB8F6C1113E2}"/>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B-E9F3-4846-BF16-CB8F6C1113E2}"/>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D-E9F3-4846-BF16-CB8F6C1113E2}"/>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F-E9F3-4846-BF16-CB8F6C1113E2}"/>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17-8A54-4B12-B910-2CF4532DD370}"/>
            </c:ext>
          </c:extLst>
        </c:ser>
        <c:dLbls>
          <c:dLblPos val="ctr"/>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6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26385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557491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extLst>
      <p:ext uri="{BB962C8B-B14F-4D97-AF65-F5344CB8AC3E}">
        <p14:creationId xmlns:p14="http://schemas.microsoft.com/office/powerpoint/2010/main" val="93914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428809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587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27557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95177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64684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9/28/2024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142511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2054618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spTree>
    <p:extLst>
      <p:ext uri="{BB962C8B-B14F-4D97-AF65-F5344CB8AC3E}">
        <p14:creationId xmlns:p14="http://schemas.microsoft.com/office/powerpoint/2010/main" val="395678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9/28/2024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lang="en-IN"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007641"/>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62387" y="56673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51935" y="4898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862387" y="2745477"/>
            <a:ext cx="7720013" cy="2805320"/>
          </a:xfrm>
          <a:prstGeom prst="rect">
            <a:avLst/>
          </a:prstGeom>
          <a:noFill/>
        </p:spPr>
        <p:txBody>
          <a:bodyPr wrap="square" rtlCol="0">
            <a:spAutoFit/>
          </a:bodyPr>
          <a:lstStyle/>
          <a:p>
            <a:pPr>
              <a:lnSpc>
                <a:spcPct val="150000"/>
              </a:lnSpc>
            </a:pPr>
            <a:r>
              <a:rPr lang="en-US" sz="2000" b="1" dirty="0">
                <a:latin typeface="Arial" panose="020B0604020202020204" pitchFamily="34" charset="0"/>
                <a:cs typeface="Arial" panose="020B0604020202020204" pitchFamily="34" charset="0"/>
              </a:rPr>
              <a:t>STUDENT NAME: </a:t>
            </a:r>
            <a:r>
              <a:rPr lang="en-US" sz="2000" b="1" dirty="0">
                <a:solidFill>
                  <a:srgbClr val="FF0000"/>
                </a:solidFill>
                <a:latin typeface="Arial" panose="020B0604020202020204" pitchFamily="34" charset="0"/>
                <a:cs typeface="Arial" panose="020B0604020202020204" pitchFamily="34" charset="0"/>
              </a:rPr>
              <a:t>MUTHUBHARATHI M</a:t>
            </a:r>
          </a:p>
          <a:p>
            <a:pPr>
              <a:lnSpc>
                <a:spcPct val="150000"/>
              </a:lnSpc>
            </a:pPr>
            <a:r>
              <a:rPr lang="en-US" sz="2000" b="1" dirty="0">
                <a:latin typeface="Arial" panose="020B0604020202020204" pitchFamily="34" charset="0"/>
                <a:cs typeface="Arial" panose="020B0604020202020204" pitchFamily="34" charset="0"/>
              </a:rPr>
              <a:t>REGISTER NO: </a:t>
            </a:r>
            <a:r>
              <a:rPr lang="en-US" sz="2000" b="1" dirty="0">
                <a:solidFill>
                  <a:srgbClr val="FF0000"/>
                </a:solidFill>
                <a:latin typeface="Arial" panose="020B0604020202020204" pitchFamily="34" charset="0"/>
                <a:cs typeface="Arial" panose="020B0604020202020204" pitchFamily="34" charset="0"/>
              </a:rPr>
              <a:t>312219570</a:t>
            </a:r>
          </a:p>
          <a:p>
            <a:pPr>
              <a:lnSpc>
                <a:spcPct val="150000"/>
              </a:lnSpc>
            </a:pPr>
            <a:r>
              <a:rPr lang="en-US" sz="2000" b="1" dirty="0">
                <a:latin typeface="Arial" panose="020B0604020202020204" pitchFamily="34" charset="0"/>
                <a:cs typeface="Arial" panose="020B0604020202020204" pitchFamily="34" charset="0"/>
              </a:rPr>
              <a:t>DEPARTMENT: </a:t>
            </a:r>
            <a:r>
              <a:rPr lang="en-US" sz="2000" b="1" dirty="0" err="1">
                <a:solidFill>
                  <a:srgbClr val="FF0000"/>
                </a:solidFill>
                <a:latin typeface="Arial" panose="020B0604020202020204" pitchFamily="34" charset="0"/>
                <a:cs typeface="Arial" panose="020B0604020202020204" pitchFamily="34" charset="0"/>
              </a:rPr>
              <a:t>B.Com</a:t>
            </a:r>
            <a:r>
              <a:rPr lang="en-US" sz="2000" b="1" dirty="0">
                <a:solidFill>
                  <a:srgbClr val="FF0000"/>
                </a:solidFill>
                <a:latin typeface="Arial" panose="020B0604020202020204" pitchFamily="34" charset="0"/>
                <a:cs typeface="Arial" panose="020B0604020202020204" pitchFamily="34" charset="0"/>
              </a:rPr>
              <a:t> CA</a:t>
            </a:r>
          </a:p>
          <a:p>
            <a:pPr>
              <a:lnSpc>
                <a:spcPct val="150000"/>
              </a:lnSpc>
            </a:pPr>
            <a:r>
              <a:rPr lang="en-US" sz="2000" b="1" dirty="0">
                <a:latin typeface="Arial" panose="020B0604020202020204" pitchFamily="34" charset="0"/>
                <a:cs typeface="Arial" panose="020B0604020202020204" pitchFamily="34" charset="0"/>
              </a:rPr>
              <a:t>COLLEGE: </a:t>
            </a:r>
            <a:r>
              <a:rPr lang="en-US" sz="2000" b="1" dirty="0">
                <a:solidFill>
                  <a:srgbClr val="FF0000"/>
                </a:solidFill>
                <a:latin typeface="Arial" panose="020B0604020202020204" pitchFamily="34" charset="0"/>
                <a:cs typeface="Arial" panose="020B0604020202020204" pitchFamily="34" charset="0"/>
              </a:rPr>
              <a:t>SREE SASTHA ARTS AND SCIENCE COLLEGE</a:t>
            </a:r>
          </a:p>
          <a:p>
            <a:pPr>
              <a:lnSpc>
                <a:spcPct val="150000"/>
              </a:lnSpc>
            </a:pPr>
            <a:r>
              <a:rPr lang="en-US" sz="2000" b="1" dirty="0">
                <a:latin typeface="Arial" panose="020B0604020202020204" pitchFamily="34" charset="0"/>
                <a:cs typeface="Arial" panose="020B0604020202020204" pitchFamily="34" charset="0"/>
              </a:rPr>
              <a:t>NAAN MUDHALVAN ID: </a:t>
            </a:r>
            <a:r>
              <a:rPr lang="en-IN" sz="2000" b="1" i="0" dirty="0">
                <a:solidFill>
                  <a:srgbClr val="FF0000"/>
                </a:solidFill>
                <a:effectLst/>
                <a:latin typeface="Calibri" panose="020F0502020204030204" pitchFamily="34" charset="0"/>
              </a:rPr>
              <a:t>764572E470EC9F48A92440FD50283952</a:t>
            </a:r>
            <a:endParaRPr lang="en-US" sz="2400" b="1" dirty="0">
              <a:solidFill>
                <a:srgbClr val="FF0000"/>
              </a:solidFill>
              <a:latin typeface="Arial" panose="020B0604020202020204" pitchFamily="34" charset="0"/>
              <a:cs typeface="Arial" panose="020B0604020202020204" pitchFamily="34" charset="0"/>
            </a:endParaRPr>
          </a:p>
          <a:p>
            <a:pPr>
              <a:lnSpc>
                <a:spcPct val="150000"/>
              </a:lnSpc>
            </a:pPr>
            <a:r>
              <a:rPr lang="en-US" sz="2000" b="1" dirty="0">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5029200" y="751689"/>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rgbClr val="FF0000"/>
                </a:solidFill>
                <a:latin typeface="Trebuchet MS"/>
                <a:cs typeface="Trebuchet MS"/>
              </a:rPr>
              <a:t>M</a:t>
            </a:r>
            <a:r>
              <a:rPr sz="4800" b="1" dirty="0">
                <a:solidFill>
                  <a:srgbClr val="FF0000"/>
                </a:solidFill>
                <a:latin typeface="Trebuchet MS"/>
                <a:cs typeface="Trebuchet MS"/>
              </a:rPr>
              <a:t>O</a:t>
            </a:r>
            <a:r>
              <a:rPr sz="4800" b="1" spc="-15" dirty="0">
                <a:solidFill>
                  <a:srgbClr val="FF0000"/>
                </a:solidFill>
                <a:latin typeface="Trebuchet MS"/>
                <a:cs typeface="Trebuchet MS"/>
              </a:rPr>
              <a:t>D</a:t>
            </a:r>
            <a:r>
              <a:rPr sz="4800" b="1" spc="-35" dirty="0">
                <a:solidFill>
                  <a:srgbClr val="FF0000"/>
                </a:solidFill>
                <a:latin typeface="Trebuchet MS"/>
                <a:cs typeface="Trebuchet MS"/>
              </a:rPr>
              <a:t>E</a:t>
            </a:r>
            <a:r>
              <a:rPr sz="4800" b="1" spc="-30" dirty="0">
                <a:solidFill>
                  <a:srgbClr val="FF0000"/>
                </a:solidFill>
                <a:latin typeface="Trebuchet MS"/>
                <a:cs typeface="Trebuchet MS"/>
              </a:rPr>
              <a:t>LL</a:t>
            </a:r>
            <a:r>
              <a:rPr sz="4800" b="1" spc="-5" dirty="0">
                <a:solidFill>
                  <a:srgbClr val="FF0000"/>
                </a:solidFill>
                <a:latin typeface="Trebuchet MS"/>
                <a:cs typeface="Trebuchet MS"/>
              </a:rPr>
              <a:t>I</a:t>
            </a:r>
            <a:r>
              <a:rPr sz="4800" b="1" spc="30" dirty="0">
                <a:solidFill>
                  <a:srgbClr val="FF0000"/>
                </a:solidFill>
                <a:latin typeface="Trebuchet MS"/>
                <a:cs typeface="Trebuchet MS"/>
              </a:rPr>
              <a:t>N</a:t>
            </a:r>
            <a:r>
              <a:rPr sz="4800" b="1" spc="5" dirty="0">
                <a:solidFill>
                  <a:srgbClr val="FF0000"/>
                </a:solidFill>
                <a:latin typeface="Trebuchet MS"/>
                <a:cs typeface="Trebuchet MS"/>
              </a:rPr>
              <a:t>G</a:t>
            </a:r>
            <a:endParaRPr sz="4800" dirty="0">
              <a:solidFill>
                <a:srgbClr val="FF0000"/>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Placeholder 9">
            <a:extLst>
              <a:ext uri="{FF2B5EF4-FFF2-40B4-BE49-F238E27FC236}">
                <a16:creationId xmlns:a16="http://schemas.microsoft.com/office/drawing/2014/main" id="{AE1A2F48-8847-D587-70C7-06F242528B8A}"/>
              </a:ext>
            </a:extLst>
          </p:cNvPr>
          <p:cNvSpPr txBox="1">
            <a:spLocks/>
          </p:cNvSpPr>
          <p:nvPr/>
        </p:nvSpPr>
        <p:spPr>
          <a:xfrm>
            <a:off x="3505200" y="2057400"/>
            <a:ext cx="8686800" cy="3489321"/>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lnSpc>
                <a:spcPct val="150000"/>
              </a:lnSpc>
              <a:buFont typeface="Arial" pitchFamily="34" charset="0"/>
              <a:buChar char="•"/>
            </a:pPr>
            <a:r>
              <a:rPr lang="en-US" sz="1600" b="1" kern="0" dirty="0">
                <a:solidFill>
                  <a:sysClr val="windowText" lastClr="000000"/>
                </a:solidFill>
                <a:latin typeface="Arial" panose="020B0604020202020204" pitchFamily="34" charset="0"/>
                <a:cs typeface="Arial" panose="020B0604020202020204" pitchFamily="34" charset="0"/>
              </a:rPr>
              <a:t>Data Collection </a:t>
            </a:r>
            <a:r>
              <a:rPr lang="en-US" sz="1600" kern="0" dirty="0">
                <a:solidFill>
                  <a:sysClr val="windowText" lastClr="000000"/>
                </a:solidFill>
                <a:latin typeface="Arial" panose="020B0604020202020204" pitchFamily="34" charset="0"/>
                <a:cs typeface="Arial" panose="020B0604020202020204" pitchFamily="34" charset="0"/>
              </a:rPr>
              <a:t>– Collection of dataset from Kaggle or collecting own data from real world.</a:t>
            </a:r>
          </a:p>
          <a:p>
            <a:pPr algn="just">
              <a:lnSpc>
                <a:spcPct val="150000"/>
              </a:lnSpc>
              <a:buFont typeface="Arial" pitchFamily="34" charset="0"/>
              <a:buChar char="•"/>
            </a:pPr>
            <a:r>
              <a:rPr lang="en-US" sz="1600" b="1" kern="0" dirty="0">
                <a:solidFill>
                  <a:sysClr val="windowText" lastClr="000000"/>
                </a:solidFill>
                <a:latin typeface="Arial" panose="020B0604020202020204" pitchFamily="34" charset="0"/>
                <a:cs typeface="Arial" panose="020B0604020202020204" pitchFamily="34" charset="0"/>
              </a:rPr>
              <a:t>Data Cleaning </a:t>
            </a:r>
            <a:r>
              <a:rPr lang="en-US" sz="1600" kern="0" dirty="0">
                <a:solidFill>
                  <a:sysClr val="windowText" lastClr="000000"/>
                </a:solidFill>
                <a:latin typeface="Arial" panose="020B0604020202020204" pitchFamily="34" charset="0"/>
                <a:cs typeface="Arial" panose="020B0604020202020204" pitchFamily="34" charset="0"/>
              </a:rPr>
              <a:t>– Cleaning the data by removing the missing values, Duplicate values and noisy data</a:t>
            </a:r>
          </a:p>
          <a:p>
            <a:pPr algn="just">
              <a:lnSpc>
                <a:spcPct val="150000"/>
              </a:lnSpc>
              <a:buFont typeface="Arial" pitchFamily="34" charset="0"/>
              <a:buChar char="•"/>
            </a:pPr>
            <a:r>
              <a:rPr lang="en-US" sz="1600" b="1" kern="0" dirty="0">
                <a:solidFill>
                  <a:sysClr val="windowText" lastClr="000000"/>
                </a:solidFill>
                <a:latin typeface="Arial" panose="020B0604020202020204" pitchFamily="34" charset="0"/>
                <a:cs typeface="Arial" panose="020B0604020202020204" pitchFamily="34" charset="0"/>
              </a:rPr>
              <a:t>Techniques </a:t>
            </a:r>
            <a:r>
              <a:rPr lang="en-US" sz="1600" kern="0" dirty="0">
                <a:solidFill>
                  <a:sysClr val="windowText" lastClr="000000"/>
                </a:solidFill>
                <a:latin typeface="Arial" panose="020B0604020202020204" pitchFamily="34" charset="0"/>
                <a:cs typeface="Arial" panose="020B0604020202020204" pitchFamily="34" charset="0"/>
              </a:rPr>
              <a:t>– </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Conditional Formatting</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IFS</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Sort and Filter</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Pivot Table and Charts</a:t>
            </a:r>
          </a:p>
          <a:p>
            <a:pPr lvl="1" algn="just">
              <a:lnSpc>
                <a:spcPct val="150000"/>
              </a:lnSpc>
              <a:buFont typeface="Arial" pitchFamily="34" charset="0"/>
              <a:buChar char="•"/>
            </a:pPr>
            <a:r>
              <a:rPr lang="en-US" sz="1600" kern="0" dirty="0">
                <a:solidFill>
                  <a:sysClr val="windowText" lastClr="000000"/>
                </a:solidFill>
                <a:latin typeface="Arial" panose="020B0604020202020204" pitchFamily="34" charset="0"/>
                <a:cs typeface="Arial" panose="020B0604020202020204" pitchFamily="34" charset="0"/>
              </a:rPr>
              <a:t>Slicers</a:t>
            </a:r>
          </a:p>
          <a:p>
            <a:pPr algn="just">
              <a:lnSpc>
                <a:spcPct val="150000"/>
              </a:lnSpc>
              <a:buFont typeface="Arial" pitchFamily="34" charset="0"/>
              <a:buChar char="•"/>
            </a:pPr>
            <a:r>
              <a:rPr lang="en-US" sz="1600" b="1" kern="0" dirty="0">
                <a:solidFill>
                  <a:sysClr val="windowText" lastClr="000000"/>
                </a:solidFill>
                <a:latin typeface="Arial" panose="020B0604020202020204" pitchFamily="34" charset="0"/>
                <a:cs typeface="Arial" panose="020B0604020202020204" pitchFamily="34" charset="0"/>
              </a:rPr>
              <a:t>Results</a:t>
            </a:r>
            <a:r>
              <a:rPr lang="en-US" sz="1600" kern="0" dirty="0">
                <a:solidFill>
                  <a:sysClr val="windowText" lastClr="000000"/>
                </a:solidFill>
                <a:latin typeface="Arial" panose="020B0604020202020204" pitchFamily="34" charset="0"/>
                <a:cs typeface="Arial" panose="020B0604020202020204" pitchFamily="34" charset="0"/>
              </a:rPr>
              <a:t> – High level performing staffs is low compare to the medium level performing staffs. </a:t>
            </a:r>
          </a:p>
        </p:txBody>
      </p:sp>
      <p:pic>
        <p:nvPicPr>
          <p:cNvPr id="3" name="Picture 2">
            <a:extLst>
              <a:ext uri="{FF2B5EF4-FFF2-40B4-BE49-F238E27FC236}">
                <a16:creationId xmlns:a16="http://schemas.microsoft.com/office/drawing/2014/main" id="{143866EF-3600-5D35-0E02-5C3F7F6729DF}"/>
              </a:ext>
            </a:extLst>
          </p:cNvPr>
          <p:cNvPicPr>
            <a:picLocks noChangeAspect="1"/>
          </p:cNvPicPr>
          <p:nvPr/>
        </p:nvPicPr>
        <p:blipFill>
          <a:blip r:embed="rId3"/>
          <a:stretch>
            <a:fillRect/>
          </a:stretch>
        </p:blipFill>
        <p:spPr>
          <a:xfrm>
            <a:off x="-47625" y="1676400"/>
            <a:ext cx="3429000" cy="3429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4267200" y="509760"/>
            <a:ext cx="2286000" cy="752129"/>
          </a:xfrm>
          <a:prstGeom prst="rect">
            <a:avLst/>
          </a:prstGeom>
        </p:spPr>
        <p:txBody>
          <a:bodyPr vert="horz" wrap="square" lIns="0" tIns="13335" rIns="0" bIns="0" rtlCol="0">
            <a:spAutoFit/>
          </a:bodyPr>
          <a:lstStyle/>
          <a:p>
            <a:pPr marL="12700">
              <a:lnSpc>
                <a:spcPct val="100000"/>
              </a:lnSpc>
              <a:spcBef>
                <a:spcPts val="105"/>
              </a:spcBef>
            </a:pPr>
            <a:r>
              <a:rPr b="1" dirty="0">
                <a:solidFill>
                  <a:srgbClr val="FF0000"/>
                </a:solidFill>
              </a:rPr>
              <a:t>R</a:t>
            </a:r>
            <a:r>
              <a:rPr b="1" spc="-40" dirty="0">
                <a:solidFill>
                  <a:srgbClr val="FF0000"/>
                </a:solidFill>
              </a:rPr>
              <a:t>E</a:t>
            </a:r>
            <a:r>
              <a:rPr b="1" spc="15" dirty="0">
                <a:solidFill>
                  <a:srgbClr val="FF0000"/>
                </a:solidFill>
              </a:rPr>
              <a:t>S</a:t>
            </a:r>
            <a:r>
              <a:rPr b="1" spc="-30" dirty="0">
                <a:solidFill>
                  <a:srgbClr val="FF0000"/>
                </a:solidFill>
              </a:rPr>
              <a:t>U</a:t>
            </a:r>
            <a:r>
              <a:rPr b="1" spc="-405" dirty="0">
                <a:solidFill>
                  <a:srgbClr val="FF0000"/>
                </a:solidFill>
              </a:rPr>
              <a:t>L</a:t>
            </a:r>
            <a:r>
              <a:rPr b="1" dirty="0">
                <a:solidFill>
                  <a:srgbClr val="FF000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3B8AFDA-154A-A9CC-4CBB-C856C432FCC4}"/>
              </a:ext>
            </a:extLst>
          </p:cNvPr>
          <p:cNvGraphicFramePr>
            <a:graphicFrameLocks/>
          </p:cNvGraphicFramePr>
          <p:nvPr>
            <p:extLst>
              <p:ext uri="{D42A27DB-BD31-4B8C-83A1-F6EECF244321}">
                <p14:modId xmlns:p14="http://schemas.microsoft.com/office/powerpoint/2010/main" val="3311367419"/>
              </p:ext>
            </p:extLst>
          </p:nvPr>
        </p:nvGraphicFramePr>
        <p:xfrm>
          <a:off x="1524001" y="1143001"/>
          <a:ext cx="8010524" cy="47529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966216" y="771871"/>
            <a:ext cx="10058400" cy="752129"/>
          </a:xfrm>
          <a:prstGeom prst="rect">
            <a:avLst/>
          </a:prstGeom>
        </p:spPr>
        <p:txBody>
          <a:bodyPr vert="horz" wrap="square" lIns="0" tIns="13335" rIns="0" bIns="0" rtlCol="0">
            <a:spAutoFit/>
          </a:bodyPr>
          <a:lstStyle/>
          <a:p>
            <a:pPr marL="12700" algn="ctr">
              <a:lnSpc>
                <a:spcPct val="100000"/>
              </a:lnSpc>
              <a:spcBef>
                <a:spcPts val="105"/>
              </a:spcBef>
            </a:pPr>
            <a:r>
              <a:rPr b="1" dirty="0">
                <a:solidFill>
                  <a:srgbClr val="FF0000"/>
                </a:solidFill>
              </a:rPr>
              <a:t>R</a:t>
            </a:r>
            <a:r>
              <a:rPr b="1" spc="-40" dirty="0">
                <a:solidFill>
                  <a:srgbClr val="FF0000"/>
                </a:solidFill>
              </a:rPr>
              <a:t>E</a:t>
            </a:r>
            <a:r>
              <a:rPr b="1" spc="15" dirty="0">
                <a:solidFill>
                  <a:srgbClr val="FF0000"/>
                </a:solidFill>
              </a:rPr>
              <a:t>S</a:t>
            </a:r>
            <a:r>
              <a:rPr b="1" spc="-30" dirty="0">
                <a:solidFill>
                  <a:srgbClr val="FF0000"/>
                </a:solidFill>
              </a:rPr>
              <a:t>U</a:t>
            </a:r>
            <a:r>
              <a:rPr b="1" spc="-405" dirty="0">
                <a:solidFill>
                  <a:srgbClr val="FF0000"/>
                </a:solidFill>
              </a:rPr>
              <a:t>L</a:t>
            </a:r>
            <a:r>
              <a:rPr b="1" dirty="0">
                <a:solidFill>
                  <a:srgbClr val="FF0000"/>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0A377B7-136F-20AD-4170-7D2EAF5F9DA2}"/>
              </a:ext>
            </a:extLst>
          </p:cNvPr>
          <p:cNvGraphicFramePr>
            <a:graphicFrameLocks/>
          </p:cNvGraphicFramePr>
          <p:nvPr>
            <p:extLst>
              <p:ext uri="{D42A27DB-BD31-4B8C-83A1-F6EECF244321}">
                <p14:modId xmlns:p14="http://schemas.microsoft.com/office/powerpoint/2010/main" val="113309895"/>
              </p:ext>
            </p:extLst>
          </p:nvPr>
        </p:nvGraphicFramePr>
        <p:xfrm>
          <a:off x="2209800" y="1524000"/>
          <a:ext cx="8763000" cy="47243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167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228600"/>
            <a:ext cx="10681335" cy="758190"/>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CONCLUSION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2A111B-C3D4-A611-25BB-1CA107CCD4BE}"/>
              </a:ext>
            </a:extLst>
          </p:cNvPr>
          <p:cNvSpPr txBox="1"/>
          <p:nvPr/>
        </p:nvSpPr>
        <p:spPr>
          <a:xfrm>
            <a:off x="730948" y="1056386"/>
            <a:ext cx="9980676" cy="5554726"/>
          </a:xfrm>
          <a:prstGeom prst="rect">
            <a:avLst/>
          </a:prstGeom>
          <a:noFill/>
        </p:spPr>
        <p:txBody>
          <a:bodyPr wrap="square">
            <a:spAutoFit/>
          </a:bodyPr>
          <a:lstStyle/>
          <a:p>
            <a:pPr algn="just">
              <a:lnSpc>
                <a:spcPct val="200000"/>
              </a:lnSpc>
            </a:pPr>
            <a:r>
              <a:rPr lang="en-IN" dirty="0"/>
              <a:t>Employee Performance Analysis Conclusion:</a:t>
            </a:r>
          </a:p>
          <a:p>
            <a:pPr marL="342900" indent="-342900" algn="just">
              <a:lnSpc>
                <a:spcPct val="200000"/>
              </a:lnSpc>
              <a:buAutoNum type="arabicPeriod"/>
            </a:pPr>
            <a:r>
              <a:rPr lang="en-IN" dirty="0"/>
              <a:t>Performance Distribution: The analysis categorizes employees into four performance levels: High, Medium, Low, and Very High. From the chart, it is evident that performance varies significantly across different individuals or groups (represented by abbreviations such as BPC, CDR, EW, etc.).</a:t>
            </a:r>
          </a:p>
          <a:p>
            <a:pPr marL="342900" indent="-342900" algn="just">
              <a:lnSpc>
                <a:spcPct val="200000"/>
              </a:lnSpc>
              <a:buAutoNum type="arabicPeriod"/>
            </a:pPr>
            <a:r>
              <a:rPr lang="en-IN" dirty="0"/>
              <a:t>Top Performers: Employees or groups such as MSC, NEL, SVG, and WB show a higher frequency of Very High and High performance levels, indicating consistent superior output or contributions in these categories.</a:t>
            </a:r>
          </a:p>
          <a:p>
            <a:pPr marL="342900" indent="-342900" algn="just">
              <a:lnSpc>
                <a:spcPct val="200000"/>
              </a:lnSpc>
              <a:buAutoNum type="arabicPeriod"/>
            </a:pPr>
            <a:r>
              <a:rPr lang="en-IN" dirty="0"/>
              <a:t>Moderate Performers: Categories like CDR, PI, and PYZ display moderate performance, with a balanced distribution between Medium and High performance levels. This indicates room for growth and improvement but no critical performance issues.</a:t>
            </a: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228600"/>
            <a:ext cx="10681335" cy="758190"/>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CONCLUSION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2A111B-C3D4-A611-25BB-1CA107CCD4BE}"/>
              </a:ext>
            </a:extLst>
          </p:cNvPr>
          <p:cNvSpPr txBox="1"/>
          <p:nvPr/>
        </p:nvSpPr>
        <p:spPr>
          <a:xfrm>
            <a:off x="609600" y="1143000"/>
            <a:ext cx="9980676" cy="4446730"/>
          </a:xfrm>
          <a:prstGeom prst="rect">
            <a:avLst/>
          </a:prstGeom>
          <a:noFill/>
        </p:spPr>
        <p:txBody>
          <a:bodyPr wrap="square">
            <a:spAutoFit/>
          </a:bodyPr>
          <a:lstStyle/>
          <a:p>
            <a:pPr algn="just">
              <a:lnSpc>
                <a:spcPct val="200000"/>
              </a:lnSpc>
            </a:pPr>
            <a:r>
              <a:rPr lang="en-IN" dirty="0"/>
              <a:t>4. Low Performance: BPC and PI seem to show notable Low performance metrics compared to others. This suggests the need for targeted interventions such as training, coaching, or workload adjustments to enhance their productivity.</a:t>
            </a:r>
          </a:p>
          <a:p>
            <a:pPr algn="just">
              <a:lnSpc>
                <a:spcPct val="200000"/>
              </a:lnSpc>
            </a:pPr>
            <a:r>
              <a:rPr lang="en-IN" dirty="0"/>
              <a:t>5. Insights for Improvement: The analysis clearly highlights areas of success and concern. Focus should be placed on supporting low-performing individuals while maintaining and leveraging the strengths of high performers. Tailored development programs could be implemented to boost overall performance consistency across the board. By addressing the gaps in performance and nurturing high potential, this analysis offers a data-driven approach to optimize workforce productivity.</a:t>
            </a:r>
          </a:p>
        </p:txBody>
      </p:sp>
    </p:spTree>
    <p:extLst>
      <p:ext uri="{BB962C8B-B14F-4D97-AF65-F5344CB8AC3E}">
        <p14:creationId xmlns:p14="http://schemas.microsoft.com/office/powerpoint/2010/main" val="90740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5" dirty="0">
                <a:solidFill>
                  <a:srgbClr val="FF0000"/>
                </a:solidFill>
              </a:rPr>
              <a:t>PROJECT</a:t>
            </a:r>
            <a:r>
              <a:rPr sz="4250" b="1" spc="-85" dirty="0">
                <a:solidFill>
                  <a:srgbClr val="FF0000"/>
                </a:solidFill>
              </a:rPr>
              <a:t> </a:t>
            </a:r>
            <a:r>
              <a:rPr sz="4250" b="1" spc="25" dirty="0">
                <a:solidFill>
                  <a:srgbClr val="FF0000"/>
                </a:solidFill>
              </a:rPr>
              <a:t>TITLE</a:t>
            </a:r>
            <a:endParaRPr sz="4250" b="1" dirty="0">
              <a:solidFill>
                <a:srgbClr val="FF000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b="1" spc="25" dirty="0">
                <a:solidFill>
                  <a:srgbClr val="FF0000"/>
                </a:solidFill>
              </a:rPr>
              <a:t>A</a:t>
            </a:r>
            <a:r>
              <a:rPr b="1" spc="-5" dirty="0">
                <a:solidFill>
                  <a:srgbClr val="FF0000"/>
                </a:solidFill>
              </a:rPr>
              <a:t>G</a:t>
            </a:r>
            <a:r>
              <a:rPr b="1" spc="-35" dirty="0">
                <a:solidFill>
                  <a:srgbClr val="FF0000"/>
                </a:solidFill>
              </a:rPr>
              <a:t>E</a:t>
            </a:r>
            <a:r>
              <a:rPr b="1" spc="15" dirty="0">
                <a:solidFill>
                  <a:srgbClr val="FF0000"/>
                </a:solidFill>
              </a:rPr>
              <a:t>N</a:t>
            </a:r>
            <a:r>
              <a:rPr b="1" dirty="0">
                <a:solidFill>
                  <a:srgbClr val="FF0000"/>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2133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034789" y="42120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rgbClr val="FF0000"/>
                </a:solidFill>
              </a:rPr>
              <a:t>P</a:t>
            </a:r>
            <a:r>
              <a:rPr sz="4250" spc="15" dirty="0">
                <a:solidFill>
                  <a:srgbClr val="FF0000"/>
                </a:solidFill>
              </a:rPr>
              <a:t>ROB</a:t>
            </a:r>
            <a:r>
              <a:rPr sz="4250" spc="55" dirty="0">
                <a:solidFill>
                  <a:srgbClr val="FF0000"/>
                </a:solidFill>
              </a:rPr>
              <a:t>L</a:t>
            </a:r>
            <a:r>
              <a:rPr sz="4250" spc="-20" dirty="0">
                <a:solidFill>
                  <a:srgbClr val="FF0000"/>
                </a:solidFill>
              </a:rPr>
              <a:t>E</a:t>
            </a:r>
            <a:r>
              <a:rPr sz="4250" spc="20" dirty="0">
                <a:solidFill>
                  <a:srgbClr val="FF0000"/>
                </a:solidFill>
              </a:rPr>
              <a:t>M</a:t>
            </a:r>
            <a:r>
              <a:rPr sz="4250" dirty="0">
                <a:solidFill>
                  <a:srgbClr val="FF0000"/>
                </a:solidFill>
              </a:rPr>
              <a:t>	</a:t>
            </a:r>
            <a:r>
              <a:rPr sz="4250" spc="10" dirty="0">
                <a:solidFill>
                  <a:srgbClr val="FF0000"/>
                </a:solidFill>
              </a:rPr>
              <a:t>S</a:t>
            </a:r>
            <a:r>
              <a:rPr sz="4250" spc="-370" dirty="0">
                <a:solidFill>
                  <a:srgbClr val="FF0000"/>
                </a:solidFill>
              </a:rPr>
              <a:t>T</a:t>
            </a:r>
            <a:r>
              <a:rPr sz="4250" spc="-375" dirty="0">
                <a:solidFill>
                  <a:srgbClr val="FF0000"/>
                </a:solidFill>
              </a:rPr>
              <a:t>A</a:t>
            </a:r>
            <a:r>
              <a:rPr sz="4250" spc="15" dirty="0">
                <a:solidFill>
                  <a:srgbClr val="FF0000"/>
                </a:solidFill>
              </a:rPr>
              <a:t>T</a:t>
            </a:r>
            <a:r>
              <a:rPr sz="4250" spc="-10" dirty="0">
                <a:solidFill>
                  <a:srgbClr val="FF0000"/>
                </a:solidFill>
              </a:rPr>
              <a:t>E</a:t>
            </a:r>
            <a:r>
              <a:rPr sz="4250" spc="-20" dirty="0">
                <a:solidFill>
                  <a:srgbClr val="FF0000"/>
                </a:solidFill>
              </a:rPr>
              <a:t>ME</a:t>
            </a:r>
            <a:r>
              <a:rPr sz="4250" spc="10" dirty="0">
                <a:solidFill>
                  <a:srgbClr val="FF0000"/>
                </a:solidFill>
              </a:rPr>
              <a:t>NT</a:t>
            </a:r>
            <a:endParaRPr sz="4250" dirty="0">
              <a:solidFill>
                <a:srgbClr val="FF0000"/>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3581400" y="2157353"/>
            <a:ext cx="7924800" cy="2862322"/>
          </a:xfrm>
          <a:prstGeom prst="rect">
            <a:avLst/>
          </a:prstGeom>
        </p:spPr>
        <p:txBody>
          <a:bodyPr wrap="square">
            <a:spAutoFit/>
          </a:bodyPr>
          <a:lstStyle/>
          <a:p>
            <a:pPr algn="just">
              <a:lnSpc>
                <a:spcPct val="150000"/>
              </a:lnSpc>
            </a:pPr>
            <a:r>
              <a:rPr lang="en-US" sz="2400" dirty="0">
                <a:latin typeface="Arial" pitchFamily="34" charset="0"/>
                <a:cs typeface="Arial" pitchFamily="34" charset="0"/>
              </a:rPr>
              <a:t>Performance evaluations provide a stepping-stone for the employee and supervisor to identify and discuss areas where performance can be improved. It can also be an important opportunity for employee and manager expectations to be reinforced or clarified.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27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4343400" y="868306"/>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rgbClr val="FF0000"/>
                </a:solidFill>
              </a:rPr>
              <a:t>PROJECT</a:t>
            </a:r>
            <a:r>
              <a:rPr lang="en-IN" sz="4250" spc="5" dirty="0">
                <a:solidFill>
                  <a:srgbClr val="FF0000"/>
                </a:solidFill>
              </a:rPr>
              <a:t> </a:t>
            </a:r>
            <a:r>
              <a:rPr sz="4250" spc="-20" dirty="0">
                <a:solidFill>
                  <a:srgbClr val="FF0000"/>
                </a:solidFill>
              </a:rPr>
              <a:t>OVERVIEW</a:t>
            </a:r>
            <a:endParaRPr sz="4250" dirty="0">
              <a:solidFill>
                <a:srgbClr val="FF0000"/>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a:extLst>
              <a:ext uri="{FF2B5EF4-FFF2-40B4-BE49-F238E27FC236}">
                <a16:creationId xmlns:a16="http://schemas.microsoft.com/office/drawing/2014/main" id="{710EDA66-36B4-3E10-2CF9-760C2ECDCE27}"/>
              </a:ext>
            </a:extLst>
          </p:cNvPr>
          <p:cNvSpPr/>
          <p:nvPr/>
        </p:nvSpPr>
        <p:spPr>
          <a:xfrm>
            <a:off x="3581781" y="2024260"/>
            <a:ext cx="7924800" cy="3347840"/>
          </a:xfrm>
          <a:prstGeom prst="rect">
            <a:avLst/>
          </a:prstGeom>
        </p:spPr>
        <p:txBody>
          <a:bodyPr wrap="square">
            <a:spAutoFit/>
          </a:bodyPr>
          <a:lstStyle/>
          <a:p>
            <a:pPr algn="just">
              <a:lnSpc>
                <a:spcPct val="150000"/>
              </a:lnSpc>
            </a:pPr>
            <a:r>
              <a:rPr lang="en-US" sz="2400" dirty="0">
                <a:latin typeface="Arial" pitchFamily="34" charset="0"/>
                <a:cs typeface="Arial" pitchFamily="34" charset="0"/>
              </a:rPr>
              <a:t>The primary goal of this project is to analyze and evaluate the performance of employees within the organization using a comprehensive set of metrics. This analysis will help to identify strengths, weakness and areas for improvement facilitating data driven decisions in employee development, training and rewards.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989261" y="487801"/>
            <a:ext cx="6605081" cy="693780"/>
          </a:xfrm>
          <a:prstGeom prst="rect">
            <a:avLst/>
          </a:prstGeom>
        </p:spPr>
        <p:txBody>
          <a:bodyPr vert="horz" wrap="square" lIns="0" tIns="16510" rIns="0" bIns="0" rtlCol="0">
            <a:spAutoFit/>
          </a:bodyPr>
          <a:lstStyle/>
          <a:p>
            <a:pPr marL="12700" algn="ctr">
              <a:lnSpc>
                <a:spcPct val="100000"/>
              </a:lnSpc>
              <a:spcBef>
                <a:spcPts val="130"/>
              </a:spcBef>
            </a:pPr>
            <a:r>
              <a:rPr sz="4400" b="1" spc="25" dirty="0">
                <a:solidFill>
                  <a:srgbClr val="FF0000"/>
                </a:solidFill>
              </a:rPr>
              <a:t>W</a:t>
            </a:r>
            <a:r>
              <a:rPr sz="4400" b="1" spc="-20" dirty="0">
                <a:solidFill>
                  <a:srgbClr val="FF0000"/>
                </a:solidFill>
              </a:rPr>
              <a:t>H</a:t>
            </a:r>
            <a:r>
              <a:rPr sz="4400" b="1" spc="20" dirty="0">
                <a:solidFill>
                  <a:srgbClr val="FF0000"/>
                </a:solidFill>
              </a:rPr>
              <a:t>O</a:t>
            </a:r>
            <a:r>
              <a:rPr sz="4400" b="1" spc="-235" dirty="0">
                <a:solidFill>
                  <a:srgbClr val="FF0000"/>
                </a:solidFill>
              </a:rPr>
              <a:t> </a:t>
            </a:r>
            <a:r>
              <a:rPr sz="4400" b="1" spc="-10" dirty="0">
                <a:solidFill>
                  <a:srgbClr val="FF0000"/>
                </a:solidFill>
              </a:rPr>
              <a:t>AR</a:t>
            </a:r>
            <a:r>
              <a:rPr sz="4400" b="1" spc="15" dirty="0">
                <a:solidFill>
                  <a:srgbClr val="FF0000"/>
                </a:solidFill>
              </a:rPr>
              <a:t>E</a:t>
            </a:r>
            <a:r>
              <a:rPr sz="4400" b="1" spc="-35" dirty="0">
                <a:solidFill>
                  <a:srgbClr val="FF0000"/>
                </a:solidFill>
              </a:rPr>
              <a:t> </a:t>
            </a:r>
            <a:r>
              <a:rPr sz="4400" b="1" spc="-10" dirty="0">
                <a:solidFill>
                  <a:srgbClr val="FF0000"/>
                </a:solidFill>
              </a:rPr>
              <a:t>T</a:t>
            </a:r>
            <a:r>
              <a:rPr sz="4400" b="1" spc="-15" dirty="0">
                <a:solidFill>
                  <a:srgbClr val="FF0000"/>
                </a:solidFill>
              </a:rPr>
              <a:t>H</a:t>
            </a:r>
            <a:r>
              <a:rPr sz="4400" b="1" spc="15" dirty="0">
                <a:solidFill>
                  <a:srgbClr val="FF0000"/>
                </a:solidFill>
              </a:rPr>
              <a:t>E</a:t>
            </a:r>
            <a:r>
              <a:rPr sz="4400" b="1" spc="-35" dirty="0">
                <a:solidFill>
                  <a:srgbClr val="FF0000"/>
                </a:solidFill>
              </a:rPr>
              <a:t> </a:t>
            </a:r>
            <a:r>
              <a:rPr sz="4400" b="1" spc="-20" dirty="0">
                <a:solidFill>
                  <a:srgbClr val="FF0000"/>
                </a:solidFill>
              </a:rPr>
              <a:t>E</a:t>
            </a:r>
            <a:r>
              <a:rPr sz="4400" b="1" spc="30" dirty="0">
                <a:solidFill>
                  <a:srgbClr val="FF0000"/>
                </a:solidFill>
              </a:rPr>
              <a:t>N</a:t>
            </a:r>
            <a:r>
              <a:rPr sz="4400" b="1" spc="15" dirty="0">
                <a:solidFill>
                  <a:srgbClr val="FF0000"/>
                </a:solidFill>
              </a:rPr>
              <a:t>D</a:t>
            </a:r>
            <a:r>
              <a:rPr sz="4400" b="1" spc="-45" dirty="0">
                <a:solidFill>
                  <a:srgbClr val="FF0000"/>
                </a:solidFill>
              </a:rPr>
              <a:t> </a:t>
            </a:r>
            <a:r>
              <a:rPr sz="4400" b="1" dirty="0">
                <a:solidFill>
                  <a:srgbClr val="FF0000"/>
                </a:solidFill>
              </a:rPr>
              <a:t>U</a:t>
            </a:r>
            <a:r>
              <a:rPr sz="4400" b="1" spc="10" dirty="0">
                <a:solidFill>
                  <a:srgbClr val="FF0000"/>
                </a:solidFill>
              </a:rPr>
              <a:t>S</a:t>
            </a:r>
            <a:r>
              <a:rPr sz="4400" b="1" spc="-25" dirty="0">
                <a:solidFill>
                  <a:srgbClr val="FF0000"/>
                </a:solidFill>
              </a:rPr>
              <a:t>E</a:t>
            </a:r>
            <a:r>
              <a:rPr sz="4400" b="1" spc="-10" dirty="0">
                <a:solidFill>
                  <a:srgbClr val="FF0000"/>
                </a:solidFill>
              </a:rPr>
              <a:t>R</a:t>
            </a:r>
            <a:r>
              <a:rPr sz="4400" b="1" spc="5" dirty="0">
                <a:solidFill>
                  <a:srgbClr val="FF0000"/>
                </a:solidFill>
              </a:rPr>
              <a:t>S?</a:t>
            </a:r>
            <a:endParaRPr sz="4400" b="1" dirty="0">
              <a:solidFill>
                <a:srgbClr val="FF0000"/>
              </a:solidFill>
            </a:endParaRPr>
          </a:p>
        </p:txBody>
      </p:sp>
      <p:sp>
        <p:nvSpPr>
          <p:cNvPr id="9" name="Text Placeholder 8"/>
          <p:cNvSpPr>
            <a:spLocks noGrp="1"/>
          </p:cNvSpPr>
          <p:nvPr>
            <p:ph idx="1"/>
          </p:nvPr>
        </p:nvSpPr>
        <p:spPr>
          <a:xfrm>
            <a:off x="4157091" y="1884807"/>
            <a:ext cx="5629275" cy="2450030"/>
          </a:xfrm>
        </p:spPr>
        <p:txBody>
          <a:bodyPr>
            <a:noAutofit/>
          </a:bodyPr>
          <a:lstStyle/>
          <a:p>
            <a:pPr algn="just">
              <a:lnSpc>
                <a:spcPct val="150000"/>
              </a:lnSpc>
              <a:buFont typeface="Arial" pitchFamily="34" charset="0"/>
              <a:buChar char="•"/>
            </a:pPr>
            <a:r>
              <a:rPr lang="en-US" sz="2400" b="1" dirty="0">
                <a:latin typeface="Arial Black" panose="020B0A04020102020204" pitchFamily="34" charset="0"/>
                <a:cs typeface="Arial" pitchFamily="34" charset="0"/>
              </a:rPr>
              <a:t>Employees</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Organization</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HR</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Employers</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Different kind of Industries</a:t>
            </a:r>
          </a:p>
          <a:p>
            <a:pPr algn="just">
              <a:lnSpc>
                <a:spcPct val="150000"/>
              </a:lnSpc>
              <a:buFont typeface="Arial" pitchFamily="34" charset="0"/>
              <a:buChar char="•"/>
            </a:pPr>
            <a:r>
              <a:rPr lang="en-US" sz="2400" b="1" dirty="0">
                <a:latin typeface="Arial Black" panose="020B0A04020102020204" pitchFamily="34" charset="0"/>
                <a:cs typeface="Arial" pitchFamily="34" charset="0"/>
              </a:rPr>
              <a:t>IT Sector</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152400" y="590931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039666" y="616138"/>
            <a:ext cx="9627141" cy="629018"/>
          </a:xfrm>
          <a:prstGeom prst="rect">
            <a:avLst/>
          </a:prstGeom>
        </p:spPr>
        <p:txBody>
          <a:bodyPr vert="horz" wrap="square" lIns="0" tIns="13335" rIns="0" bIns="0" rtlCol="0">
            <a:spAutoFit/>
          </a:bodyPr>
          <a:lstStyle/>
          <a:p>
            <a:pPr marL="12700" algn="ctr">
              <a:lnSpc>
                <a:spcPct val="100000"/>
              </a:lnSpc>
              <a:spcBef>
                <a:spcPts val="105"/>
              </a:spcBef>
            </a:pPr>
            <a:r>
              <a:rPr sz="4000" b="1" spc="10" dirty="0">
                <a:solidFill>
                  <a:srgbClr val="FF0000"/>
                </a:solidFill>
              </a:rPr>
              <a:t>O</a:t>
            </a:r>
            <a:r>
              <a:rPr sz="4000" b="1" spc="25" dirty="0">
                <a:solidFill>
                  <a:srgbClr val="FF0000"/>
                </a:solidFill>
              </a:rPr>
              <a:t>U</a:t>
            </a:r>
            <a:r>
              <a:rPr sz="4000" b="1" dirty="0">
                <a:solidFill>
                  <a:srgbClr val="FF0000"/>
                </a:solidFill>
              </a:rPr>
              <a:t>R</a:t>
            </a:r>
            <a:r>
              <a:rPr sz="4000" b="1" spc="5" dirty="0">
                <a:solidFill>
                  <a:srgbClr val="FF0000"/>
                </a:solidFill>
              </a:rPr>
              <a:t> </a:t>
            </a:r>
            <a:r>
              <a:rPr sz="4000" b="1" spc="25" dirty="0">
                <a:solidFill>
                  <a:srgbClr val="FF0000"/>
                </a:solidFill>
              </a:rPr>
              <a:t>S</a:t>
            </a:r>
            <a:r>
              <a:rPr sz="4000" b="1" spc="10" dirty="0">
                <a:solidFill>
                  <a:srgbClr val="FF0000"/>
                </a:solidFill>
              </a:rPr>
              <a:t>O</a:t>
            </a:r>
            <a:r>
              <a:rPr sz="4000" b="1" spc="25" dirty="0">
                <a:solidFill>
                  <a:srgbClr val="FF0000"/>
                </a:solidFill>
              </a:rPr>
              <a:t>LU</a:t>
            </a:r>
            <a:r>
              <a:rPr sz="4000" b="1" spc="-35" dirty="0">
                <a:solidFill>
                  <a:srgbClr val="FF0000"/>
                </a:solidFill>
              </a:rPr>
              <a:t>T</a:t>
            </a:r>
            <a:r>
              <a:rPr sz="4000" b="1" spc="-30" dirty="0">
                <a:solidFill>
                  <a:srgbClr val="FF0000"/>
                </a:solidFill>
              </a:rPr>
              <a:t>I</a:t>
            </a:r>
            <a:r>
              <a:rPr sz="4000" b="1" spc="10" dirty="0">
                <a:solidFill>
                  <a:srgbClr val="FF0000"/>
                </a:solidFill>
              </a:rPr>
              <a:t>O</a:t>
            </a:r>
            <a:r>
              <a:rPr sz="4000" b="1" dirty="0">
                <a:solidFill>
                  <a:srgbClr val="FF0000"/>
                </a:solidFill>
              </a:rPr>
              <a:t>N</a:t>
            </a:r>
            <a:r>
              <a:rPr sz="4000" b="1" spc="-345" dirty="0">
                <a:solidFill>
                  <a:srgbClr val="FF0000"/>
                </a:solidFill>
              </a:rPr>
              <a:t> </a:t>
            </a:r>
            <a:r>
              <a:rPr lang="en-IN" sz="4000" b="1" spc="-345" dirty="0">
                <a:solidFill>
                  <a:srgbClr val="FF0000"/>
                </a:solidFill>
              </a:rPr>
              <a:t> </a:t>
            </a:r>
            <a:r>
              <a:rPr sz="4000" b="1" spc="-35" dirty="0">
                <a:solidFill>
                  <a:srgbClr val="FF0000"/>
                </a:solidFill>
              </a:rPr>
              <a:t>A</a:t>
            </a:r>
            <a:r>
              <a:rPr sz="4000" b="1" spc="-5" dirty="0">
                <a:solidFill>
                  <a:srgbClr val="FF0000"/>
                </a:solidFill>
              </a:rPr>
              <a:t>N</a:t>
            </a:r>
            <a:r>
              <a:rPr sz="4000" b="1" dirty="0">
                <a:solidFill>
                  <a:srgbClr val="FF0000"/>
                </a:solidFill>
              </a:rPr>
              <a:t>D</a:t>
            </a:r>
            <a:r>
              <a:rPr sz="4000" b="1" spc="35" dirty="0">
                <a:solidFill>
                  <a:srgbClr val="FF0000"/>
                </a:solidFill>
              </a:rPr>
              <a:t> </a:t>
            </a:r>
            <a:r>
              <a:rPr sz="4000" b="1" spc="-30" dirty="0">
                <a:solidFill>
                  <a:srgbClr val="FF0000"/>
                </a:solidFill>
              </a:rPr>
              <a:t>I</a:t>
            </a:r>
            <a:r>
              <a:rPr sz="4000" b="1" spc="-35" dirty="0">
                <a:solidFill>
                  <a:srgbClr val="FF0000"/>
                </a:solidFill>
              </a:rPr>
              <a:t>T</a:t>
            </a:r>
            <a:r>
              <a:rPr sz="4000" b="1" dirty="0">
                <a:solidFill>
                  <a:srgbClr val="FF0000"/>
                </a:solidFill>
              </a:rPr>
              <a:t>S</a:t>
            </a:r>
            <a:r>
              <a:rPr sz="4000" b="1" spc="60" dirty="0">
                <a:solidFill>
                  <a:srgbClr val="FF0000"/>
                </a:solidFill>
              </a:rPr>
              <a:t> </a:t>
            </a:r>
            <a:r>
              <a:rPr sz="4000" b="1" spc="-295" dirty="0">
                <a:solidFill>
                  <a:srgbClr val="FF0000"/>
                </a:solidFill>
              </a:rPr>
              <a:t>V</a:t>
            </a:r>
            <a:r>
              <a:rPr sz="4000" b="1" spc="-35" dirty="0">
                <a:solidFill>
                  <a:srgbClr val="FF0000"/>
                </a:solidFill>
              </a:rPr>
              <a:t>A</a:t>
            </a:r>
            <a:r>
              <a:rPr sz="4000" b="1" spc="25" dirty="0">
                <a:solidFill>
                  <a:srgbClr val="FF0000"/>
                </a:solidFill>
              </a:rPr>
              <a:t>LU</a:t>
            </a:r>
            <a:r>
              <a:rPr sz="4000" b="1" dirty="0">
                <a:solidFill>
                  <a:srgbClr val="FF0000"/>
                </a:solidFill>
              </a:rPr>
              <a:t>E</a:t>
            </a:r>
            <a:r>
              <a:rPr sz="4000" b="1" spc="-65" dirty="0">
                <a:solidFill>
                  <a:srgbClr val="FF0000"/>
                </a:solidFill>
              </a:rPr>
              <a:t> </a:t>
            </a:r>
            <a:r>
              <a:rPr sz="4000" b="1" spc="-15" dirty="0">
                <a:solidFill>
                  <a:srgbClr val="FF0000"/>
                </a:solidFill>
              </a:rPr>
              <a:t>P</a:t>
            </a:r>
            <a:r>
              <a:rPr sz="4000" b="1" spc="-30" dirty="0">
                <a:solidFill>
                  <a:srgbClr val="FF0000"/>
                </a:solidFill>
              </a:rPr>
              <a:t>R</a:t>
            </a:r>
            <a:r>
              <a:rPr sz="4000" b="1" spc="10" dirty="0">
                <a:solidFill>
                  <a:srgbClr val="FF0000"/>
                </a:solidFill>
              </a:rPr>
              <a:t>O</a:t>
            </a:r>
            <a:r>
              <a:rPr sz="4000" b="1" spc="-15" dirty="0">
                <a:solidFill>
                  <a:srgbClr val="FF0000"/>
                </a:solidFill>
              </a:rPr>
              <a:t>P</a:t>
            </a:r>
            <a:r>
              <a:rPr sz="4000" b="1" spc="10" dirty="0">
                <a:solidFill>
                  <a:srgbClr val="FF0000"/>
                </a:solidFill>
              </a:rPr>
              <a:t>O</a:t>
            </a:r>
            <a:r>
              <a:rPr sz="4000" b="1" spc="25" dirty="0">
                <a:solidFill>
                  <a:srgbClr val="FF0000"/>
                </a:solidFill>
              </a:rPr>
              <a:t>S</a:t>
            </a:r>
            <a:r>
              <a:rPr sz="4000" b="1" spc="-30" dirty="0">
                <a:solidFill>
                  <a:srgbClr val="FF0000"/>
                </a:solidFill>
              </a:rPr>
              <a:t>I</a:t>
            </a:r>
            <a:r>
              <a:rPr sz="4000" b="1" spc="-35" dirty="0">
                <a:solidFill>
                  <a:srgbClr val="FF0000"/>
                </a:solidFill>
              </a:rPr>
              <a:t>T</a:t>
            </a:r>
            <a:r>
              <a:rPr sz="4000" b="1" spc="-30" dirty="0">
                <a:solidFill>
                  <a:srgbClr val="FF0000"/>
                </a:solidFill>
              </a:rPr>
              <a:t>I</a:t>
            </a:r>
            <a:r>
              <a:rPr sz="4000" b="1" spc="10" dirty="0">
                <a:solidFill>
                  <a:srgbClr val="FF0000"/>
                </a:solidFill>
              </a:rPr>
              <a:t>O</a:t>
            </a:r>
            <a:r>
              <a:rPr sz="4000" b="1" dirty="0">
                <a:solidFill>
                  <a:srgbClr val="FF0000"/>
                </a:solidFill>
              </a:rPr>
              <a:t>N</a:t>
            </a:r>
          </a:p>
        </p:txBody>
      </p:sp>
      <p:sp>
        <p:nvSpPr>
          <p:cNvPr id="10" name="Text Placeholder 9"/>
          <p:cNvSpPr>
            <a:spLocks noGrp="1"/>
          </p:cNvSpPr>
          <p:nvPr>
            <p:ph idx="1"/>
          </p:nvPr>
        </p:nvSpPr>
        <p:spPr>
          <a:xfrm>
            <a:off x="4419600" y="2290870"/>
            <a:ext cx="5867400" cy="1619033"/>
          </a:xfrm>
        </p:spPr>
        <p:txBody>
          <a:bodyPr>
            <a:noAutofit/>
          </a:bodyPr>
          <a:lstStyle/>
          <a:p>
            <a:pPr algn="just">
              <a:lnSpc>
                <a:spcPct val="150000"/>
              </a:lnSpc>
              <a:buFont typeface="Arial" pitchFamily="34" charset="0"/>
              <a:buChar char="•"/>
            </a:pPr>
            <a:r>
              <a:rPr lang="en-US" sz="2400" dirty="0">
                <a:latin typeface="Arial" panose="020B0604020202020204" pitchFamily="34" charset="0"/>
                <a:cs typeface="Arial" panose="020B0604020202020204" pitchFamily="34" charset="0"/>
              </a:rPr>
              <a:t>Filtering – Missing Values</a:t>
            </a:r>
          </a:p>
          <a:p>
            <a:pPr algn="just">
              <a:lnSpc>
                <a:spcPct val="150000"/>
              </a:lnSpc>
              <a:buFont typeface="Arial" pitchFamily="34" charset="0"/>
              <a:buChar char="•"/>
            </a:pPr>
            <a:r>
              <a:rPr lang="en-US" sz="2400" dirty="0">
                <a:latin typeface="Arial" panose="020B0604020202020204" pitchFamily="34" charset="0"/>
                <a:cs typeface="Arial" panose="020B0604020202020204" pitchFamily="34" charset="0"/>
              </a:rPr>
              <a:t>Conditional Formatting – To Highlight Blank Values</a:t>
            </a:r>
          </a:p>
          <a:p>
            <a:pPr algn="just">
              <a:lnSpc>
                <a:spcPct val="150000"/>
              </a:lnSpc>
              <a:buFont typeface="Arial" pitchFamily="34" charset="0"/>
              <a:buChar char="•"/>
            </a:pPr>
            <a:r>
              <a:rPr lang="en-US" sz="2400" dirty="0">
                <a:latin typeface="Arial" panose="020B0604020202020204" pitchFamily="34" charset="0"/>
                <a:cs typeface="Arial" panose="020B0604020202020204" pitchFamily="34" charset="0"/>
              </a:rPr>
              <a:t>Pivot Table</a:t>
            </a:r>
          </a:p>
          <a:p>
            <a:pPr algn="just">
              <a:lnSpc>
                <a:spcPct val="150000"/>
              </a:lnSpc>
              <a:buFont typeface="Arial" pitchFamily="34" charset="0"/>
              <a:buChar char="•"/>
            </a:pPr>
            <a:r>
              <a:rPr lang="en-US" sz="2400" dirty="0">
                <a:latin typeface="Arial" panose="020B0604020202020204" pitchFamily="34" charset="0"/>
                <a:cs typeface="Arial" panose="020B0604020202020204" pitchFamily="34" charset="0"/>
              </a:rPr>
              <a:t>Charts and Graph</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800600" y="228600"/>
            <a:ext cx="6172200" cy="1390763"/>
          </a:xfrm>
        </p:spPr>
        <p:txBody>
          <a:bodyPr/>
          <a:lstStyle/>
          <a:p>
            <a:r>
              <a:rPr lang="en-IN" b="1" dirty="0">
                <a:solidFill>
                  <a:srgbClr val="FF0000"/>
                </a:solidFill>
              </a:rPr>
              <a:t>Dataset Description</a:t>
            </a:r>
          </a:p>
        </p:txBody>
      </p:sp>
      <p:sp>
        <p:nvSpPr>
          <p:cNvPr id="3" name="Text Placeholder 9"/>
          <p:cNvSpPr txBox="1">
            <a:spLocks/>
          </p:cNvSpPr>
          <p:nvPr/>
        </p:nvSpPr>
        <p:spPr>
          <a:xfrm>
            <a:off x="3810000" y="1883664"/>
            <a:ext cx="7086600" cy="4343400"/>
          </a:xfrm>
          <a:prstGeom prst="rect">
            <a:avLst/>
          </a:prstGeom>
        </p:spPr>
        <p:txBody>
          <a:bodyPr/>
          <a:lstStyle/>
          <a:p>
            <a:pPr marL="0" marR="0" lvl="0" indent="0" algn="just" defTabSz="914400" eaLnBrk="1" fontAlgn="auto" latinLnBrk="0" hangingPunct="1">
              <a:lnSpc>
                <a:spcPct val="150000"/>
              </a:lnSpc>
              <a:spcBef>
                <a:spcPts val="0"/>
              </a:spcBef>
              <a:spcAft>
                <a:spcPts val="0"/>
              </a:spcAft>
              <a:buClrTx/>
              <a:buSzTx/>
              <a:buFont typeface="Arial" pitchFamily="34" charset="0"/>
              <a:buChar char="•"/>
              <a:tabLst/>
              <a:defRPr/>
            </a:pPr>
            <a:r>
              <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rPr>
              <a:t>Employee</a:t>
            </a:r>
            <a:r>
              <a:rPr kumimoji="0" lang="en-US" sz="1800" b="0" i="0" u="none" strike="noStrike" kern="0" cap="none" spc="0" normalizeH="0" noProof="0" dirty="0">
                <a:ln>
                  <a:noFill/>
                </a:ln>
                <a:solidFill>
                  <a:sysClr val="windowText" lastClr="000000"/>
                </a:solidFill>
                <a:effectLst/>
                <a:uLnTx/>
                <a:uFillTx/>
                <a:latin typeface="Arial" panose="020B0604020202020204" pitchFamily="34" charset="0"/>
                <a:cs typeface="Arial" pitchFamily="34" charset="0"/>
              </a:rPr>
              <a:t> Data set  we have 26 features</a:t>
            </a:r>
          </a:p>
          <a:p>
            <a:pPr marL="0" marR="0" lvl="0" indent="0" algn="just" defTabSz="914400" eaLnBrk="1" fontAlgn="auto" latinLnBrk="0" hangingPunct="1">
              <a:lnSpc>
                <a:spcPct val="150000"/>
              </a:lnSpc>
              <a:spcBef>
                <a:spcPts val="0"/>
              </a:spcBef>
              <a:spcAft>
                <a:spcPts val="0"/>
              </a:spcAft>
              <a:buClrTx/>
              <a:buSzTx/>
              <a:buFont typeface="Arial" pitchFamily="34" charset="0"/>
              <a:buChar char="•"/>
              <a:tabLst/>
              <a:defRPr/>
            </a:pPr>
            <a:r>
              <a:rPr lang="en-US" kern="0" baseline="0" dirty="0">
                <a:solidFill>
                  <a:sysClr val="windowText" lastClr="000000"/>
                </a:solidFill>
                <a:latin typeface="Arial" panose="020B0604020202020204" pitchFamily="34" charset="0"/>
                <a:cs typeface="Arial" pitchFamily="34" charset="0"/>
              </a:rPr>
              <a:t>In that </a:t>
            </a:r>
            <a:r>
              <a:rPr lang="en-US" kern="0" dirty="0">
                <a:solidFill>
                  <a:sysClr val="windowText" lastClr="000000"/>
                </a:solidFill>
                <a:latin typeface="Arial" panose="020B0604020202020204" pitchFamily="34" charset="0"/>
                <a:cs typeface="Arial" pitchFamily="34" charset="0"/>
              </a:rPr>
              <a:t>I</a:t>
            </a:r>
            <a:r>
              <a:rPr lang="en-US" kern="0" baseline="0" dirty="0">
                <a:solidFill>
                  <a:sysClr val="windowText" lastClr="000000"/>
                </a:solidFill>
                <a:latin typeface="Arial" panose="020B0604020202020204" pitchFamily="34" charset="0"/>
                <a:cs typeface="Arial" pitchFamily="34" charset="0"/>
              </a:rPr>
              <a:t> have selected the following</a:t>
            </a:r>
            <a:r>
              <a:rPr lang="en-US" kern="0" dirty="0">
                <a:solidFill>
                  <a:sysClr val="windowText" lastClr="000000"/>
                </a:solidFill>
                <a:latin typeface="Arial" panose="020B0604020202020204" pitchFamily="34" charset="0"/>
                <a:cs typeface="Arial" pitchFamily="34" charset="0"/>
              </a:rPr>
              <a:t> 9 Features</a:t>
            </a:r>
          </a:p>
          <a:p>
            <a:pPr lvl="1" algn="just">
              <a:lnSpc>
                <a:spcPct val="150000"/>
              </a:lnSpc>
              <a:buFont typeface="Arial" pitchFamily="34" charset="0"/>
              <a:buChar char="•"/>
            </a:pPr>
            <a:r>
              <a:rPr kumimoji="0" lang="en-US"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rPr>
              <a:t>EmpId</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GenderCode  - Male , Female</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Performance Score </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BusinessUnit </a:t>
            </a:r>
          </a:p>
          <a:p>
            <a:pPr lvl="1"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itchFamily="34" charset="0"/>
              </a:rPr>
              <a:t>Name – </a:t>
            </a:r>
            <a:r>
              <a:rPr lang="en-US" dirty="0">
                <a:latin typeface="Arial" panose="020B0604020202020204" pitchFamily="34" charset="0"/>
                <a:cs typeface="Arial" panose="020B0604020202020204" pitchFamily="34" charset="0"/>
              </a:rPr>
              <a:t>FirstName, LastName </a:t>
            </a:r>
          </a:p>
          <a:p>
            <a:pPr lvl="1" algn="just">
              <a:lnSpc>
                <a:spcPct val="150000"/>
              </a:lnSpc>
              <a:buFont typeface="Arial" pitchFamily="34" charset="0"/>
              <a:buChar char="•"/>
            </a:pPr>
            <a:r>
              <a:rPr kumimoji="0" lang="en-US"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rPr>
              <a:t>Rating - </a:t>
            </a:r>
            <a:r>
              <a:rPr lang="en-US" dirty="0">
                <a:latin typeface="Arial" panose="020B0604020202020204" pitchFamily="34" charset="0"/>
                <a:cs typeface="Arial" panose="020B0604020202020204" pitchFamily="34" charset="0"/>
              </a:rPr>
              <a:t>Current Employee Rating </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EmployeeType </a:t>
            </a:r>
          </a:p>
          <a:p>
            <a:pPr lvl="1" algn="just">
              <a:lnSpc>
                <a:spcPct val="150000"/>
              </a:lnSpc>
              <a:buFont typeface="Arial" pitchFamily="34" charset="0"/>
              <a:buChar char="•"/>
            </a:pPr>
            <a:r>
              <a:rPr lang="en-US" dirty="0">
                <a:latin typeface="Arial" panose="020B0604020202020204" pitchFamily="34" charset="0"/>
                <a:cs typeface="Arial" panose="020B0604020202020204" pitchFamily="34" charset="0"/>
              </a:rPr>
              <a:t>EmployeeStatus </a:t>
            </a:r>
            <a:endParaRPr kumimoji="0" lang="en-US" b="0" i="0" u="none" strike="noStrike" kern="0" cap="none" spc="0" normalizeH="0" baseline="0" noProof="0" dirty="0">
              <a:ln>
                <a:noFill/>
              </a:ln>
              <a:solidFill>
                <a:sysClr val="windowText" lastClr="000000"/>
              </a:solidFill>
              <a:effectLst/>
              <a:uLnTx/>
              <a:uFillTx/>
              <a:latin typeface="Arial" panose="020B0604020202020204" pitchFamily="34" charset="0"/>
              <a:cs typeface="Arial" pitchFamily="34" charset="0"/>
            </a:endParaRPr>
          </a:p>
        </p:txBody>
      </p:sp>
      <p:pic>
        <p:nvPicPr>
          <p:cNvPr id="4" name="Picture 3">
            <a:extLst>
              <a:ext uri="{FF2B5EF4-FFF2-40B4-BE49-F238E27FC236}">
                <a16:creationId xmlns:a16="http://schemas.microsoft.com/office/drawing/2014/main" id="{6ACAFD91-E58B-BC15-B587-17EE5BB60068}"/>
              </a:ext>
            </a:extLst>
          </p:cNvPr>
          <p:cNvPicPr>
            <a:picLocks noChangeAspect="1"/>
          </p:cNvPicPr>
          <p:nvPr/>
        </p:nvPicPr>
        <p:blipFill>
          <a:blip r:embed="rId2"/>
          <a:stretch>
            <a:fillRect/>
          </a:stretch>
        </p:blipFill>
        <p:spPr>
          <a:xfrm>
            <a:off x="609600" y="1905000"/>
            <a:ext cx="2286000" cy="228600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09753" y="2400300"/>
            <a:ext cx="2466975" cy="3419475"/>
          </a:xfrm>
          <a:prstGeom prst="rect">
            <a:avLst/>
          </a:prstGeom>
        </p:spPr>
      </p:pic>
      <p:sp>
        <p:nvSpPr>
          <p:cNvPr id="7" name="object 7"/>
          <p:cNvSpPr txBox="1">
            <a:spLocks noGrp="1"/>
          </p:cNvSpPr>
          <p:nvPr>
            <p:ph type="title"/>
          </p:nvPr>
        </p:nvSpPr>
        <p:spPr>
          <a:xfrm>
            <a:off x="2997961" y="848392"/>
            <a:ext cx="8480425" cy="670696"/>
          </a:xfrm>
          <a:prstGeom prst="rect">
            <a:avLst/>
          </a:prstGeom>
        </p:spPr>
        <p:txBody>
          <a:bodyPr vert="horz" wrap="square" lIns="0" tIns="16510" rIns="0" bIns="0" rtlCol="0">
            <a:spAutoFit/>
          </a:bodyPr>
          <a:lstStyle/>
          <a:p>
            <a:pPr marL="12700" algn="ctr">
              <a:lnSpc>
                <a:spcPct val="100000"/>
              </a:lnSpc>
              <a:spcBef>
                <a:spcPts val="130"/>
              </a:spcBef>
            </a:pPr>
            <a:r>
              <a:rPr sz="4250" b="1" spc="15" dirty="0">
                <a:solidFill>
                  <a:srgbClr val="FF0000"/>
                </a:solidFill>
              </a:rPr>
              <a:t>THE</a:t>
            </a:r>
            <a:r>
              <a:rPr sz="4250" b="1" spc="20" dirty="0">
                <a:solidFill>
                  <a:srgbClr val="FF0000"/>
                </a:solidFill>
              </a:rPr>
              <a:t> </a:t>
            </a:r>
            <a:r>
              <a:rPr lang="en-US" sz="4250" b="1" spc="20" dirty="0">
                <a:solidFill>
                  <a:srgbClr val="FF0000"/>
                </a:solidFill>
              </a:rPr>
              <a:t>"</a:t>
            </a:r>
            <a:r>
              <a:rPr sz="4250" b="1" spc="10" dirty="0">
                <a:solidFill>
                  <a:srgbClr val="FF0000"/>
                </a:solidFill>
              </a:rPr>
              <a:t>WOW</a:t>
            </a:r>
            <a:r>
              <a:rPr lang="en-US" sz="4250" b="1" spc="10" dirty="0">
                <a:solidFill>
                  <a:srgbClr val="FF0000"/>
                </a:solidFill>
              </a:rPr>
              <a:t>"</a:t>
            </a:r>
            <a:r>
              <a:rPr sz="4250" b="1" spc="85" dirty="0">
                <a:solidFill>
                  <a:srgbClr val="FF0000"/>
                </a:solidFill>
              </a:rPr>
              <a:t> </a:t>
            </a:r>
            <a:r>
              <a:rPr sz="4250" b="1" spc="10" dirty="0">
                <a:solidFill>
                  <a:srgbClr val="FF0000"/>
                </a:solidFill>
              </a:rPr>
              <a:t>IN</a:t>
            </a:r>
            <a:r>
              <a:rPr sz="4250" b="1" spc="-5" dirty="0">
                <a:solidFill>
                  <a:srgbClr val="FF0000"/>
                </a:solidFill>
              </a:rPr>
              <a:t> </a:t>
            </a:r>
            <a:r>
              <a:rPr sz="4250" b="1" spc="15" dirty="0">
                <a:solidFill>
                  <a:srgbClr val="FF0000"/>
                </a:solidFill>
              </a:rPr>
              <a:t>OUR</a:t>
            </a:r>
            <a:r>
              <a:rPr sz="4250" b="1" spc="-10" dirty="0">
                <a:solidFill>
                  <a:srgbClr val="FF0000"/>
                </a:solidFill>
              </a:rPr>
              <a:t> </a:t>
            </a:r>
            <a:r>
              <a:rPr sz="4250" b="1" spc="20" dirty="0">
                <a:solidFill>
                  <a:srgbClr val="FF0000"/>
                </a:solidFill>
              </a:rPr>
              <a:t>SOLUTION</a:t>
            </a:r>
            <a:endParaRPr sz="4250" b="1" dirty="0">
              <a:solidFill>
                <a:srgbClr val="FF000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DE635C08-E7E1-D512-41B7-1815C47F2107}"/>
              </a:ext>
            </a:extLst>
          </p:cNvPr>
          <p:cNvSpPr txBox="1">
            <a:spLocks/>
          </p:cNvSpPr>
          <p:nvPr/>
        </p:nvSpPr>
        <p:spPr>
          <a:xfrm>
            <a:off x="3676268" y="2015859"/>
            <a:ext cx="7600950" cy="352890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Executives or managers can get customized, on – the – fly insights into individual, team or department performance with a simple click on the slicers.</a:t>
            </a:r>
          </a:p>
          <a:p>
            <a:pPr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Predict future performance trends for employees, allowing HR and managers to proactively support those at risk of declining productivity.</a:t>
            </a:r>
          </a:p>
          <a:p>
            <a:pPr algn="just">
              <a:lnSpc>
                <a:spcPct val="150000"/>
              </a:lnSpc>
              <a:buFont typeface="Arial" pitchFamily="34" charset="0"/>
              <a:buChar char="•"/>
            </a:pPr>
            <a:r>
              <a:rPr lang="en-US" kern="0" dirty="0">
                <a:solidFill>
                  <a:sysClr val="windowText" lastClr="000000"/>
                </a:solidFill>
                <a:latin typeface="Arial" panose="020B0604020202020204" pitchFamily="34" charset="0"/>
                <a:cs typeface="Arial" panose="020B0604020202020204" pitchFamily="34" charset="0"/>
              </a:rPr>
              <a:t>Managers can instantly spot trends and focus on areas needing improvement, without diving into raw numbers.</a:t>
            </a:r>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416</TotalTime>
  <Words>641</Words>
  <Application>Microsoft Office PowerPoint</Application>
  <PresentationFormat>Widescreen</PresentationFormat>
  <Paragraphs>87</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Calibri Light</vt:lpstr>
      <vt:lpstr>Roboto</vt:lpstr>
      <vt:lpstr>Times New Roman</vt:lpstr>
      <vt:lpstr>Trebuchet MS</vt:lpstr>
      <vt:lpstr>Retrospect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Thiyagu Thenu</cp:lastModifiedBy>
  <cp:revision>25</cp:revision>
  <dcterms:created xsi:type="dcterms:W3CDTF">2024-03-29T15:07:22Z</dcterms:created>
  <dcterms:modified xsi:type="dcterms:W3CDTF">2024-09-28T08:48:25Z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