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6" userDrawn="1">
          <p15:clr>
            <a:srgbClr val="A4A3A4"/>
          </p15:clr>
        </p15:guide>
        <p15:guide id="2" pos="74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BFCD4-B8A9-4EE6-9B3D-98A15BF263B9}" v="6" dt="2024-03-22T18:25:12.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3566"/>
        <p:guide pos="74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dari u" userId="186df888d363b932" providerId="LiveId" clId="{4BEBFCD4-B8A9-4EE6-9B3D-98A15BF263B9}"/>
    <pc:docChg chg="undo custSel modSld">
      <pc:chgData name="Sundari u" userId="186df888d363b932" providerId="LiveId" clId="{4BEBFCD4-B8A9-4EE6-9B3D-98A15BF263B9}" dt="2024-03-22T18:27:10.928" v="19" actId="1076"/>
      <pc:docMkLst>
        <pc:docMk/>
      </pc:docMkLst>
      <pc:sldChg chg="modSp mod">
        <pc:chgData name="Sundari u" userId="186df888d363b932" providerId="LiveId" clId="{4BEBFCD4-B8A9-4EE6-9B3D-98A15BF263B9}" dt="2024-03-22T18:25:17.434" v="12" actId="1076"/>
        <pc:sldMkLst>
          <pc:docMk/>
          <pc:sldMk cId="4130911367" sldId="257"/>
        </pc:sldMkLst>
        <pc:spChg chg="mod">
          <ac:chgData name="Sundari u" userId="186df888d363b932" providerId="LiveId" clId="{4BEBFCD4-B8A9-4EE6-9B3D-98A15BF263B9}" dt="2024-03-22T18:25:17.434" v="12" actId="1076"/>
          <ac:spMkLst>
            <pc:docMk/>
            <pc:sldMk cId="4130911367" sldId="257"/>
            <ac:spMk id="3" creationId="{60C6B259-7574-F6E8-68D7-9A90D806A70C}"/>
          </ac:spMkLst>
        </pc:spChg>
      </pc:sldChg>
      <pc:sldChg chg="modSp mod">
        <pc:chgData name="Sundari u" userId="186df888d363b932" providerId="LiveId" clId="{4BEBFCD4-B8A9-4EE6-9B3D-98A15BF263B9}" dt="2024-03-22T18:23:22.529" v="3" actId="20577"/>
        <pc:sldMkLst>
          <pc:docMk/>
          <pc:sldMk cId="933165159" sldId="259"/>
        </pc:sldMkLst>
        <pc:spChg chg="mod">
          <ac:chgData name="Sundari u" userId="186df888d363b932" providerId="LiveId" clId="{4BEBFCD4-B8A9-4EE6-9B3D-98A15BF263B9}" dt="2024-03-22T18:23:22.529" v="3" actId="20577"/>
          <ac:spMkLst>
            <pc:docMk/>
            <pc:sldMk cId="933165159" sldId="259"/>
            <ac:spMk id="3" creationId="{808C1352-11AE-E4B0-DECF-2B2C276BFB8A}"/>
          </ac:spMkLst>
        </pc:spChg>
      </pc:sldChg>
      <pc:sldChg chg="modSp mod">
        <pc:chgData name="Sundari u" userId="186df888d363b932" providerId="LiveId" clId="{4BEBFCD4-B8A9-4EE6-9B3D-98A15BF263B9}" dt="2024-03-22T18:27:10.928" v="19" actId="1076"/>
        <pc:sldMkLst>
          <pc:docMk/>
          <pc:sldMk cId="3857240698" sldId="261"/>
        </pc:sldMkLst>
        <pc:spChg chg="mod">
          <ac:chgData name="Sundari u" userId="186df888d363b932" providerId="LiveId" clId="{4BEBFCD4-B8A9-4EE6-9B3D-98A15BF263B9}" dt="2024-03-22T18:27:10.928" v="19" actId="1076"/>
          <ac:spMkLst>
            <pc:docMk/>
            <pc:sldMk cId="3857240698" sldId="261"/>
            <ac:spMk id="2" creationId="{45F76D1F-79E5-0848-F910-430063C26353}"/>
          </ac:spMkLst>
        </pc:spChg>
        <pc:spChg chg="mod">
          <ac:chgData name="Sundari u" userId="186df888d363b932" providerId="LiveId" clId="{4BEBFCD4-B8A9-4EE6-9B3D-98A15BF263B9}" dt="2024-03-22T18:27:05.441" v="18" actId="14100"/>
          <ac:spMkLst>
            <pc:docMk/>
            <pc:sldMk cId="3857240698" sldId="261"/>
            <ac:spMk id="3" creationId="{6B850F25-3CCA-68FE-D7F8-57425A648BA3}"/>
          </ac:spMkLst>
        </pc:spChg>
      </pc:sldChg>
      <pc:sldChg chg="modSp mod">
        <pc:chgData name="Sundari u" userId="186df888d363b932" providerId="LiveId" clId="{4BEBFCD4-B8A9-4EE6-9B3D-98A15BF263B9}" dt="2024-03-22T18:25:16.961" v="11" actId="14100"/>
        <pc:sldMkLst>
          <pc:docMk/>
          <pc:sldMk cId="465281505" sldId="263"/>
        </pc:sldMkLst>
        <pc:spChg chg="mod">
          <ac:chgData name="Sundari u" userId="186df888d363b932" providerId="LiveId" clId="{4BEBFCD4-B8A9-4EE6-9B3D-98A15BF263B9}" dt="2024-03-22T18:25:16.961" v="11" actId="14100"/>
          <ac:spMkLst>
            <pc:docMk/>
            <pc:sldMk cId="465281505" sldId="263"/>
            <ac:spMk id="2" creationId="{9DF9432F-6040-0771-90B2-6D52877F8B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90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743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234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06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51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836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3174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55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33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54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99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476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532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13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605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1392012"/>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0C76-A25A-6C81-4BD8-5F5085CEEA47}"/>
              </a:ext>
            </a:extLst>
          </p:cNvPr>
          <p:cNvSpPr>
            <a:spLocks noGrp="1"/>
          </p:cNvSpPr>
          <p:nvPr>
            <p:ph type="ctrTitle"/>
          </p:nvPr>
        </p:nvSpPr>
        <p:spPr>
          <a:xfrm>
            <a:off x="979713" y="245211"/>
            <a:ext cx="10422295" cy="2292716"/>
          </a:xfrm>
        </p:spPr>
        <p:txBody>
          <a:bodyPr>
            <a:normAutofit/>
          </a:bodyPr>
          <a:lstStyle/>
          <a:p>
            <a:r>
              <a:rPr lang="en-US" sz="4000" dirty="0" err="1">
                <a:latin typeface="Algerian" panose="04020705040A02060702" pitchFamily="82" charset="0"/>
              </a:rPr>
              <a:t>HealthGuard</a:t>
            </a:r>
            <a:r>
              <a:rPr lang="en-US" sz="4000" dirty="0">
                <a:latin typeface="Algerian" panose="04020705040A02060702" pitchFamily="82" charset="0"/>
              </a:rPr>
              <a:t>: A Next-Gen Solution for Remote Patient Monitoring and Emergency Alerting</a:t>
            </a: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60C6B259-7574-F6E8-68D7-9A90D806A70C}"/>
              </a:ext>
            </a:extLst>
          </p:cNvPr>
          <p:cNvSpPr>
            <a:spLocks noGrp="1"/>
          </p:cNvSpPr>
          <p:nvPr>
            <p:ph type="subTitle" idx="1"/>
          </p:nvPr>
        </p:nvSpPr>
        <p:spPr>
          <a:xfrm>
            <a:off x="7277877" y="3806890"/>
            <a:ext cx="3340359" cy="1508946"/>
          </a:xfrm>
        </p:spPr>
        <p:txBody>
          <a:bodyPr>
            <a:noAutofit/>
          </a:bodyPr>
          <a:lstStyle/>
          <a:p>
            <a:r>
              <a:rPr lang="en-IN" sz="2800" b="1" dirty="0">
                <a:latin typeface="Arial Rounded MT Bold" panose="020F0704030504030204" pitchFamily="34" charset="0"/>
              </a:rPr>
              <a:t>BY:</a:t>
            </a:r>
          </a:p>
          <a:p>
            <a:r>
              <a:rPr lang="en-IN" sz="2800" b="1" dirty="0">
                <a:latin typeface="Arial Rounded MT Bold" panose="020F0704030504030204" pitchFamily="34" charset="0"/>
              </a:rPr>
              <a:t>U.S </a:t>
            </a:r>
            <a:r>
              <a:rPr lang="en-IN" sz="2800" b="1" dirty="0" err="1">
                <a:latin typeface="Arial Rounded MT Bold" panose="020F0704030504030204" pitchFamily="34" charset="0"/>
              </a:rPr>
              <a:t>Muthuchitra</a:t>
            </a:r>
            <a:endParaRPr lang="en-IN" sz="2800" b="1" dirty="0">
              <a:latin typeface="Arial Rounded MT Bold" panose="020F0704030504030204" pitchFamily="34" charset="0"/>
            </a:endParaRPr>
          </a:p>
          <a:p>
            <a:r>
              <a:rPr lang="en-IN" sz="2800" b="1" dirty="0" err="1">
                <a:latin typeface="Arial Rounded MT Bold" panose="020F0704030504030204" pitchFamily="34" charset="0"/>
              </a:rPr>
              <a:t>M.sivajothi</a:t>
            </a:r>
            <a:endParaRPr lang="en-IN" sz="2800" b="1" dirty="0">
              <a:latin typeface="Arial Rounded MT Bold" panose="020F0704030504030204" pitchFamily="34" charset="0"/>
            </a:endParaRPr>
          </a:p>
        </p:txBody>
      </p:sp>
    </p:spTree>
    <p:extLst>
      <p:ext uri="{BB962C8B-B14F-4D97-AF65-F5344CB8AC3E}">
        <p14:creationId xmlns:p14="http://schemas.microsoft.com/office/powerpoint/2010/main" val="413091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164C-34E0-8D06-A88C-18B08BDEEF63}"/>
              </a:ext>
            </a:extLst>
          </p:cNvPr>
          <p:cNvSpPr>
            <a:spLocks noGrp="1"/>
          </p:cNvSpPr>
          <p:nvPr>
            <p:ph type="title"/>
          </p:nvPr>
        </p:nvSpPr>
        <p:spPr>
          <a:xfrm>
            <a:off x="1837146" y="652102"/>
            <a:ext cx="4964871" cy="840796"/>
          </a:xfrm>
        </p:spPr>
        <p:txBody>
          <a:bodyPr/>
          <a:lstStyle/>
          <a:p>
            <a:r>
              <a:rPr lang="en-IN" b="1" dirty="0">
                <a:latin typeface="Arial Rounded MT Bold" panose="020F0704030504030204" pitchFamily="34" charset="0"/>
              </a:rPr>
              <a:t>Project Objectives:</a:t>
            </a:r>
          </a:p>
        </p:txBody>
      </p:sp>
      <p:sp>
        <p:nvSpPr>
          <p:cNvPr id="3" name="Content Placeholder 2">
            <a:extLst>
              <a:ext uri="{FF2B5EF4-FFF2-40B4-BE49-F238E27FC236}">
                <a16:creationId xmlns:a16="http://schemas.microsoft.com/office/drawing/2014/main" id="{6829CFD4-CD67-18CB-B0E1-AEA14A7E6186}"/>
              </a:ext>
            </a:extLst>
          </p:cNvPr>
          <p:cNvSpPr>
            <a:spLocks noGrp="1"/>
          </p:cNvSpPr>
          <p:nvPr>
            <p:ph idx="1"/>
          </p:nvPr>
        </p:nvSpPr>
        <p:spPr>
          <a:xfrm>
            <a:off x="1954730" y="1667070"/>
            <a:ext cx="8915400" cy="3777622"/>
          </a:xfrm>
        </p:spPr>
        <p:txBody>
          <a:bodyPr>
            <a:normAutofit/>
          </a:bodyPr>
          <a:lstStyle/>
          <a:p>
            <a:r>
              <a:rPr lang="en-US" sz="2400" dirty="0">
                <a:latin typeface="Cambria Math" panose="02040503050406030204" pitchFamily="18" charset="0"/>
                <a:ea typeface="Cambria Math" panose="02040503050406030204" pitchFamily="18" charset="0"/>
              </a:rPr>
              <a:t>Our project aims to develop a comprehensive patient monitoring system utilizing sensor technology, </a:t>
            </a:r>
            <a:r>
              <a:rPr lang="en-US" sz="2400" dirty="0" err="1">
                <a:latin typeface="Cambria Math" panose="02040503050406030204" pitchFamily="18" charset="0"/>
                <a:ea typeface="Cambria Math" panose="02040503050406030204" pitchFamily="18" charset="0"/>
              </a:rPr>
              <a:t>NodeMCU</a:t>
            </a:r>
            <a:r>
              <a:rPr lang="en-US" sz="2400" dirty="0">
                <a:latin typeface="Cambria Math" panose="02040503050406030204" pitchFamily="18" charset="0"/>
                <a:ea typeface="Cambria Math" panose="02040503050406030204" pitchFamily="18" charset="0"/>
              </a:rPr>
              <a:t> microcontroller, Python analytics, and Power BI visualization. </a:t>
            </a:r>
          </a:p>
          <a:p>
            <a:r>
              <a:rPr lang="en-US" sz="2400" dirty="0">
                <a:latin typeface="Cambria Math" panose="02040503050406030204" pitchFamily="18" charset="0"/>
                <a:ea typeface="Cambria Math" panose="02040503050406030204" pitchFamily="18" charset="0"/>
              </a:rPr>
              <a:t>The system is designed to measure and monitor real-time pulse rate and body temperature of patients remotely. </a:t>
            </a:r>
          </a:p>
          <a:p>
            <a:r>
              <a:rPr lang="en-US" sz="2400" dirty="0">
                <a:latin typeface="Cambria Math" panose="02040503050406030204" pitchFamily="18" charset="0"/>
                <a:ea typeface="Cambria Math" panose="02040503050406030204" pitchFamily="18" charset="0"/>
              </a:rPr>
              <a:t>The system features an automated alerting mechanism that triggers phone calls and SMS notifications to verified phone numbers in case of abnormal parameter values, ensuring timely intervention and enhancing patient safety.</a:t>
            </a:r>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1978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C8E2-8D72-6551-4FE7-4A0F3FA650DE}"/>
              </a:ext>
            </a:extLst>
          </p:cNvPr>
          <p:cNvSpPr>
            <a:spLocks noGrp="1"/>
          </p:cNvSpPr>
          <p:nvPr>
            <p:ph type="title"/>
          </p:nvPr>
        </p:nvSpPr>
        <p:spPr>
          <a:xfrm>
            <a:off x="1986435" y="680094"/>
            <a:ext cx="4787589" cy="812804"/>
          </a:xfrm>
        </p:spPr>
        <p:txBody>
          <a:bodyPr/>
          <a:lstStyle/>
          <a:p>
            <a:r>
              <a:rPr lang="en-IN" dirty="0">
                <a:latin typeface="Arial Rounded MT Bold" panose="020F0704030504030204" pitchFamily="34" charset="0"/>
              </a:rPr>
              <a:t>System Components</a:t>
            </a:r>
          </a:p>
        </p:txBody>
      </p:sp>
      <p:sp>
        <p:nvSpPr>
          <p:cNvPr id="3" name="Content Placeholder 2">
            <a:extLst>
              <a:ext uri="{FF2B5EF4-FFF2-40B4-BE49-F238E27FC236}">
                <a16:creationId xmlns:a16="http://schemas.microsoft.com/office/drawing/2014/main" id="{808C1352-11AE-E4B0-DECF-2B2C276BFB8A}"/>
              </a:ext>
            </a:extLst>
          </p:cNvPr>
          <p:cNvSpPr>
            <a:spLocks noGrp="1"/>
          </p:cNvSpPr>
          <p:nvPr>
            <p:ph idx="1"/>
          </p:nvPr>
        </p:nvSpPr>
        <p:spPr>
          <a:xfrm>
            <a:off x="1852094" y="1629747"/>
            <a:ext cx="8915400" cy="3777622"/>
          </a:xfrm>
        </p:spPr>
        <p:txBody>
          <a:bodyPr>
            <a:normAutofit/>
          </a:bodyPr>
          <a:lstStyle/>
          <a:p>
            <a:r>
              <a:rPr lang="en-IN" sz="2400" dirty="0">
                <a:latin typeface="Cambria Math" panose="02040503050406030204" pitchFamily="18" charset="0"/>
                <a:ea typeface="Cambria Math" panose="02040503050406030204" pitchFamily="18" charset="0"/>
              </a:rPr>
              <a:t>Sensor Technology: Measurement of Vital </a:t>
            </a:r>
            <a:r>
              <a:rPr lang="en-IN" sz="2400" dirty="0" err="1">
                <a:latin typeface="Cambria Math" panose="02040503050406030204" pitchFamily="18" charset="0"/>
                <a:ea typeface="Cambria Math" panose="02040503050406030204" pitchFamily="18" charset="0"/>
              </a:rPr>
              <a:t>SignsNodeMCU</a:t>
            </a:r>
            <a:r>
              <a:rPr lang="en-IN" sz="2400" dirty="0">
                <a:latin typeface="Cambria Math" panose="02040503050406030204" pitchFamily="18" charset="0"/>
                <a:ea typeface="Cambria Math" panose="02040503050406030204" pitchFamily="18" charset="0"/>
              </a:rPr>
              <a:t> </a:t>
            </a:r>
          </a:p>
          <a:p>
            <a:r>
              <a:rPr lang="en-IN" sz="2400" dirty="0">
                <a:latin typeface="Cambria Math" panose="02040503050406030204" pitchFamily="18" charset="0"/>
                <a:ea typeface="Cambria Math" panose="02040503050406030204" pitchFamily="18" charset="0"/>
              </a:rPr>
              <a:t>Microcontroller: Interface for Data Collection and </a:t>
            </a:r>
          </a:p>
          <a:p>
            <a:r>
              <a:rPr lang="en-IN" sz="2400" dirty="0" err="1">
                <a:latin typeface="Cambria Math" panose="02040503050406030204" pitchFamily="18" charset="0"/>
                <a:ea typeface="Cambria Math" panose="02040503050406030204" pitchFamily="18" charset="0"/>
              </a:rPr>
              <a:t>TransmissionPython</a:t>
            </a:r>
            <a:r>
              <a:rPr lang="en-IN" sz="2400" dirty="0">
                <a:latin typeface="Cambria Math" panose="02040503050406030204" pitchFamily="18" charset="0"/>
                <a:ea typeface="Cambria Math" panose="02040503050406030204" pitchFamily="18" charset="0"/>
              </a:rPr>
              <a:t> Analytics: Real-time Data Processing and </a:t>
            </a:r>
          </a:p>
          <a:p>
            <a:r>
              <a:rPr lang="en-IN" sz="2400" dirty="0" err="1">
                <a:latin typeface="Cambria Math" panose="02040503050406030204" pitchFamily="18" charset="0"/>
                <a:ea typeface="Cambria Math" panose="02040503050406030204" pitchFamily="18" charset="0"/>
              </a:rPr>
              <a:t>AnalysisPower</a:t>
            </a:r>
            <a:r>
              <a:rPr lang="en-IN" sz="2400" dirty="0">
                <a:latin typeface="Cambria Math" panose="02040503050406030204" pitchFamily="18" charset="0"/>
                <a:ea typeface="Cambria Math" panose="02040503050406030204" pitchFamily="18" charset="0"/>
              </a:rPr>
              <a:t> BI Visualization: Dynamic Reports and Dashboards</a:t>
            </a:r>
          </a:p>
        </p:txBody>
      </p:sp>
    </p:spTree>
    <p:extLst>
      <p:ext uri="{BB962C8B-B14F-4D97-AF65-F5344CB8AC3E}">
        <p14:creationId xmlns:p14="http://schemas.microsoft.com/office/powerpoint/2010/main" val="93316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434E-4231-12D1-24D7-16326394D3A5}"/>
              </a:ext>
            </a:extLst>
          </p:cNvPr>
          <p:cNvSpPr>
            <a:spLocks noGrp="1"/>
          </p:cNvSpPr>
          <p:nvPr>
            <p:ph type="title"/>
          </p:nvPr>
        </p:nvSpPr>
        <p:spPr>
          <a:xfrm>
            <a:off x="1846476" y="652102"/>
            <a:ext cx="7866691" cy="943433"/>
          </a:xfrm>
        </p:spPr>
        <p:txBody>
          <a:bodyPr/>
          <a:lstStyle/>
          <a:p>
            <a:r>
              <a:rPr lang="en-IN" dirty="0">
                <a:latin typeface="Arial Rounded MT Bold" panose="020F0704030504030204" pitchFamily="34" charset="0"/>
              </a:rPr>
              <a:t>Data Processing and Visualization</a:t>
            </a:r>
          </a:p>
        </p:txBody>
      </p:sp>
      <p:sp>
        <p:nvSpPr>
          <p:cNvPr id="3" name="Content Placeholder 2">
            <a:extLst>
              <a:ext uri="{FF2B5EF4-FFF2-40B4-BE49-F238E27FC236}">
                <a16:creationId xmlns:a16="http://schemas.microsoft.com/office/drawing/2014/main" id="{00D58147-B530-210E-793B-A93230C73FDF}"/>
              </a:ext>
            </a:extLst>
          </p:cNvPr>
          <p:cNvSpPr>
            <a:spLocks noGrp="1"/>
          </p:cNvSpPr>
          <p:nvPr>
            <p:ph idx="1"/>
          </p:nvPr>
        </p:nvSpPr>
        <p:spPr>
          <a:xfrm>
            <a:off x="1846476" y="1595535"/>
            <a:ext cx="8915400" cy="3760236"/>
          </a:xfrm>
        </p:spPr>
        <p:txBody>
          <a:bodyPr>
            <a:normAutofit/>
          </a:bodyPr>
          <a:lstStyle/>
          <a:p>
            <a:r>
              <a:rPr lang="en-US" sz="2800" dirty="0">
                <a:latin typeface="Cambria Math" panose="02040503050406030204" pitchFamily="18" charset="0"/>
                <a:ea typeface="Cambria Math" panose="02040503050406030204" pitchFamily="18" charset="0"/>
              </a:rPr>
              <a:t>Python Scripting for Real-time Data </a:t>
            </a:r>
            <a:r>
              <a:rPr lang="en-US" sz="2800" dirty="0" err="1">
                <a:latin typeface="Cambria Math" panose="02040503050406030204" pitchFamily="18" charset="0"/>
                <a:ea typeface="Cambria Math" panose="02040503050406030204" pitchFamily="18" charset="0"/>
              </a:rPr>
              <a:t>ProcessingPower</a:t>
            </a:r>
            <a:r>
              <a:rPr lang="en-US" sz="2800" dirty="0">
                <a:latin typeface="Cambria Math" panose="02040503050406030204" pitchFamily="18" charset="0"/>
                <a:ea typeface="Cambria Math" panose="02040503050406030204" pitchFamily="18" charset="0"/>
              </a:rPr>
              <a:t> BI Dashboard Creation for Actionable Insights.</a:t>
            </a:r>
          </a:p>
          <a:p>
            <a:endParaRPr lang="en-US" sz="2800" dirty="0">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D98D38AA-DC40-0427-E84D-78845095E325}"/>
              </a:ext>
            </a:extLst>
          </p:cNvPr>
          <p:cNvSpPr txBox="1"/>
          <p:nvPr/>
        </p:nvSpPr>
        <p:spPr>
          <a:xfrm>
            <a:off x="1949113" y="2782669"/>
            <a:ext cx="8145625" cy="646331"/>
          </a:xfrm>
          <a:prstGeom prst="rect">
            <a:avLst/>
          </a:prstGeom>
          <a:noFill/>
        </p:spPr>
        <p:txBody>
          <a:bodyPr wrap="square" rtlCol="0">
            <a:spAutoFit/>
          </a:bodyPr>
          <a:lstStyle/>
          <a:p>
            <a:r>
              <a:rPr lang="en-IN" sz="3600" dirty="0">
                <a:latin typeface="Arial Rounded MT Bold" panose="020F0704030504030204" pitchFamily="34" charset="0"/>
              </a:rPr>
              <a:t>Automated Alerting Mechanism</a:t>
            </a:r>
          </a:p>
        </p:txBody>
      </p:sp>
      <p:sp>
        <p:nvSpPr>
          <p:cNvPr id="6" name="TextBox 5">
            <a:extLst>
              <a:ext uri="{FF2B5EF4-FFF2-40B4-BE49-F238E27FC236}">
                <a16:creationId xmlns:a16="http://schemas.microsoft.com/office/drawing/2014/main" id="{075E73D4-6A8C-0876-82C0-43FA2090E707}"/>
              </a:ext>
            </a:extLst>
          </p:cNvPr>
          <p:cNvSpPr txBox="1"/>
          <p:nvPr/>
        </p:nvSpPr>
        <p:spPr>
          <a:xfrm>
            <a:off x="2202023" y="3769567"/>
            <a:ext cx="8360229" cy="523220"/>
          </a:xfrm>
          <a:prstGeom prst="rect">
            <a:avLst/>
          </a:prstGeom>
          <a:noFill/>
        </p:spPr>
        <p:txBody>
          <a:bodyPr wrap="square" rtlCol="0">
            <a:spAutoFit/>
          </a:bodyPr>
          <a:lstStyle/>
          <a:p>
            <a:endParaRPr lang="en-IN" sz="2800"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CB438E1A-3D0F-F5FB-52A4-927CDF46E525}"/>
              </a:ext>
            </a:extLst>
          </p:cNvPr>
          <p:cNvSpPr txBox="1"/>
          <p:nvPr/>
        </p:nvSpPr>
        <p:spPr>
          <a:xfrm>
            <a:off x="2354423" y="3921967"/>
            <a:ext cx="8360229" cy="1384995"/>
          </a:xfrm>
          <a:prstGeom prst="rect">
            <a:avLst/>
          </a:prstGeom>
          <a:noFill/>
        </p:spPr>
        <p:txBody>
          <a:bodyPr wrap="square" rtlCol="0">
            <a:spAutoFit/>
          </a:bodyPr>
          <a:lstStyle/>
          <a:p>
            <a:r>
              <a:rPr lang="en-IN" sz="2800" dirty="0">
                <a:latin typeface="Cambria Math" panose="02040503050406030204" pitchFamily="18" charset="0"/>
                <a:ea typeface="Cambria Math" panose="02040503050406030204" pitchFamily="18" charset="0"/>
              </a:rPr>
              <a:t>Detection of Abnormal parameter values triggers for phone calls and SMS Notification to healthcare providers.</a:t>
            </a:r>
          </a:p>
        </p:txBody>
      </p:sp>
    </p:spTree>
    <p:extLst>
      <p:ext uri="{BB962C8B-B14F-4D97-AF65-F5344CB8AC3E}">
        <p14:creationId xmlns:p14="http://schemas.microsoft.com/office/powerpoint/2010/main" val="103809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6D1F-79E5-0848-F910-430063C26353}"/>
              </a:ext>
            </a:extLst>
          </p:cNvPr>
          <p:cNvSpPr>
            <a:spLocks noGrp="1"/>
          </p:cNvSpPr>
          <p:nvPr>
            <p:ph type="title"/>
          </p:nvPr>
        </p:nvSpPr>
        <p:spPr>
          <a:xfrm>
            <a:off x="1930451" y="857375"/>
            <a:ext cx="5002193" cy="728829"/>
          </a:xfrm>
        </p:spPr>
        <p:txBody>
          <a:bodyPr>
            <a:normAutofit fontScale="90000"/>
          </a:bodyPr>
          <a:lstStyle/>
          <a:p>
            <a:r>
              <a:rPr lang="en-US" dirty="0">
                <a:latin typeface="Arial Rounded MT Bold" panose="020F0704030504030204" pitchFamily="34" charset="0"/>
              </a:rPr>
              <a:t>Benefits of the System</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B850F25-3CCA-68FE-D7F8-57425A648BA3}"/>
              </a:ext>
            </a:extLst>
          </p:cNvPr>
          <p:cNvSpPr>
            <a:spLocks noGrp="1"/>
          </p:cNvSpPr>
          <p:nvPr>
            <p:ph idx="1"/>
          </p:nvPr>
        </p:nvSpPr>
        <p:spPr>
          <a:xfrm>
            <a:off x="1930451" y="2133600"/>
            <a:ext cx="9574161" cy="2643673"/>
          </a:xfrm>
        </p:spPr>
        <p:txBody>
          <a:bodyPr>
            <a:normAutofit/>
          </a:bodyPr>
          <a:lstStyle/>
          <a:p>
            <a:r>
              <a:rPr lang="en-US" sz="2800" dirty="0">
                <a:latin typeface="Cambria Math" panose="02040503050406030204" pitchFamily="18" charset="0"/>
                <a:ea typeface="Cambria Math" panose="02040503050406030204" pitchFamily="18" charset="0"/>
              </a:rPr>
              <a:t>Enhanced Patient Safety and Well-being</a:t>
            </a:r>
          </a:p>
          <a:p>
            <a:r>
              <a:rPr lang="en-US" sz="2800" dirty="0">
                <a:latin typeface="Cambria Math" panose="02040503050406030204" pitchFamily="18" charset="0"/>
                <a:ea typeface="Cambria Math" panose="02040503050406030204" pitchFamily="18" charset="0"/>
              </a:rPr>
              <a:t>Timely Intervention in Critical Situations</a:t>
            </a:r>
          </a:p>
          <a:p>
            <a:r>
              <a:rPr lang="en-US" sz="2800" dirty="0">
                <a:latin typeface="Cambria Math" panose="02040503050406030204" pitchFamily="18" charset="0"/>
                <a:ea typeface="Cambria Math" panose="02040503050406030204" pitchFamily="18" charset="0"/>
              </a:rPr>
              <a:t>Improved Healthcare Delivery in Remote Settings</a:t>
            </a:r>
            <a:endParaRPr lang="en-IN"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5724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6A2-368A-866A-9F1F-FBB64EA0CA53}"/>
              </a:ext>
            </a:extLst>
          </p:cNvPr>
          <p:cNvSpPr>
            <a:spLocks noGrp="1"/>
          </p:cNvSpPr>
          <p:nvPr>
            <p:ph type="title"/>
          </p:nvPr>
        </p:nvSpPr>
        <p:spPr>
          <a:xfrm>
            <a:off x="1926739" y="715928"/>
            <a:ext cx="4352161" cy="962094"/>
          </a:xfrm>
        </p:spPr>
        <p:txBody>
          <a:bodyPr/>
          <a:lstStyle/>
          <a:p>
            <a:r>
              <a:rPr lang="en-US" dirty="0">
                <a:latin typeface="Arial Rounded MT Bold" panose="020F0704030504030204" pitchFamily="34" charset="0"/>
              </a:rPr>
              <a:t>Future Directions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9E95A3D-5A08-367F-30B7-1EFD45E02D2D}"/>
              </a:ext>
            </a:extLst>
          </p:cNvPr>
          <p:cNvSpPr>
            <a:spLocks noGrp="1"/>
          </p:cNvSpPr>
          <p:nvPr>
            <p:ph idx="1"/>
          </p:nvPr>
        </p:nvSpPr>
        <p:spPr>
          <a:xfrm>
            <a:off x="1926739" y="1883403"/>
            <a:ext cx="8915400" cy="3777622"/>
          </a:xfrm>
        </p:spPr>
        <p:txBody>
          <a:bodyPr>
            <a:normAutofit/>
          </a:bodyPr>
          <a:lstStyle/>
          <a:p>
            <a:r>
              <a:rPr lang="en-US" sz="2400" dirty="0">
                <a:latin typeface="Cambria Math" panose="02040503050406030204" pitchFamily="18" charset="0"/>
                <a:ea typeface="Cambria Math" panose="02040503050406030204" pitchFamily="18" charset="0"/>
              </a:rPr>
              <a:t>We plan to shrink our system for wearable integration, ensuring comfort and ease of use for continuous patient monitoring.</a:t>
            </a:r>
          </a:p>
          <a:p>
            <a:r>
              <a:rPr lang="en-US" sz="2400" dirty="0">
                <a:latin typeface="Cambria Math" panose="02040503050406030204" pitchFamily="18" charset="0"/>
                <a:ea typeface="Cambria Math" panose="02040503050406030204" pitchFamily="18" charset="0"/>
              </a:rPr>
              <a:t>Future efforts will enhance data collection and wireless connectivity to include more health parameters, bolstering the effectiveness of our monitoring system.</a:t>
            </a:r>
          </a:p>
          <a:p>
            <a:r>
              <a:rPr lang="en-US" sz="2400" dirty="0">
                <a:latin typeface="Cambria Math" panose="02040503050406030204" pitchFamily="18" charset="0"/>
                <a:ea typeface="Cambria Math" panose="02040503050406030204" pitchFamily="18" charset="0"/>
              </a:rPr>
              <a:t>Our focus is on developing intuitive mobile interfaces, enabling convenient access to real-time data and personalized alerts for both patients and healthcare providers.</a:t>
            </a:r>
            <a:endParaRPr lang="en-IN"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3977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F9432F-6040-0771-90B2-6D52877F8B40}"/>
              </a:ext>
            </a:extLst>
          </p:cNvPr>
          <p:cNvSpPr txBox="1"/>
          <p:nvPr/>
        </p:nvSpPr>
        <p:spPr>
          <a:xfrm>
            <a:off x="3713584" y="2453951"/>
            <a:ext cx="3592286" cy="830997"/>
          </a:xfrm>
          <a:prstGeom prst="rect">
            <a:avLst/>
          </a:prstGeom>
          <a:noFill/>
        </p:spPr>
        <p:txBody>
          <a:bodyPr wrap="square" rtlCol="0">
            <a:spAutoFit/>
          </a:bodyPr>
          <a:lstStyle/>
          <a:p>
            <a:r>
              <a:rPr lang="en-IN" sz="4800" dirty="0">
                <a:latin typeface="Algerian" panose="04020705040A02060702" pitchFamily="82" charset="0"/>
              </a:rPr>
              <a:t>THANK YOU</a:t>
            </a:r>
          </a:p>
        </p:txBody>
      </p:sp>
    </p:spTree>
    <p:extLst>
      <p:ext uri="{BB962C8B-B14F-4D97-AF65-F5344CB8AC3E}">
        <p14:creationId xmlns:p14="http://schemas.microsoft.com/office/powerpoint/2010/main" val="4652815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TotalTime>
  <Words>260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Arial Rounded MT Bold</vt:lpstr>
      <vt:lpstr>Cambria Math</vt:lpstr>
      <vt:lpstr>Century Gothic</vt:lpstr>
      <vt:lpstr>Wingdings 3</vt:lpstr>
      <vt:lpstr>Wisp</vt:lpstr>
      <vt:lpstr>HealthGuard: A Next-Gen Solution for Remote Patient Monitoring and Emergency Alerting</vt:lpstr>
      <vt:lpstr>Project Objectives:</vt:lpstr>
      <vt:lpstr>System Components</vt:lpstr>
      <vt:lpstr>Data Processing and Visualization</vt:lpstr>
      <vt:lpstr>Benefits of the System</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HealthGuard: A Next-Gen Solution for Remote Patient Monitoring and Emergency Alerting</dc:title>
  <dc:creator>Sundari u</dc:creator>
  <cp:lastModifiedBy>Sundari u</cp:lastModifiedBy>
  <cp:revision>1</cp:revision>
  <dcterms:created xsi:type="dcterms:W3CDTF">2024-03-22T17:52:21Z</dcterms:created>
  <dcterms:modified xsi:type="dcterms:W3CDTF">2024-03-22T18:27:19Z</dcterms:modified>
</cp:coreProperties>
</file>