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vangelos Milios"/>
  <p:cmAuthor clrIdx="1" id="1" initials="" lastIdx="3" name="Axel Soto"/>
  <p:cmAuthor clrIdx="2" id="2" initials="" lastIdx="1" name="Liam Hebert"/>
  <p:cmAuthor clrIdx="3" id="3" initials="" lastIdx="1" name="Muthukumar Rajendr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13T21:17:48.705">
    <p:pos x="459" y="1309"/>
    <p:text>Citeseer?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0-10-13T21:20:12.570">
    <p:pos x="459" y="1309"/>
    <p:text>Add link as footnote or reference to make the presentation self-contained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0-11-30T15:27:36.764">
    <p:pos x="459" y="1309"/>
    <p:text>This is a little confusing, you have by the same institution twice. Is there a different underlying technique for each?</p:text>
  </p:cm>
  <p:cm authorId="3" idx="1" dt="2020-11-30T15:27:36.764">
    <p:pos x="459" y="1309"/>
    <p:text>Classifying whether they belong to the same institution and department.
If they belong to the same institution, but different department.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0-10-13T21:22:50.904">
    <p:pos x="459" y="1309"/>
    <p:text>What are the gray dots here?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0-10-13T21:26:47.945">
    <p:pos x="459" y="830"/>
    <p:text>Is there any strict evaluation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e978364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e978364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ce978364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ce978364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ce978364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ce978364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ce978364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ce978364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ce978364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ce978364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ce978364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ce978364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ce978364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ce978364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ce978364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ce978364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ce978364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ce978364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ce978364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ce978364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ce978364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ce978364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ce978364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ce978364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ce978364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ce978364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ce97836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ce97836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e978364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e978364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ce978364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ce978364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e978364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ce978364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l.acm.org/doi/pdf/10.5555/3370272.337030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hyperlink" Target="http://citeseerx.ist.psu.edu/viewdoc/summary?doi=10.1.1.456.733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hyperlink" Target="https://open.canada.ca/data/en/dataset/c1b0f627-8c29-427c-ab73-33968ad9176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Analyzing and Visualizing the Canadian Research Landscape</a:t>
            </a:r>
            <a:endParaRPr sz="2400"/>
          </a:p>
        </p:txBody>
      </p:sp>
      <p:sp>
        <p:nvSpPr>
          <p:cNvPr id="87" name="Google Shape;87;p13"/>
          <p:cNvSpPr txBox="1"/>
          <p:nvPr>
            <p:ph idx="1" type="subTitle"/>
          </p:nvPr>
        </p:nvSpPr>
        <p:spPr>
          <a:xfrm>
            <a:off x="729450" y="2153750"/>
            <a:ext cx="7688100" cy="26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b="1" lang="en" sz="1400"/>
              <a:t>Reference to this paper:</a:t>
            </a:r>
            <a:endParaRPr b="1" sz="1400"/>
          </a:p>
          <a:p>
            <a:pPr indent="0" lvl="0" marL="0" rtl="0" algn="l">
              <a:spcBef>
                <a:spcPts val="0"/>
              </a:spcBef>
              <a:spcAft>
                <a:spcPts val="0"/>
              </a:spcAft>
              <a:buNone/>
            </a:pPr>
            <a:r>
              <a:rPr lang="en" sz="1400"/>
              <a:t>Victor N. Silva, Ashley Herman, Maryam Mirzaei, Elisa Du, Bowen Hu, Lianne M. Lefsrud, Joerg Sander, Eleni Stroulia, and Monica Sawchyn. 2019. Analyzing and visualizing the canadian research landscape. In Proceedings of the 29th Annual International Conference on Computer Science and Software Engineering (CASCON ’19). IBM Corp., USA, 305–310.</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Link to the paper:</a:t>
            </a:r>
            <a:endParaRPr b="1" sz="1400"/>
          </a:p>
          <a:p>
            <a:pPr indent="0" lvl="0" marL="0" rtl="0" algn="l">
              <a:spcBef>
                <a:spcPts val="0"/>
              </a:spcBef>
              <a:spcAft>
                <a:spcPts val="0"/>
              </a:spcAft>
              <a:buNone/>
            </a:pPr>
            <a:r>
              <a:rPr b="1" lang="en" sz="1400" u="sng">
                <a:solidFill>
                  <a:schemeClr val="hlink"/>
                </a:solidFill>
                <a:hlinkClick r:id="rId3"/>
              </a:rPr>
              <a:t>https://dl.acm.org/doi/pdf/10.5555/3370272.3370306</a:t>
            </a:r>
            <a:endParaRPr b="1" sz="1400"/>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of profile construction</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If there are two researchers with the same name then, they can be distinguished by,</a:t>
            </a:r>
            <a:endParaRPr sz="1800"/>
          </a:p>
          <a:p>
            <a:pPr indent="-342900" lvl="1" marL="914400" rtl="0" algn="l">
              <a:lnSpc>
                <a:spcPct val="150000"/>
              </a:lnSpc>
              <a:spcBef>
                <a:spcPts val="0"/>
              </a:spcBef>
              <a:spcAft>
                <a:spcPts val="0"/>
              </a:spcAft>
              <a:buSzPts val="1800"/>
              <a:buChar char="○"/>
            </a:pPr>
            <a:r>
              <a:rPr lang="en" sz="1800"/>
              <a:t>Classifying whether they belong to the same institution and department.</a:t>
            </a:r>
            <a:endParaRPr sz="1800"/>
          </a:p>
          <a:p>
            <a:pPr indent="-342900" lvl="1" marL="914400" rtl="0" algn="l">
              <a:lnSpc>
                <a:spcPct val="150000"/>
              </a:lnSpc>
              <a:spcBef>
                <a:spcPts val="0"/>
              </a:spcBef>
              <a:spcAft>
                <a:spcPts val="0"/>
              </a:spcAft>
              <a:buSzPts val="1800"/>
              <a:buChar char="○"/>
            </a:pPr>
            <a:r>
              <a:rPr lang="en" sz="1800"/>
              <a:t>If they belong to the same institution, but different department.</a:t>
            </a:r>
            <a:endParaRPr sz="1800"/>
          </a:p>
          <a:p>
            <a:pPr indent="-342900" lvl="1" marL="914400" rtl="0" algn="l">
              <a:lnSpc>
                <a:spcPct val="150000"/>
              </a:lnSpc>
              <a:spcBef>
                <a:spcPts val="0"/>
              </a:spcBef>
              <a:spcAft>
                <a:spcPts val="0"/>
              </a:spcAft>
              <a:buSzPts val="1800"/>
              <a:buChar char="○"/>
            </a:pPr>
            <a:r>
              <a:rPr lang="en" sz="1800"/>
              <a:t>In other cases they are classified as distinct.</a:t>
            </a:r>
            <a:endParaRPr sz="1800"/>
          </a:p>
        </p:txBody>
      </p:sp>
      <p:sp>
        <p:nvSpPr>
          <p:cNvPr id="154" name="Google Shape;154;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the data tell us?</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main purpose of the system in this paper is to examine questions around the </a:t>
            </a:r>
            <a:r>
              <a:rPr lang="en" sz="1800"/>
              <a:t>scholarly</a:t>
            </a:r>
            <a:r>
              <a:rPr lang="en" sz="1800"/>
              <a:t> work.</a:t>
            </a:r>
            <a:endParaRPr sz="1800"/>
          </a:p>
          <a:p>
            <a:pPr indent="-342900" lvl="0" marL="457200" rtl="0" algn="l">
              <a:lnSpc>
                <a:spcPct val="150000"/>
              </a:lnSpc>
              <a:spcBef>
                <a:spcPts val="0"/>
              </a:spcBef>
              <a:spcAft>
                <a:spcPts val="0"/>
              </a:spcAft>
              <a:buSzPts val="1800"/>
              <a:buChar char="●"/>
            </a:pPr>
            <a:r>
              <a:rPr lang="en" sz="1800"/>
              <a:t>Analyzing the research profiles</a:t>
            </a:r>
            <a:endParaRPr sz="1800"/>
          </a:p>
          <a:p>
            <a:pPr indent="-342900" lvl="0" marL="457200" rtl="0" algn="l">
              <a:lnSpc>
                <a:spcPct val="150000"/>
              </a:lnSpc>
              <a:spcBef>
                <a:spcPts val="0"/>
              </a:spcBef>
              <a:spcAft>
                <a:spcPts val="0"/>
              </a:spcAft>
              <a:buSzPts val="1800"/>
              <a:buChar char="●"/>
            </a:pPr>
            <a:r>
              <a:rPr lang="en" sz="1800"/>
              <a:t>Analyzing themes </a:t>
            </a:r>
            <a:endParaRPr sz="1800"/>
          </a:p>
          <a:p>
            <a:pPr indent="-342900" lvl="0" marL="457200" rtl="0" algn="l">
              <a:lnSpc>
                <a:spcPct val="150000"/>
              </a:lnSpc>
              <a:spcBef>
                <a:spcPts val="0"/>
              </a:spcBef>
              <a:spcAft>
                <a:spcPts val="0"/>
              </a:spcAft>
              <a:buSzPts val="1800"/>
              <a:buChar char="●"/>
            </a:pPr>
            <a:r>
              <a:rPr lang="en" sz="1800"/>
              <a:t>Exploring the funding trends</a:t>
            </a:r>
            <a:endParaRPr sz="1800"/>
          </a:p>
          <a:p>
            <a:pPr indent="-342900" lvl="0" marL="457200" rtl="0" algn="l">
              <a:lnSpc>
                <a:spcPct val="150000"/>
              </a:lnSpc>
              <a:spcBef>
                <a:spcPts val="0"/>
              </a:spcBef>
              <a:spcAft>
                <a:spcPts val="0"/>
              </a:spcAft>
              <a:buSzPts val="1800"/>
              <a:buChar char="●"/>
            </a:pPr>
            <a:r>
              <a:rPr lang="en" sz="1800"/>
              <a:t>Analyzing the collaborative relations</a:t>
            </a:r>
            <a:endParaRPr sz="1800"/>
          </a:p>
        </p:txBody>
      </p:sp>
      <p:sp>
        <p:nvSpPr>
          <p:cNvPr id="161" name="Google Shape;16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3"/>
          <p:cNvPicPr preferRelativeResize="0"/>
          <p:nvPr/>
        </p:nvPicPr>
        <p:blipFill>
          <a:blip r:embed="rId3">
            <a:alphaModFix/>
          </a:blip>
          <a:stretch>
            <a:fillRect/>
          </a:stretch>
        </p:blipFill>
        <p:spPr>
          <a:xfrm>
            <a:off x="5214950" y="2631000"/>
            <a:ext cx="3119424" cy="198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Textual similarity analysis</a:t>
            </a:r>
            <a:endParaRPr/>
          </a:p>
        </p:txBody>
      </p:sp>
      <p:sp>
        <p:nvSpPr>
          <p:cNvPr id="168" name="Google Shape;16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Similarity metrics like TF-IDF is used to identify the important n-grams.</a:t>
            </a:r>
            <a:endParaRPr sz="1800"/>
          </a:p>
          <a:p>
            <a:pPr indent="-342900" lvl="0" marL="457200" rtl="0" algn="l">
              <a:lnSpc>
                <a:spcPct val="150000"/>
              </a:lnSpc>
              <a:spcBef>
                <a:spcPts val="0"/>
              </a:spcBef>
              <a:spcAft>
                <a:spcPts val="0"/>
              </a:spcAft>
              <a:buSzPts val="1800"/>
              <a:buChar char="●"/>
            </a:pPr>
            <a:r>
              <a:rPr lang="en" sz="1800"/>
              <a:t>Next, the Characteristic terms of each proposal is identified.</a:t>
            </a:r>
            <a:endParaRPr sz="1800"/>
          </a:p>
          <a:p>
            <a:pPr indent="-342900" lvl="0" marL="457200" rtl="0" algn="l">
              <a:lnSpc>
                <a:spcPct val="150000"/>
              </a:lnSpc>
              <a:spcBef>
                <a:spcPts val="0"/>
              </a:spcBef>
              <a:spcAft>
                <a:spcPts val="0"/>
              </a:spcAft>
              <a:buSzPts val="1800"/>
              <a:buChar char="●"/>
            </a:pPr>
            <a:r>
              <a:rPr lang="en" sz="1800"/>
              <a:t>Similarity between two proposals are computed based on cosine, Euclidean and Jaccard metrics.</a:t>
            </a:r>
            <a:endParaRPr sz="1800"/>
          </a:p>
          <a:p>
            <a:pPr indent="-342900" lvl="0" marL="457200" rtl="0" algn="l">
              <a:lnSpc>
                <a:spcPct val="150000"/>
              </a:lnSpc>
              <a:spcBef>
                <a:spcPts val="0"/>
              </a:spcBef>
              <a:spcAft>
                <a:spcPts val="0"/>
              </a:spcAft>
              <a:buSzPts val="1800"/>
              <a:buChar char="●"/>
            </a:pPr>
            <a:r>
              <a:rPr lang="en" sz="1800"/>
              <a:t>The same methods are used for processing the researcher profiles</a:t>
            </a:r>
            <a:endParaRPr sz="1800"/>
          </a:p>
        </p:txBody>
      </p:sp>
      <p:sp>
        <p:nvSpPr>
          <p:cNvPr id="169" name="Google Shape;169;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4"/>
          <p:cNvPicPr preferRelativeResize="0"/>
          <p:nvPr/>
        </p:nvPicPr>
        <p:blipFill>
          <a:blip r:embed="rId3">
            <a:alphaModFix/>
          </a:blip>
          <a:stretch>
            <a:fillRect/>
          </a:stretch>
        </p:blipFill>
        <p:spPr>
          <a:xfrm>
            <a:off x="5095875" y="166700"/>
            <a:ext cx="3833824" cy="184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University performance </a:t>
            </a:r>
            <a:endParaRPr/>
          </a:p>
        </p:txBody>
      </p:sp>
      <p:sp>
        <p:nvSpPr>
          <p:cNvPr id="176" name="Google Shape;17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7" name="Google Shape;177;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5"/>
          <p:cNvPicPr preferRelativeResize="0"/>
          <p:nvPr/>
        </p:nvPicPr>
        <p:blipFill>
          <a:blip r:embed="rId3">
            <a:alphaModFix/>
          </a:blip>
          <a:stretch>
            <a:fillRect/>
          </a:stretch>
        </p:blipFill>
        <p:spPr>
          <a:xfrm>
            <a:off x="1119175" y="2078875"/>
            <a:ext cx="7084225" cy="275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Researchers Histories</a:t>
            </a:r>
            <a:endParaRPr/>
          </a:p>
        </p:txBody>
      </p:sp>
      <p:sp>
        <p:nvSpPr>
          <p:cNvPr id="184" name="Google Shape;18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t>
            </a:r>
            <a:r>
              <a:rPr lang="en"/>
              <a:t>he researcher’s proposals and papers published over time, as colored bars and grey points.</a:t>
            </a:r>
            <a:endParaRPr/>
          </a:p>
        </p:txBody>
      </p:sp>
      <p:sp>
        <p:nvSpPr>
          <p:cNvPr id="185" name="Google Shape;185;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6"/>
          <p:cNvPicPr preferRelativeResize="0"/>
          <p:nvPr/>
        </p:nvPicPr>
        <p:blipFill>
          <a:blip r:embed="rId4">
            <a:alphaModFix/>
          </a:blip>
          <a:stretch>
            <a:fillRect/>
          </a:stretch>
        </p:blipFill>
        <p:spPr>
          <a:xfrm>
            <a:off x="1479187" y="2571750"/>
            <a:ext cx="6060274" cy="2465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themes</a:t>
            </a:r>
            <a:endParaRPr/>
          </a:p>
        </p:txBody>
      </p:sp>
      <p:sp>
        <p:nvSpPr>
          <p:cNvPr id="192" name="Google Shape;19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theme of researches evolved over time is processed by the following methods,</a:t>
            </a:r>
            <a:endParaRPr sz="1800"/>
          </a:p>
          <a:p>
            <a:pPr indent="-342900" lvl="1" marL="914400" rtl="0" algn="l">
              <a:spcBef>
                <a:spcPts val="0"/>
              </a:spcBef>
              <a:spcAft>
                <a:spcPts val="0"/>
              </a:spcAft>
              <a:buSzPts val="1800"/>
              <a:buChar char="○"/>
            </a:pPr>
            <a:r>
              <a:rPr lang="en" sz="1800"/>
              <a:t>The data subset processing</a:t>
            </a:r>
            <a:endParaRPr sz="1800"/>
          </a:p>
          <a:p>
            <a:pPr indent="-342900" lvl="1" marL="914400" rtl="0" algn="l">
              <a:spcBef>
                <a:spcPts val="0"/>
              </a:spcBef>
              <a:spcAft>
                <a:spcPts val="0"/>
              </a:spcAft>
              <a:buSzPts val="1800"/>
              <a:buChar char="○"/>
            </a:pPr>
            <a:r>
              <a:rPr lang="en" sz="1800"/>
              <a:t>Preprocessing the proposal</a:t>
            </a:r>
            <a:endParaRPr sz="1800"/>
          </a:p>
          <a:p>
            <a:pPr indent="-342900" lvl="1" marL="914400" rtl="0" algn="l">
              <a:spcBef>
                <a:spcPts val="0"/>
              </a:spcBef>
              <a:spcAft>
                <a:spcPts val="0"/>
              </a:spcAft>
              <a:buSzPts val="1800"/>
              <a:buChar char="○"/>
            </a:pPr>
            <a:r>
              <a:rPr lang="en" sz="1800"/>
              <a:t>Representation of data</a:t>
            </a:r>
            <a:endParaRPr sz="1800"/>
          </a:p>
          <a:p>
            <a:pPr indent="-342900" lvl="1" marL="914400" rtl="0" algn="l">
              <a:spcBef>
                <a:spcPts val="0"/>
              </a:spcBef>
              <a:spcAft>
                <a:spcPts val="0"/>
              </a:spcAft>
              <a:buSzPts val="1800"/>
              <a:buChar char="○"/>
            </a:pPr>
            <a:r>
              <a:rPr lang="en" sz="1800"/>
              <a:t>Creating a evolution graph</a:t>
            </a:r>
            <a:endParaRPr sz="1800"/>
          </a:p>
        </p:txBody>
      </p:sp>
      <p:sp>
        <p:nvSpPr>
          <p:cNvPr id="193" name="Google Shape;193;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7"/>
          <p:cNvPicPr preferRelativeResize="0"/>
          <p:nvPr/>
        </p:nvPicPr>
        <p:blipFill>
          <a:blip r:embed="rId3">
            <a:alphaModFix/>
          </a:blip>
          <a:stretch>
            <a:fillRect/>
          </a:stretch>
        </p:blipFill>
        <p:spPr>
          <a:xfrm>
            <a:off x="4774400" y="2571750"/>
            <a:ext cx="4148151" cy="237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of Networks and medical Imaging</a:t>
            </a:r>
            <a:endParaRPr/>
          </a:p>
        </p:txBody>
      </p:sp>
      <p:sp>
        <p:nvSpPr>
          <p:cNvPr id="200" name="Google Shape;20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1" name="Google Shape;201;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8"/>
          <p:cNvPicPr preferRelativeResize="0"/>
          <p:nvPr/>
        </p:nvPicPr>
        <p:blipFill>
          <a:blip r:embed="rId3">
            <a:alphaModFix/>
          </a:blip>
          <a:stretch>
            <a:fillRect/>
          </a:stretch>
        </p:blipFill>
        <p:spPr>
          <a:xfrm>
            <a:off x="729450" y="2047125"/>
            <a:ext cx="3402026" cy="2702725"/>
          </a:xfrm>
          <a:prstGeom prst="rect">
            <a:avLst/>
          </a:prstGeom>
          <a:noFill/>
          <a:ln>
            <a:noFill/>
          </a:ln>
        </p:spPr>
      </p:pic>
      <p:pic>
        <p:nvPicPr>
          <p:cNvPr id="203" name="Google Shape;203;p28"/>
          <p:cNvPicPr preferRelativeResize="0"/>
          <p:nvPr/>
        </p:nvPicPr>
        <p:blipFill>
          <a:blip r:embed="rId4">
            <a:alphaModFix/>
          </a:blip>
          <a:stretch>
            <a:fillRect/>
          </a:stretch>
        </p:blipFill>
        <p:spPr>
          <a:xfrm>
            <a:off x="4415249" y="2078863"/>
            <a:ext cx="4002900" cy="239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9" name="Google Shape;20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No user study has been performed on this analysis.</a:t>
            </a:r>
            <a:endParaRPr sz="1800"/>
          </a:p>
          <a:p>
            <a:pPr indent="-342900" lvl="0" marL="457200" rtl="0" algn="l">
              <a:lnSpc>
                <a:spcPct val="150000"/>
              </a:lnSpc>
              <a:spcBef>
                <a:spcPts val="0"/>
              </a:spcBef>
              <a:spcAft>
                <a:spcPts val="0"/>
              </a:spcAft>
              <a:buSzPts val="1800"/>
              <a:buChar char="●"/>
            </a:pPr>
            <a:r>
              <a:rPr lang="en" sz="1800"/>
              <a:t>Analyzing the open data published by NSERC to gain insights on the Canadian Science and-Technology Research Landscape.</a:t>
            </a:r>
            <a:endParaRPr sz="1800"/>
          </a:p>
          <a:p>
            <a:pPr indent="-342900" lvl="0" marL="457200" rtl="0" algn="l">
              <a:lnSpc>
                <a:spcPct val="150000"/>
              </a:lnSpc>
              <a:spcBef>
                <a:spcPts val="0"/>
              </a:spcBef>
              <a:spcAft>
                <a:spcPts val="0"/>
              </a:spcAft>
              <a:buSzPts val="1800"/>
              <a:buChar char="●"/>
            </a:pPr>
            <a:r>
              <a:rPr lang="en" sz="1800"/>
              <a:t>Researchers may use such analyses to identify thematically related pockets of research, in order to better situate their work in the context of their field and the outputs of their peers</a:t>
            </a:r>
            <a:endParaRPr sz="1800"/>
          </a:p>
        </p:txBody>
      </p:sp>
      <p:sp>
        <p:nvSpPr>
          <p:cNvPr id="210" name="Google Shape;210;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Thank you !!!</a:t>
            </a:r>
            <a:endParaRPr sz="2400"/>
          </a:p>
        </p:txBody>
      </p:sp>
      <p:sp>
        <p:nvSpPr>
          <p:cNvPr id="217" name="Google Shape;217;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Research activities:</a:t>
            </a:r>
            <a:endParaRPr b="1" sz="1800"/>
          </a:p>
          <a:p>
            <a:pPr indent="-342900" lvl="1" marL="914400" rtl="0" algn="l">
              <a:lnSpc>
                <a:spcPct val="150000"/>
              </a:lnSpc>
              <a:spcBef>
                <a:spcPts val="0"/>
              </a:spcBef>
              <a:spcAft>
                <a:spcPts val="0"/>
              </a:spcAft>
              <a:buSzPts val="1800"/>
              <a:buChar char="○"/>
            </a:pPr>
            <a:r>
              <a:rPr lang="en" sz="1800"/>
              <a:t>Publications, </a:t>
            </a:r>
            <a:endParaRPr sz="1800"/>
          </a:p>
          <a:p>
            <a:pPr indent="-342900" lvl="1" marL="914400" rtl="0" algn="l">
              <a:lnSpc>
                <a:spcPct val="150000"/>
              </a:lnSpc>
              <a:spcBef>
                <a:spcPts val="0"/>
              </a:spcBef>
              <a:spcAft>
                <a:spcPts val="0"/>
              </a:spcAft>
              <a:buSzPts val="1800"/>
              <a:buChar char="○"/>
            </a:pPr>
            <a:r>
              <a:rPr lang="en" sz="1800"/>
              <a:t>Proposal adjudication,</a:t>
            </a:r>
            <a:endParaRPr sz="1800"/>
          </a:p>
          <a:p>
            <a:pPr indent="-342900" lvl="1" marL="914400" rtl="0" algn="l">
              <a:lnSpc>
                <a:spcPct val="150000"/>
              </a:lnSpc>
              <a:spcBef>
                <a:spcPts val="0"/>
              </a:spcBef>
              <a:spcAft>
                <a:spcPts val="0"/>
              </a:spcAft>
              <a:buSzPts val="1800"/>
              <a:buChar char="○"/>
            </a:pPr>
            <a:r>
              <a:rPr lang="en" sz="1800"/>
              <a:t>Strategic investments</a:t>
            </a:r>
            <a:endParaRPr sz="1800"/>
          </a:p>
          <a:p>
            <a:pPr indent="-342900" lvl="0" marL="457200" rtl="0" algn="l">
              <a:lnSpc>
                <a:spcPct val="150000"/>
              </a:lnSpc>
              <a:spcBef>
                <a:spcPts val="0"/>
              </a:spcBef>
              <a:spcAft>
                <a:spcPts val="0"/>
              </a:spcAft>
              <a:buSzPts val="1800"/>
              <a:buChar char="●"/>
            </a:pPr>
            <a:r>
              <a:rPr lang="en" sz="1800"/>
              <a:t>Need a System to analyze work.</a:t>
            </a:r>
            <a:endParaRPr sz="1800"/>
          </a:p>
          <a:p>
            <a:pPr indent="0" lvl="0" marL="0" rtl="0" algn="l">
              <a:spcBef>
                <a:spcPts val="1600"/>
              </a:spcBef>
              <a:spcAft>
                <a:spcPts val="1600"/>
              </a:spcAft>
              <a:buNone/>
            </a:pPr>
            <a:r>
              <a:t/>
            </a:r>
            <a:endParaRPr/>
          </a:p>
        </p:txBody>
      </p:sp>
      <p:pic>
        <p:nvPicPr>
          <p:cNvPr id="95" name="Google Shape;95;p14"/>
          <p:cNvPicPr preferRelativeResize="0"/>
          <p:nvPr/>
        </p:nvPicPr>
        <p:blipFill rotWithShape="1">
          <a:blip r:embed="rId3">
            <a:alphaModFix/>
          </a:blip>
          <a:srcRect b="0" l="0" r="0" t="16163"/>
          <a:stretch/>
        </p:blipFill>
        <p:spPr>
          <a:xfrm>
            <a:off x="4833950" y="2078875"/>
            <a:ext cx="3584201" cy="2345551"/>
          </a:xfrm>
          <a:prstGeom prst="rect">
            <a:avLst/>
          </a:prstGeom>
          <a:noFill/>
          <a:ln>
            <a:noFill/>
          </a:ln>
        </p:spPr>
      </p:pic>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Evaluation criteria</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5"/>
          <p:cNvPicPr preferRelativeResize="0"/>
          <p:nvPr/>
        </p:nvPicPr>
        <p:blipFill>
          <a:blip r:embed="rId3">
            <a:alphaModFix/>
          </a:blip>
          <a:stretch>
            <a:fillRect/>
          </a:stretch>
        </p:blipFill>
        <p:spPr>
          <a:xfrm>
            <a:off x="729450" y="2078875"/>
            <a:ext cx="7688699" cy="2572050"/>
          </a:xfrm>
          <a:prstGeom prst="rect">
            <a:avLst/>
          </a:prstGeom>
          <a:noFill/>
          <a:ln>
            <a:noFill/>
          </a:ln>
        </p:spPr>
      </p:pic>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Deeper dive</a:t>
            </a:r>
            <a:endParaRPr/>
          </a:p>
        </p:txBody>
      </p:sp>
      <p:sp>
        <p:nvSpPr>
          <p:cNvPr id="110" name="Google Shape;110;p16"/>
          <p:cNvSpPr txBox="1"/>
          <p:nvPr>
            <p:ph idx="1" type="body"/>
          </p:nvPr>
        </p:nvSpPr>
        <p:spPr>
          <a:xfrm>
            <a:off x="729450" y="2078875"/>
            <a:ext cx="7688700" cy="2540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University based researchers are evaluated </a:t>
            </a:r>
            <a:r>
              <a:rPr lang="en" sz="1800"/>
              <a:t>through,</a:t>
            </a:r>
            <a:endParaRPr sz="1800"/>
          </a:p>
          <a:p>
            <a:pPr indent="-342900" lvl="1" marL="914400" rtl="0" algn="l">
              <a:lnSpc>
                <a:spcPct val="150000"/>
              </a:lnSpc>
              <a:spcBef>
                <a:spcPts val="0"/>
              </a:spcBef>
              <a:spcAft>
                <a:spcPts val="0"/>
              </a:spcAft>
              <a:buSzPts val="1800"/>
              <a:buChar char="○"/>
            </a:pPr>
            <a:r>
              <a:rPr lang="en" sz="1800"/>
              <a:t>Publications</a:t>
            </a:r>
            <a:endParaRPr sz="1800"/>
          </a:p>
          <a:p>
            <a:pPr indent="-342900" lvl="1" marL="914400" rtl="0" algn="l">
              <a:lnSpc>
                <a:spcPct val="150000"/>
              </a:lnSpc>
              <a:spcBef>
                <a:spcPts val="0"/>
              </a:spcBef>
              <a:spcAft>
                <a:spcPts val="0"/>
              </a:spcAft>
              <a:buSzPts val="1800"/>
              <a:buChar char="○"/>
            </a:pPr>
            <a:r>
              <a:rPr lang="en" sz="1800"/>
              <a:t>Level of funding</a:t>
            </a:r>
            <a:endParaRPr sz="1800"/>
          </a:p>
          <a:p>
            <a:pPr indent="-342900" lvl="1" marL="914400" rtl="0" algn="l">
              <a:lnSpc>
                <a:spcPct val="150000"/>
              </a:lnSpc>
              <a:spcBef>
                <a:spcPts val="0"/>
              </a:spcBef>
              <a:spcAft>
                <a:spcPts val="0"/>
              </a:spcAft>
              <a:buSzPts val="1800"/>
              <a:buChar char="○"/>
            </a:pPr>
            <a:r>
              <a:rPr lang="en" sz="1800"/>
              <a:t>Record of trainee supervision</a:t>
            </a:r>
            <a:endParaRPr sz="1800"/>
          </a:p>
        </p:txBody>
      </p:sp>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Proposed</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A system that analyze and visualize the grant dataset that is used for research to gain insights around the science and technology research in canada.</a:t>
            </a:r>
            <a:endParaRPr sz="18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18"/>
          <p:cNvPicPr preferRelativeResize="0"/>
          <p:nvPr/>
        </p:nvPicPr>
        <p:blipFill>
          <a:blip r:embed="rId3">
            <a:alphaModFix/>
          </a:blip>
          <a:stretch>
            <a:fillRect/>
          </a:stretch>
        </p:blipFill>
        <p:spPr>
          <a:xfrm>
            <a:off x="1274400" y="2078875"/>
            <a:ext cx="6798475" cy="276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Existing Methods</a:t>
            </a:r>
            <a:endParaRPr/>
          </a:p>
        </p:txBody>
      </p:sp>
      <p:sp>
        <p:nvSpPr>
          <p:cNvPr id="132" name="Google Shape;13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Research evaluation method based on social network analysis.</a:t>
            </a:r>
            <a:endParaRPr sz="1800"/>
          </a:p>
          <a:p>
            <a:pPr indent="-342900" lvl="0" marL="457200" rtl="0" algn="l">
              <a:lnSpc>
                <a:spcPct val="150000"/>
              </a:lnSpc>
              <a:spcBef>
                <a:spcPts val="0"/>
              </a:spcBef>
              <a:spcAft>
                <a:spcPts val="0"/>
              </a:spcAft>
              <a:buSzPts val="1800"/>
              <a:buChar char="●"/>
            </a:pPr>
            <a:r>
              <a:rPr lang="en" sz="1800"/>
              <a:t>Citesearch</a:t>
            </a:r>
            <a:r>
              <a:rPr lang="en" sz="1800"/>
              <a:t> and ArnetMiner are the most notable tools.</a:t>
            </a:r>
            <a:endParaRPr sz="1800"/>
          </a:p>
          <a:p>
            <a:pPr indent="-342900" lvl="0" marL="457200" rtl="0" algn="l">
              <a:lnSpc>
                <a:spcPct val="150000"/>
              </a:lnSpc>
              <a:spcBef>
                <a:spcPts val="0"/>
              </a:spcBef>
              <a:spcAft>
                <a:spcPts val="0"/>
              </a:spcAft>
              <a:buSzPts val="1800"/>
              <a:buChar char="●"/>
            </a:pPr>
            <a:r>
              <a:rPr lang="en" sz="1800" u="sng">
                <a:solidFill>
                  <a:schemeClr val="hlink"/>
                </a:solidFill>
                <a:hlinkClick r:id="rId4"/>
              </a:rPr>
              <a:t>http://citeseerx.ist.psu.edu/viewdoc/summary?doi=10.1.1.456.7331</a:t>
            </a:r>
            <a:r>
              <a:rPr lang="en" sz="1800"/>
              <a:t> </a:t>
            </a:r>
            <a:endParaRPr sz="1800"/>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Collection</a:t>
            </a:r>
            <a:endParaRPr/>
          </a:p>
        </p:txBody>
      </p:sp>
      <p:sp>
        <p:nvSpPr>
          <p:cNvPr id="139" name="Google Shape;13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In this paper they have used the </a:t>
            </a:r>
            <a:r>
              <a:rPr lang="en" sz="1800"/>
              <a:t>NSERC open dataset</a:t>
            </a:r>
            <a:r>
              <a:rPr lang="en" sz="1800"/>
              <a:t>.</a:t>
            </a:r>
            <a:endParaRPr sz="1800"/>
          </a:p>
          <a:p>
            <a:pPr indent="-342900" lvl="0" marL="457200" rtl="0" algn="l">
              <a:lnSpc>
                <a:spcPct val="150000"/>
              </a:lnSpc>
              <a:spcBef>
                <a:spcPts val="0"/>
              </a:spcBef>
              <a:spcAft>
                <a:spcPts val="0"/>
              </a:spcAft>
              <a:buSzPts val="1800"/>
              <a:buChar char="●"/>
            </a:pPr>
            <a:r>
              <a:rPr lang="en" sz="1800" u="sng">
                <a:solidFill>
                  <a:schemeClr val="hlink"/>
                </a:solidFill>
                <a:hlinkClick r:id="rId4"/>
              </a:rPr>
              <a:t>https://open.canada.ca/data/en/dataset/c1b0f627-8c29-427c-ab73-33968ad9176e</a:t>
            </a:r>
            <a:r>
              <a:rPr lang="en" sz="1800"/>
              <a:t> </a:t>
            </a:r>
            <a:endParaRPr sz="1800"/>
          </a:p>
          <a:p>
            <a:pPr indent="-342900" lvl="0" marL="457200" rtl="0" algn="l">
              <a:lnSpc>
                <a:spcPct val="150000"/>
              </a:lnSpc>
              <a:spcBef>
                <a:spcPts val="0"/>
              </a:spcBef>
              <a:spcAft>
                <a:spcPts val="0"/>
              </a:spcAft>
              <a:buSzPts val="1800"/>
              <a:buChar char="●"/>
            </a:pPr>
            <a:r>
              <a:rPr lang="en" sz="1800"/>
              <a:t>Duration: 1991 to 2018</a:t>
            </a:r>
            <a:endParaRPr sz="1800"/>
          </a:p>
          <a:p>
            <a:pPr indent="-342900" lvl="0" marL="457200" rtl="0" algn="l">
              <a:lnSpc>
                <a:spcPct val="150000"/>
              </a:lnSpc>
              <a:spcBef>
                <a:spcPts val="0"/>
              </a:spcBef>
              <a:spcAft>
                <a:spcPts val="0"/>
              </a:spcAft>
              <a:buSzPts val="1800"/>
              <a:buChar char="●"/>
            </a:pPr>
            <a:r>
              <a:rPr lang="en" sz="1800"/>
              <a:t>Word count: 458,971 words.</a:t>
            </a:r>
            <a:endParaRPr sz="1800"/>
          </a:p>
          <a:p>
            <a:pPr indent="-342900" lvl="0" marL="457200" rtl="0" algn="l">
              <a:lnSpc>
                <a:spcPct val="150000"/>
              </a:lnSpc>
              <a:spcBef>
                <a:spcPts val="0"/>
              </a:spcBef>
              <a:spcAft>
                <a:spcPts val="0"/>
              </a:spcAft>
              <a:buSzPts val="1800"/>
              <a:buChar char="●"/>
            </a:pPr>
            <a:r>
              <a:rPr lang="en" sz="1800"/>
              <a:t>Awards were adjudicated by 270 committees and researchers.</a:t>
            </a:r>
            <a:endParaRPr sz="1800"/>
          </a:p>
        </p:txBody>
      </p:sp>
      <p:sp>
        <p:nvSpPr>
          <p:cNvPr id="140" name="Google Shape;140;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Construction</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Researcher profiles are constructed based on,</a:t>
            </a:r>
            <a:endParaRPr sz="1800"/>
          </a:p>
          <a:p>
            <a:pPr indent="-342900" lvl="1" marL="914400" rtl="0" algn="l">
              <a:lnSpc>
                <a:spcPct val="150000"/>
              </a:lnSpc>
              <a:spcBef>
                <a:spcPts val="0"/>
              </a:spcBef>
              <a:spcAft>
                <a:spcPts val="0"/>
              </a:spcAft>
              <a:buSzPts val="1800"/>
              <a:buChar char="○"/>
            </a:pPr>
            <a:r>
              <a:rPr lang="en" sz="1800"/>
              <a:t>Researcher name</a:t>
            </a:r>
            <a:endParaRPr sz="1800"/>
          </a:p>
          <a:p>
            <a:pPr indent="-342900" lvl="1" marL="914400" rtl="0" algn="l">
              <a:lnSpc>
                <a:spcPct val="150000"/>
              </a:lnSpc>
              <a:spcBef>
                <a:spcPts val="0"/>
              </a:spcBef>
              <a:spcAft>
                <a:spcPts val="0"/>
              </a:spcAft>
              <a:buSzPts val="1800"/>
              <a:buChar char="○"/>
            </a:pPr>
            <a:r>
              <a:rPr lang="en" sz="1800"/>
              <a:t>Grants allocated</a:t>
            </a:r>
            <a:endParaRPr sz="1800"/>
          </a:p>
          <a:p>
            <a:pPr indent="-342900" lvl="1" marL="914400" rtl="0" algn="l">
              <a:lnSpc>
                <a:spcPct val="150000"/>
              </a:lnSpc>
              <a:spcBef>
                <a:spcPts val="0"/>
              </a:spcBef>
              <a:spcAft>
                <a:spcPts val="0"/>
              </a:spcAft>
              <a:buSzPts val="1800"/>
              <a:buChar char="○"/>
            </a:pPr>
            <a:r>
              <a:rPr lang="en" sz="1800"/>
              <a:t>Academic affiliations</a:t>
            </a:r>
            <a:endParaRPr/>
          </a:p>
        </p:txBody>
      </p:sp>
      <p:sp>
        <p:nvSpPr>
          <p:cNvPr id="147" name="Google Shape;147;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