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xel Soto"/>
  <p:cmAuthor clrIdx="1" id="1" initials="" lastIdx="3" name="Evangelos Mili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26T21:20:13.063">
    <p:pos x="6000" y="0"/>
    <p:text>This slide is important but it may require more details explanations: what  is "Local Interpretable Model Agnostic Explanations" or "ANCHORS"? Also, what is it meant by some XAI workflow?</p:text>
  </p:cm>
  <p:cm authorId="1" idx="1" dt="2020-10-26T21:30:57.409">
    <p:pos x="459" y="1309"/>
    <p:text>grammar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0-26T21:26:50.326">
    <p:pos x="6000" y="0"/>
    <p:text>A short description of this monitoring and screening mechanisms would be really useful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0-10-26T21:33:46.588">
    <p:pos x="2987" y="1309"/>
    <p:text>typically this would be on the first slide, and the rest of the presentation would be weaved around it.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0-10-26T21:34:53.294">
    <p:pos x="749" y="999"/>
    <p:text>this was distorted and barely readable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95b5de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95b5de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95b5de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95b5de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95b5de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f95b5de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f95b5de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f95b5de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95b5de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95b5de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95b5de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95b5de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f95b5de1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f95b5de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f95b5de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f95b5de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95b5de1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95b5de1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95b5de1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95b5de1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adc02d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adc02d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95b5de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95b5de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f95b5de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f95b5de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f95b5de1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f95b5de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50ba86a1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50ba86a1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95b5de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95b5de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95b5de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95b5de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95b5de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95b5de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95b5de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95b5de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95b5de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95b5de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95b5de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f95b5de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95b5de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95b5de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abstract/document/880729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Relationship Id="rId4" Type="http://schemas.openxmlformats.org/officeDocument/2006/relationships/image" Target="../media/image20.png"/><Relationship Id="rId5" Type="http://schemas.openxmlformats.org/officeDocument/2006/relationships/hyperlink" Target="https://meet.google.com/linkredirect?authuser=0&amp;dest=https%3A%2F%2Fvimeo.com%2F360154764" TargetMode="External"/><Relationship Id="rId6" Type="http://schemas.openxmlformats.org/officeDocument/2006/relationships/hyperlink" Target="https://meet.google.com/linkredirect?authuser=0&amp;dest=https%3A%2F%2Fvimeo.com%2F36869913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4.xm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explAIner: A Visual Analytics Framework for Interactive and Explainable Machine Learning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185850"/>
            <a:ext cx="76881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Reference: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T. Spinner, U. Schlegel, H. Schäfer and M. El-Assady, "explAIner: A Visual Analytics Framework for Interactive and Explainable Machine Learning," in IEEE Transactions on Visualization and Computer Graphics, vol. 26, no. 1, pp. 1064-1074, Jan. 2020, doi: 10.1109/TVCG.2019.2934629.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Link to the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https://ieeexplore.ieee.org/abstract/document/8807299</a:t>
            </a:r>
            <a:endParaRPr sz="14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explainers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Generally the output of explainers will be,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Explainable - Interactive visualization and verbalization.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Transition</a:t>
            </a:r>
            <a:r>
              <a:rPr lang="en" sz="1800"/>
              <a:t> functions - Used to understand and diagnose (XAI)</a:t>
            </a:r>
            <a:endParaRPr sz="1800"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model Explainer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487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model-specific explainers are particularly useful for model developers as they can help in diagnosing the internal structure of a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explainers are particularly useful for model novices and model users in machine learning.</a:t>
            </a:r>
            <a:endParaRPr sz="18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50" y="2006250"/>
            <a:ext cx="3234750" cy="228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Model Explainer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509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Complementary to single model explainers, multi-model ones are primarily used for the comparative analysis of model states</a:t>
            </a:r>
            <a:endParaRPr sz="18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14475"/>
            <a:ext cx="2014825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875" y="3296150"/>
            <a:ext cx="6535849" cy="1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Monitoring and steering Mechanisms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quality monitoring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shift scoring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space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Comparative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XAI Strategies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rovenance</a:t>
            </a:r>
            <a:r>
              <a:rPr lang="en" sz="1800"/>
              <a:t>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Report and trust building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Knowledge generation</a:t>
            </a:r>
            <a:endParaRPr sz="180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proposed system is tested by giving access to three types of people.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1: Computer science freshman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2: Biologists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3: Researchers</a:t>
            </a:r>
            <a:endParaRPr sz="180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and implementation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1650"/>
            <a:ext cx="76887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dashboard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391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extend the tensorboard by 4 additional dashboard views.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Diagnosis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Refinement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Reporting</a:t>
            </a:r>
            <a:endParaRPr sz="18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175" y="2078875"/>
            <a:ext cx="3674975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4444375" y="579275"/>
            <a:ext cx="4214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Available Videos: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u="sng">
                <a:solidFill>
                  <a:srgbClr val="3367D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https://vimeo.com/360154764</a:t>
            </a:r>
            <a:endParaRPr u="sng">
              <a:solidFill>
                <a:srgbClr val="3367D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367D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https://vimeo.com/368699132</a:t>
            </a:r>
            <a:endParaRPr u="sng">
              <a:solidFill>
                <a:srgbClr val="3367D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57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425" y="1585925"/>
            <a:ext cx="63972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Study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0" title="Frame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4825"/>
            <a:ext cx="2806700" cy="11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000" y="2274100"/>
            <a:ext cx="2409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00" y="3228700"/>
            <a:ext cx="25879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0438" y="2739775"/>
            <a:ext cx="21860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8875" y="2078875"/>
            <a:ext cx="24091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4388" y="3710275"/>
            <a:ext cx="243638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8900" y="3682750"/>
            <a:ext cx="24363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4100" y="539000"/>
            <a:ext cx="2186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41800"/>
            <a:ext cx="7804551" cy="2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0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invention of neural networks in 1940’s, there has been a great increase in AI and ML.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Despite the significant improvement in performance, DL models are considered to be black boxes.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causes </a:t>
            </a:r>
            <a:r>
              <a:rPr b="1" lang="en" sz="1800"/>
              <a:t>lack of trust</a:t>
            </a:r>
            <a:r>
              <a:rPr lang="en" sz="1800"/>
              <a:t> on the models.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650" y="2003450"/>
            <a:ext cx="3095550" cy="28489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Overall, the feedback on the system design was positive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Common feature requests in this direction focus on additional user guidance in the form of tutorials, suggestions, checklists, information with more labels, and example models</a:t>
            </a:r>
            <a:endParaRPr sz="1800"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most requested functionality is a simplified representation of  graph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commonly requested was an additional view to enable direct comparative analytics as well as the speculative execution of proposed refinements</a:t>
            </a:r>
            <a:endParaRPr sz="1800"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framework for interactive and explainable machine learning, capturing the theoretical and practical state-of-the art in the field.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defined the XAI pipeline, which maps the XAI process to an iterative workflow of three stages: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understanding, diagnosis, and refinement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users found this system to be intuitive and helpful and considered an integration in their daily workflow</a:t>
            </a:r>
            <a:endParaRPr sz="1800"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Thanks!</a:t>
            </a:r>
            <a:endParaRPr sz="2600"/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XAI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XAI aims to provide human readable as well as interpretable explanations of the decision taken by an ML algorithm.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XAI demands accessible justification and general data protection.</a:t>
            </a:r>
            <a:endParaRPr sz="18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Proposed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paper, they propose a visual analytics framework for interactive and explainable ML 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Their work is mainly </a:t>
            </a:r>
            <a:r>
              <a:rPr lang="en" sz="1800"/>
              <a:t>targeted</a:t>
            </a:r>
            <a:r>
              <a:rPr lang="en" sz="1800"/>
              <a:t> on 3 user groups,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Developers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Users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Novices.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Research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recent studies confirms that, most people who are involved in model usage and development, they are familiar with the concepts of XAI and other do not.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paper, they decided to integrate the proposed system to TensorBoard.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system provides an iterative exploration of the model graph and visualization.</a:t>
            </a:r>
            <a:endParaRPr sz="18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Explainable AI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452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popular method is Local Interpretable Model Agnostic Explanations.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technique called ANCHORS, f</a:t>
            </a:r>
            <a:r>
              <a:rPr lang="en" sz="1800"/>
              <a:t>ocus the most influential areas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listed approaches provide only some XAI workflow.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1957725"/>
            <a:ext cx="3141900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Framework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5" y="1955075"/>
            <a:ext cx="8297525" cy="30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XAI Pipeline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555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model states and multiple explainers.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state is one configuration of a trained ML model  with given parameters.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find an optimal model, we consider the search space that spans all the possible model states.</a:t>
            </a:r>
            <a:endParaRPr sz="18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800" y="2166125"/>
            <a:ext cx="2528550" cy="14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Explainer Abstraction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defined as the model coverage (ie), a low abstraction only considers a part of the model, while high abstraction considers the whole model.</a:t>
            </a:r>
            <a:endParaRPr sz="18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375" y="2961375"/>
            <a:ext cx="30289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