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9f3b2f1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9f3b2f1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9f3b2f17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9f3b2f1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89f3b2f1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89f3b2f1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9f3b2f17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9f3b2f17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9f3b2f1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9f3b2f1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9f3b2f17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9f3b2f1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89f3b2f17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89f3b2f17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89f3b2f1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89f3b2f1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89f3b2f1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89f3b2f1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9f3b2f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9f3b2f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f3b2f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f3b2f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9f3b2f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9f3b2f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9f3b2f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9f3b2f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9f3b2f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9f3b2f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9f3b2f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9f3b2f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9f3b2f1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9f3b2f1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9f3b2f17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9f3b2f17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s.tufts.edu/~remco/publications/2019/EuroVis2019-Snowcat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User-based Visual Analytics Workflow for Exploratory Model Analysis 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218250"/>
            <a:ext cx="76881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Reference: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Cashman, D., Humayoun, S.R., Heimerl, F., Park, K., Das, S., Thompson, J., Saket, B., Mosca, A., Stasko, J., Endert, A., Gleicher, M. and Chang, R. (2019), A User‐based Visual Analytics Workflow for Exploratory Model Analysis. Computer Graphics Forum, 38: 185-199. doi:10.1111/cgf.13681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Link to this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https://www.cs.tufts.edu/~remco/publications/2019/EuroVis2019-Snowcat.pdf</a:t>
            </a:r>
            <a:r>
              <a:rPr lang="en" sz="1400"/>
              <a:t> </a:t>
            </a:r>
            <a:endParaRPr sz="14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design Step 3 and Step 4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48285" l="55899" r="3637" t="2103"/>
          <a:stretch/>
        </p:blipFill>
        <p:spPr>
          <a:xfrm>
            <a:off x="1396636" y="2019525"/>
            <a:ext cx="6136826" cy="27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design Step 5, 6, 7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10356" r="18418" t="51049"/>
          <a:stretch/>
        </p:blipFill>
        <p:spPr>
          <a:xfrm>
            <a:off x="1358050" y="2078875"/>
            <a:ext cx="6244926" cy="26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models supported by EMA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729450" y="2078875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List of models and data types that the proposed EMA system supports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21263" l="14307" r="15314" t="39176"/>
          <a:stretch/>
        </p:blipFill>
        <p:spPr>
          <a:xfrm>
            <a:off x="729450" y="2001900"/>
            <a:ext cx="7637549" cy="23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experimental system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0" y="2031725"/>
            <a:ext cx="6395824" cy="28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FeedBacks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729450" y="2078875"/>
            <a:ext cx="536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efficiency of the workflow was so good from the user feedback.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Reduces the work for user to choose between models.</a:t>
            </a:r>
            <a:endParaRPr sz="1800"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6022175" y="1988975"/>
            <a:ext cx="3062700" cy="2351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</a:t>
            </a:r>
            <a:r>
              <a:rPr b="1" lang="en"/>
              <a:t>The default workflow containing comparisons of multiple models felt like a good conceptual structure to work in”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implementations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</a:t>
            </a:r>
            <a:r>
              <a:rPr lang="en" sz="1800"/>
              <a:t>ifficulty</a:t>
            </a:r>
            <a:r>
              <a:rPr lang="en" sz="1800"/>
              <a:t> in generating problem specifications for non-experts.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Displaying the outputs of all possible metrics instead of only 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a documented report about the findings.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729450" y="2078875"/>
            <a:ext cx="80823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dataset used is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“</a:t>
            </a:r>
            <a:r>
              <a:rPr b="1" lang="en" sz="1800"/>
              <a:t>Popular kid</a:t>
            </a:r>
            <a:r>
              <a:rPr lang="en" sz="1800"/>
              <a:t>” and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“</a:t>
            </a:r>
            <a:r>
              <a:rPr b="1" lang="en" sz="1800"/>
              <a:t>Automobile Fuel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Efficiency</a:t>
            </a:r>
            <a:r>
              <a:rPr lang="en" sz="1800"/>
              <a:t>”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					    </a:t>
            </a:r>
            <a:r>
              <a:rPr b="1" lang="en" sz="1200"/>
              <a:t>a) Confusion Matrix for classification	              B) Histogram for Regression</a:t>
            </a:r>
            <a:endParaRPr b="1" sz="1200"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set of confusion matrices showing the different classification models predicting Goal of students in the Popular Kids dataset" id="232" name="Google Shape;232;p28" title="confusion matrices"/>
          <p:cNvPicPr preferRelativeResize="0"/>
          <p:nvPr/>
        </p:nvPicPr>
        <p:blipFill rotWithShape="1">
          <a:blip r:embed="rId3">
            <a:alphaModFix/>
          </a:blip>
          <a:srcRect b="0" l="0" r="21929" t="0"/>
          <a:stretch/>
        </p:blipFill>
        <p:spPr>
          <a:xfrm>
            <a:off x="3734700" y="701650"/>
            <a:ext cx="2702700" cy="3638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ression plots of the two best models returned by a&#10;machine learning backend" id="233" name="Google Shape;233;p28" title="Regression Plo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00" y="748525"/>
            <a:ext cx="2222099" cy="35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29"/>
          <p:cNvGrpSpPr/>
          <p:nvPr/>
        </p:nvGrpSpPr>
        <p:grpSpPr>
          <a:xfrm>
            <a:off x="4727450" y="1144195"/>
            <a:ext cx="3820525" cy="1259700"/>
            <a:chOff x="4530625" y="694230"/>
            <a:chExt cx="3820525" cy="1259700"/>
          </a:xfrm>
        </p:grpSpPr>
        <p:cxnSp>
          <p:nvCxnSpPr>
            <p:cNvPr id="242" name="Google Shape;242;p29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29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29"/>
            <p:cNvSpPr txBox="1"/>
            <p:nvPr/>
          </p:nvSpPr>
          <p:spPr>
            <a:xfrm>
              <a:off x="6223850" y="694230"/>
              <a:ext cx="2127300" cy="12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EMA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Defined as the process of discovering and selecting relevant models that can be used to make predictions on a data source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5507225" y="3349039"/>
            <a:ext cx="3286704" cy="747300"/>
            <a:chOff x="5064450" y="2086419"/>
            <a:chExt cx="3286704" cy="747300"/>
          </a:xfrm>
        </p:grpSpPr>
        <p:cxnSp>
          <p:nvCxnSpPr>
            <p:cNvPr id="247" name="Google Shape;247;p29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29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User FeedBack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The steps of the workflow were clear and supported their ability to discover and export complex models on their dataset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43525" y="2749515"/>
            <a:ext cx="3468725" cy="919800"/>
            <a:chOff x="744100" y="1499890"/>
            <a:chExt cx="3468725" cy="919800"/>
          </a:xfrm>
        </p:grpSpPr>
        <p:cxnSp>
          <p:nvCxnSpPr>
            <p:cNvPr id="252" name="Google Shape;252;p29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29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744100" y="1499890"/>
              <a:ext cx="2127300" cy="9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EMA Supports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EMA supports problem exploration, problem specification, and model selection in sequence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2813309" y="1781377"/>
            <a:ext cx="3509178" cy="3257208"/>
            <a:chOff x="3318063" y="1368287"/>
            <a:chExt cx="2408000" cy="2993482"/>
          </a:xfrm>
        </p:grpSpPr>
        <p:sp>
          <p:nvSpPr>
            <p:cNvPr id="257" name="Google Shape;257;p29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58" name="Google Shape;258;p29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59" name="Google Shape;259;p29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260" name="Google Shape;260;p29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1" name="Google Shape;261;p29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2" name="Google Shape;262;p29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3" name="Google Shape;263;p29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4" name="Google Shape;264;p29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65" name="Google Shape;265;p29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66" name="Google Shape;266;p29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67" name="Google Shape;267;p29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68" name="Google Shape;268;p29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69" name="Google Shape;269;p29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70" name="Google Shape;270;p29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71" name="Google Shape;271;p29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72" name="Google Shape;272;p29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273" name="Google Shape;273;p29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Thanks!</a:t>
            </a:r>
            <a:endParaRPr sz="2600"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EDA?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688700" cy="31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</a:t>
            </a:r>
            <a:r>
              <a:rPr b="1" lang="en"/>
              <a:t>Existing Interactive VA tool</a:t>
            </a:r>
            <a:endParaRPr b="1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28325"/>
            <a:ext cx="7688700" cy="2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25" y="504750"/>
            <a:ext cx="2662926" cy="1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proposed method?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							The Proposed system</a:t>
            </a:r>
            <a:endParaRPr b="1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600" y="1946350"/>
            <a:ext cx="7688702" cy="2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proposed system help us?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18" y="1853850"/>
            <a:ext cx="7606431" cy="311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545900" y="1880300"/>
            <a:ext cx="7990400" cy="2869650"/>
            <a:chOff x="545900" y="1880300"/>
            <a:chExt cx="7990400" cy="2869650"/>
          </a:xfrm>
        </p:grpSpPr>
        <p:sp>
          <p:nvSpPr>
            <p:cNvPr id="123" name="Google Shape;123;p17"/>
            <p:cNvSpPr/>
            <p:nvPr/>
          </p:nvSpPr>
          <p:spPr>
            <a:xfrm>
              <a:off x="545900" y="1880300"/>
              <a:ext cx="1662000" cy="764100"/>
            </a:xfrm>
            <a:prstGeom prst="wedgeRoundRectCallout">
              <a:avLst>
                <a:gd fmla="val 87220" name="adj1"/>
                <a:gd fmla="val 45256" name="adj2"/>
                <a:gd fmla="val 0" name="adj3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EMA: I’ll do these. Just feed me the data !!</a:t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041800" y="1977350"/>
              <a:ext cx="5494500" cy="2772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main goal of EMA ?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Replicable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19088" r="20754" t="18453"/>
          <a:stretch/>
        </p:blipFill>
        <p:spPr>
          <a:xfrm>
            <a:off x="729450" y="2017875"/>
            <a:ext cx="3904550" cy="2261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/>
          <p:nvPr/>
        </p:nvCxnSpPr>
        <p:spPr>
          <a:xfrm flipH="1" rot="10800000">
            <a:off x="4488450" y="2535450"/>
            <a:ext cx="13464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4488450" y="3044850"/>
            <a:ext cx="13830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/>
          <p:nvPr/>
        </p:nvSpPr>
        <p:spPr>
          <a:xfrm>
            <a:off x="5871450" y="2078875"/>
            <a:ext cx="19047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Replicable variables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871450" y="3514875"/>
            <a:ext cx="19047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suitable model for the found 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Prototype Design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2078875"/>
            <a:ext cx="7688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First Tab							Second Tab</a:t>
            </a:r>
            <a:endParaRPr b="1" sz="17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his has the histogram images about the dataset" id="144" name="Google Shape;144;p19" title="First Tab"/>
          <p:cNvPicPr preferRelativeResize="0"/>
          <p:nvPr/>
        </p:nvPicPr>
        <p:blipFill rotWithShape="1">
          <a:blip r:embed="rId3">
            <a:alphaModFix/>
          </a:blip>
          <a:srcRect b="52594" l="10081" r="67364" t="8240"/>
          <a:stretch/>
        </p:blipFill>
        <p:spPr>
          <a:xfrm>
            <a:off x="824900" y="2014525"/>
            <a:ext cx="3615001" cy="26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50" y="1892050"/>
            <a:ext cx="3902300" cy="2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Requirements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5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81200" y="1957129"/>
            <a:ext cx="1645448" cy="3049675"/>
            <a:chOff x="0" y="1189989"/>
            <a:chExt cx="2214600" cy="3217636"/>
          </a:xfrm>
        </p:grpSpPr>
        <p:sp>
          <p:nvSpPr>
            <p:cNvPr id="154" name="Google Shape;154;p2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Use the data summary to generate the predictive models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1847076" y="1956926"/>
            <a:ext cx="1533552" cy="3049878"/>
            <a:chOff x="1838325" y="1189775"/>
            <a:chExt cx="2064000" cy="3217850"/>
          </a:xfrm>
        </p:grpSpPr>
        <p:sp>
          <p:nvSpPr>
            <p:cNvPr id="157" name="Google Shape;157;p20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Change and adjust the problem specification to get better predictive models.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0"/>
          <p:cNvGrpSpPr/>
          <p:nvPr/>
        </p:nvGrpSpPr>
        <p:grpSpPr>
          <a:xfrm>
            <a:off x="3094145" y="1956926"/>
            <a:ext cx="1533552" cy="3049878"/>
            <a:chOff x="3516750" y="1189775"/>
            <a:chExt cx="2064000" cy="3217850"/>
          </a:xfrm>
        </p:grpSpPr>
        <p:sp>
          <p:nvSpPr>
            <p:cNvPr id="160" name="Google Shape;160;p2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Initially rank the predictive models.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5588601" y="1956926"/>
            <a:ext cx="1533552" cy="3049878"/>
            <a:chOff x="6874025" y="1189775"/>
            <a:chExt cx="2064000" cy="3217850"/>
          </a:xfrm>
        </p:grpSpPr>
        <p:sp>
          <p:nvSpPr>
            <p:cNvPr id="163" name="Google Shape;163;p2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Compare model predictions on individual data 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0"/>
          <p:cNvGrpSpPr/>
          <p:nvPr/>
        </p:nvGrpSpPr>
        <p:grpSpPr>
          <a:xfrm>
            <a:off x="4341345" y="1956926"/>
            <a:ext cx="1533552" cy="3049878"/>
            <a:chOff x="5195350" y="1189775"/>
            <a:chExt cx="2064000" cy="3217850"/>
          </a:xfrm>
        </p:grpSpPr>
        <p:sp>
          <p:nvSpPr>
            <p:cNvPr id="166" name="Google Shape;166;p2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Determine the most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preferable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model beyond the initial ranking.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7122150" y="2722525"/>
            <a:ext cx="1206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Transition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seamlessly from one step to another in the overall workflow.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835625" y="1957125"/>
            <a:ext cx="1578900" cy="6147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design- Step 1 and Step2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48970" l="1077" r="43401" t="1418"/>
          <a:stretch/>
        </p:blipFill>
        <p:spPr>
          <a:xfrm>
            <a:off x="1015850" y="2019525"/>
            <a:ext cx="6899699" cy="27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