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gnesh Muthuvelan" userId="4bba1e78-7f47-423f-a071-b783ac2aa66f" providerId="ADAL" clId="{2103E51C-F63B-462B-B79D-974D8C649869}"/>
    <pc:docChg chg="modSld">
      <pc:chgData name="Vignesh Muthuvelan" userId="4bba1e78-7f47-423f-a071-b783ac2aa66f" providerId="ADAL" clId="{2103E51C-F63B-462B-B79D-974D8C649869}" dt="2024-03-15T15:07:43.903" v="13" actId="6549"/>
      <pc:docMkLst>
        <pc:docMk/>
      </pc:docMkLst>
      <pc:sldChg chg="modSp mod">
        <pc:chgData name="Vignesh Muthuvelan" userId="4bba1e78-7f47-423f-a071-b783ac2aa66f" providerId="ADAL" clId="{2103E51C-F63B-462B-B79D-974D8C649869}" dt="2024-03-15T15:07:19.774" v="8" actId="6549"/>
        <pc:sldMkLst>
          <pc:docMk/>
          <pc:sldMk cId="1186421160" sldId="262"/>
        </pc:sldMkLst>
        <pc:spChg chg="mod">
          <ac:chgData name="Vignesh Muthuvelan" userId="4bba1e78-7f47-423f-a071-b783ac2aa66f" providerId="ADAL" clId="{2103E51C-F63B-462B-B79D-974D8C649869}" dt="2024-03-15T15:07:19.774" v="8" actId="6549"/>
          <ac:spMkLst>
            <pc:docMk/>
            <pc:sldMk cId="1186421160" sldId="262"/>
            <ac:spMk id="2" creationId="{8FEE4A9C-3F57-7DA7-91FD-715C3FB47F93}"/>
          </ac:spMkLst>
        </pc:spChg>
      </pc:sldChg>
      <pc:sldChg chg="modSp mod">
        <pc:chgData name="Vignesh Muthuvelan" userId="4bba1e78-7f47-423f-a071-b783ac2aa66f" providerId="ADAL" clId="{2103E51C-F63B-462B-B79D-974D8C649869}" dt="2024-03-15T15:07:25.277" v="9" actId="6549"/>
        <pc:sldMkLst>
          <pc:docMk/>
          <pc:sldMk cId="3210358481" sldId="263"/>
        </pc:sldMkLst>
        <pc:spChg chg="mod">
          <ac:chgData name="Vignesh Muthuvelan" userId="4bba1e78-7f47-423f-a071-b783ac2aa66f" providerId="ADAL" clId="{2103E51C-F63B-462B-B79D-974D8C649869}" dt="2024-03-15T15:07:25.277" v="9" actId="6549"/>
          <ac:spMkLst>
            <pc:docMk/>
            <pc:sldMk cId="3210358481" sldId="263"/>
            <ac:spMk id="2" creationId="{E041FD9D-DF07-9C37-1E61-1D920E0EF1D4}"/>
          </ac:spMkLst>
        </pc:spChg>
      </pc:sldChg>
      <pc:sldChg chg="modSp mod">
        <pc:chgData name="Vignesh Muthuvelan" userId="4bba1e78-7f47-423f-a071-b783ac2aa66f" providerId="ADAL" clId="{2103E51C-F63B-462B-B79D-974D8C649869}" dt="2024-03-15T15:07:30.474" v="10" actId="6549"/>
        <pc:sldMkLst>
          <pc:docMk/>
          <pc:sldMk cId="3202024527" sldId="265"/>
        </pc:sldMkLst>
        <pc:spChg chg="mod">
          <ac:chgData name="Vignesh Muthuvelan" userId="4bba1e78-7f47-423f-a071-b783ac2aa66f" providerId="ADAL" clId="{2103E51C-F63B-462B-B79D-974D8C649869}" dt="2024-03-15T15:07:30.474" v="10" actId="6549"/>
          <ac:spMkLst>
            <pc:docMk/>
            <pc:sldMk cId="3202024527" sldId="265"/>
            <ac:spMk id="2" creationId="{C4FFAF3C-BA60-9181-132C-C36C403AAEA7}"/>
          </ac:spMkLst>
        </pc:spChg>
      </pc:sldChg>
      <pc:sldChg chg="modSp mod">
        <pc:chgData name="Vignesh Muthuvelan" userId="4bba1e78-7f47-423f-a071-b783ac2aa66f" providerId="ADAL" clId="{2103E51C-F63B-462B-B79D-974D8C649869}" dt="2024-03-15T15:07:34.695" v="11" actId="6549"/>
        <pc:sldMkLst>
          <pc:docMk/>
          <pc:sldMk cId="4154508776" sldId="266"/>
        </pc:sldMkLst>
        <pc:spChg chg="mod">
          <ac:chgData name="Vignesh Muthuvelan" userId="4bba1e78-7f47-423f-a071-b783ac2aa66f" providerId="ADAL" clId="{2103E51C-F63B-462B-B79D-974D8C649869}" dt="2024-03-15T15:07:34.695" v="11" actId="6549"/>
          <ac:spMkLst>
            <pc:docMk/>
            <pc:sldMk cId="4154508776" sldId="266"/>
            <ac:spMk id="2" creationId="{F7F0871F-2198-9E37-C96F-3611AA199B60}"/>
          </ac:spMkLst>
        </pc:spChg>
      </pc:sldChg>
      <pc:sldChg chg="modSp mod">
        <pc:chgData name="Vignesh Muthuvelan" userId="4bba1e78-7f47-423f-a071-b783ac2aa66f" providerId="ADAL" clId="{2103E51C-F63B-462B-B79D-974D8C649869}" dt="2024-03-14T15:09:05.470" v="6" actId="6549"/>
        <pc:sldMkLst>
          <pc:docMk/>
          <pc:sldMk cId="1483293388" sldId="267"/>
        </pc:sldMkLst>
        <pc:spChg chg="mod">
          <ac:chgData name="Vignesh Muthuvelan" userId="4bba1e78-7f47-423f-a071-b783ac2aa66f" providerId="ADAL" clId="{2103E51C-F63B-462B-B79D-974D8C649869}" dt="2024-03-14T15:09:05.470" v="6" actId="6549"/>
          <ac:spMkLst>
            <pc:docMk/>
            <pc:sldMk cId="1483293388" sldId="267"/>
            <ac:spMk id="2" creationId="{D3304455-6802-6CA9-8475-2F6DD1B8D409}"/>
          </ac:spMkLst>
        </pc:spChg>
      </pc:sldChg>
      <pc:sldChg chg="modSp mod">
        <pc:chgData name="Vignesh Muthuvelan" userId="4bba1e78-7f47-423f-a071-b783ac2aa66f" providerId="ADAL" clId="{2103E51C-F63B-462B-B79D-974D8C649869}" dt="2024-03-15T15:07:38.035" v="12" actId="6549"/>
        <pc:sldMkLst>
          <pc:docMk/>
          <pc:sldMk cId="3183315129" sldId="268"/>
        </pc:sldMkLst>
        <pc:spChg chg="mod">
          <ac:chgData name="Vignesh Muthuvelan" userId="4bba1e78-7f47-423f-a071-b783ac2aa66f" providerId="ADAL" clId="{2103E51C-F63B-462B-B79D-974D8C649869}" dt="2024-03-15T15:07:38.035" v="12" actId="6549"/>
          <ac:spMkLst>
            <pc:docMk/>
            <pc:sldMk cId="3183315129" sldId="268"/>
            <ac:spMk id="2" creationId="{005E46AB-32C4-4B57-A2B1-50738A64BE1B}"/>
          </ac:spMkLst>
        </pc:spChg>
      </pc:sldChg>
      <pc:sldChg chg="modSp mod">
        <pc:chgData name="Vignesh Muthuvelan" userId="4bba1e78-7f47-423f-a071-b783ac2aa66f" providerId="ADAL" clId="{2103E51C-F63B-462B-B79D-974D8C649869}" dt="2024-03-14T15:09:12.654" v="7" actId="20577"/>
        <pc:sldMkLst>
          <pc:docMk/>
          <pc:sldMk cId="728950222" sldId="269"/>
        </pc:sldMkLst>
        <pc:spChg chg="mod">
          <ac:chgData name="Vignesh Muthuvelan" userId="4bba1e78-7f47-423f-a071-b783ac2aa66f" providerId="ADAL" clId="{2103E51C-F63B-462B-B79D-974D8C649869}" dt="2024-03-14T15:09:12.654" v="7" actId="20577"/>
          <ac:spMkLst>
            <pc:docMk/>
            <pc:sldMk cId="728950222" sldId="269"/>
            <ac:spMk id="2" creationId="{357C38BC-22B3-37B2-E0C3-812020A76077}"/>
          </ac:spMkLst>
        </pc:spChg>
      </pc:sldChg>
      <pc:sldChg chg="modSp mod">
        <pc:chgData name="Vignesh Muthuvelan" userId="4bba1e78-7f47-423f-a071-b783ac2aa66f" providerId="ADAL" clId="{2103E51C-F63B-462B-B79D-974D8C649869}" dt="2024-03-14T15:08:36.223" v="4" actId="20577"/>
        <pc:sldMkLst>
          <pc:docMk/>
          <pc:sldMk cId="2900153716" sldId="2146847054"/>
        </pc:sldMkLst>
        <pc:spChg chg="mod">
          <ac:chgData name="Vignesh Muthuvelan" userId="4bba1e78-7f47-423f-a071-b783ac2aa66f" providerId="ADAL" clId="{2103E51C-F63B-462B-B79D-974D8C649869}" dt="2024-03-14T15:08:36.223" v="4" actId="20577"/>
          <ac:spMkLst>
            <pc:docMk/>
            <pc:sldMk cId="2900153716" sldId="2146847054"/>
            <ac:spMk id="3" creationId="{B2678641-EEA3-4EC4-BF39-4075B0C120E8}"/>
          </ac:spMkLst>
        </pc:spChg>
      </pc:sldChg>
      <pc:sldChg chg="modSp mod">
        <pc:chgData name="Vignesh Muthuvelan" userId="4bba1e78-7f47-423f-a071-b783ac2aa66f" providerId="ADAL" clId="{2103E51C-F63B-462B-B79D-974D8C649869}" dt="2024-03-15T15:07:43.903" v="13" actId="6549"/>
        <pc:sldMkLst>
          <pc:docMk/>
          <pc:sldMk cId="614882681" sldId="2146847055"/>
        </pc:sldMkLst>
        <pc:spChg chg="mod">
          <ac:chgData name="Vignesh Muthuvelan" userId="4bba1e78-7f47-423f-a071-b783ac2aa66f" providerId="ADAL" clId="{2103E51C-F63B-462B-B79D-974D8C649869}" dt="2024-03-15T15:07:43.903" v="13" actId="6549"/>
          <ac:spMkLst>
            <pc:docMk/>
            <pc:sldMk cId="614882681" sldId="2146847055"/>
            <ac:spMk id="3" creationId="{A6638FD1-D00E-E75B-705C-564F06D93D7B}"/>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12-04-2024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4/12/2024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4/12/2024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4/12/2024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4/12/2024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4/12/2024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4/12/2024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4/12/2024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4/12/2024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4/12/2024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4/12/2024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4/12/2024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acadpubl.eu/jsi/2018-118-7-9/articles/7/31.pdf" TargetMode="External"/><Relationship Id="rId2" Type="http://schemas.openxmlformats.org/officeDocument/2006/relationships/hyperlink" Target="https://www.irjet.net/archives/V5/i11/IRJET-V5I11304.pdf" TargetMode="External"/><Relationship Id="rId1" Type="http://schemas.openxmlformats.org/officeDocument/2006/relationships/slideLayout" Target="../slideLayouts/slideLayout2.xml"/><Relationship Id="rId5" Type="http://schemas.openxmlformats.org/officeDocument/2006/relationships/hyperlink" Target="https://towardsdatascience.com/anomaly-detection-with-isolation-forest-visualization-23cd75c281e2" TargetMode="External"/><Relationship Id="rId4" Type="http://schemas.openxmlformats.org/officeDocument/2006/relationships/hyperlink" Target="https://arxiv.org/pdf/1811.02196.pdf"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a:bodyPr>
          <a:lstStyle/>
          <a:p>
            <a:pPr algn="ctr"/>
            <a:r>
              <a:rPr lang="en-US" b="1" dirty="0" smtClean="0"/>
              <a:t>Credit-card-Fraud-Detection</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627928"/>
            <a:ext cx="7980183" cy="113877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400" b="1" dirty="0">
                <a:solidFill>
                  <a:schemeClr val="accent1">
                    <a:lumMod val="75000"/>
                  </a:schemeClr>
                </a:solidFill>
                <a:latin typeface="Arial"/>
                <a:cs typeface="Arial"/>
              </a:rPr>
              <a:t>1</a:t>
            </a:r>
            <a:r>
              <a:rPr lang="en-US" sz="2400" b="1" dirty="0" smtClean="0">
                <a:solidFill>
                  <a:schemeClr val="accent1">
                    <a:lumMod val="75000"/>
                  </a:schemeClr>
                </a:solidFill>
                <a:latin typeface="Times New Roman" panose="02020603050405020304" pitchFamily="18" charset="0"/>
                <a:cs typeface="Times New Roman" panose="02020603050405020304" pitchFamily="18" charset="0"/>
              </a:rPr>
              <a:t>. MUTHUKUMAR.M </a:t>
            </a:r>
            <a:r>
              <a:rPr lang="en-US" sz="2400" b="1" dirty="0" smtClean="0">
                <a:solidFill>
                  <a:schemeClr val="accent1">
                    <a:lumMod val="75000"/>
                  </a:schemeClr>
                </a:solidFill>
                <a:latin typeface="Times New Roman" panose="02020603050405020304" pitchFamily="18" charset="0"/>
                <a:cs typeface="Times New Roman" panose="02020603050405020304" pitchFamily="18" charset="0"/>
              </a:rPr>
              <a:t>- CARE College of Engineering –Mechanical Engineering . </a:t>
            </a:r>
            <a:endParaRPr lang="en-US" sz="2400" b="1" dirty="0">
              <a:solidFill>
                <a:schemeClr val="accent1">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3" name="Rectangle 1"/>
          <p:cNvSpPr>
            <a:spLocks noGrp="1" noChangeArrowheads="1"/>
          </p:cNvSpPr>
          <p:nvPr>
            <p:ph idx="1"/>
          </p:nvPr>
        </p:nvSpPr>
        <p:spPr bwMode="auto">
          <a:xfrm>
            <a:off x="260879" y="2727371"/>
            <a:ext cx="10282430" cy="2677656"/>
          </a:xfrm>
          <a:prstGeom prst="rect">
            <a:avLst/>
          </a:prstGeom>
          <a:solidFill>
            <a:schemeClr val="bg1"/>
          </a:solidFill>
          <a:ln w="9525">
            <a:solidFill>
              <a:schemeClr val="tx1"/>
            </a:solid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6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smtClean="0">
                <a:ln>
                  <a:noFill/>
                </a:ln>
                <a:solidFill>
                  <a:schemeClr val="tx1"/>
                </a:solidFill>
                <a:effectLst/>
                <a:latin typeface="-apple-system"/>
              </a:rPr>
              <a:t>Visit </a:t>
            </a:r>
            <a:r>
              <a:rPr kumimoji="0" lang="en-US" altLang="en-US" sz="2400" b="0" i="0" u="none" strike="noStrike" cap="none" normalizeH="0" baseline="0" dirty="0" smtClean="0">
                <a:ln>
                  <a:noFill/>
                </a:ln>
                <a:solidFill>
                  <a:schemeClr val="tx1"/>
                </a:solidFill>
                <a:effectLst/>
                <a:latin typeface="-apple-system"/>
                <a:hlinkClick r:id="rId2"/>
              </a:rPr>
              <a:t>https://www.irjet.net/archives/V5/i11/IRJET-V5I11304.pdf</a:t>
            </a:r>
            <a:endParaRPr kumimoji="0" lang="en-US" altLang="en-US" sz="2400" b="0" i="0" u="none" strike="noStrike" cap="none" normalizeH="0" baseline="0" dirty="0" smtClean="0">
              <a:ln>
                <a:noFill/>
              </a:ln>
              <a:solidFill>
                <a:schemeClr val="tx1"/>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smtClean="0">
                <a:ln>
                  <a:noFill/>
                </a:ln>
                <a:solidFill>
                  <a:schemeClr val="tx1"/>
                </a:solidFill>
                <a:effectLst/>
                <a:latin typeface="-apple-system"/>
              </a:rPr>
              <a:t>Visit </a:t>
            </a:r>
            <a:r>
              <a:rPr kumimoji="0" lang="en-US" altLang="en-US" sz="2400" b="0" i="0" u="none" strike="noStrike" cap="none" normalizeH="0" baseline="0" dirty="0" smtClean="0">
                <a:ln>
                  <a:noFill/>
                </a:ln>
                <a:solidFill>
                  <a:schemeClr val="tx1"/>
                </a:solidFill>
                <a:effectLst/>
                <a:latin typeface="-apple-system"/>
                <a:hlinkClick r:id="rId3"/>
              </a:rPr>
              <a:t>https://acadpubl.eu/jsi/2018-118-7-9/articles/7/31.pdf</a:t>
            </a:r>
            <a:endParaRPr kumimoji="0" lang="en-US" altLang="en-US" sz="2400" b="0" i="0" u="none" strike="noStrike" cap="none" normalizeH="0" baseline="0" dirty="0" smtClean="0">
              <a:ln>
                <a:noFill/>
              </a:ln>
              <a:solidFill>
                <a:schemeClr val="tx1"/>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smtClean="0">
                <a:ln>
                  <a:noFill/>
                </a:ln>
                <a:solidFill>
                  <a:schemeClr val="tx1"/>
                </a:solidFill>
                <a:effectLst/>
                <a:latin typeface="-apple-system"/>
              </a:rPr>
              <a:t>Visit </a:t>
            </a:r>
            <a:r>
              <a:rPr kumimoji="0" lang="en-US" altLang="en-US" sz="2400" b="0" i="0" u="none" strike="noStrike" cap="none" normalizeH="0" baseline="0" dirty="0" smtClean="0">
                <a:ln>
                  <a:noFill/>
                </a:ln>
                <a:solidFill>
                  <a:schemeClr val="tx1"/>
                </a:solidFill>
                <a:effectLst/>
                <a:latin typeface="-apple-system"/>
                <a:hlinkClick r:id="rId4"/>
              </a:rPr>
              <a:t>https://arxiv.org/pdf/1811.02196.pdf</a:t>
            </a:r>
            <a:endParaRPr kumimoji="0" lang="en-US" altLang="en-US" sz="2400" b="0" i="0" u="none" strike="noStrike" cap="none" normalizeH="0" baseline="0" dirty="0" smtClean="0">
              <a:ln>
                <a:noFill/>
              </a:ln>
              <a:solidFill>
                <a:schemeClr val="tx1"/>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smtClean="0">
                <a:ln>
                  <a:noFill/>
                </a:ln>
                <a:solidFill>
                  <a:schemeClr val="tx1"/>
                </a:solidFill>
                <a:effectLst/>
                <a:latin typeface="-apple-system"/>
              </a:rPr>
              <a:t>Visit </a:t>
            </a:r>
            <a:r>
              <a:rPr kumimoji="0" lang="en-US" altLang="en-US" sz="2400" b="0" i="0" u="none" strike="noStrike" cap="none" normalizeH="0" baseline="0" dirty="0" smtClean="0">
                <a:ln>
                  <a:noFill/>
                </a:ln>
                <a:solidFill>
                  <a:schemeClr val="tx1"/>
                </a:solidFill>
                <a:effectLst/>
                <a:latin typeface="-apple-system"/>
                <a:hlinkClick r:id="rId5"/>
              </a:rPr>
              <a:t>https://towardsdatascience.com/anomaly-detection-with-isolation-forest-visualization-23cd75c281e2</a:t>
            </a:r>
            <a:endParaRPr kumimoji="0" lang="en-US" altLang="en-US" sz="2400" b="0" i="0" u="none" strike="noStrike" cap="none" normalizeH="0" baseline="0" dirty="0" smtClean="0">
              <a:ln>
                <a:noFill/>
              </a:ln>
              <a:solidFill>
                <a:schemeClr val="tx1"/>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lgn="just">
              <a:buNone/>
            </a:pPr>
            <a:r>
              <a:rPr lang="en-US" sz="2400" dirty="0">
                <a:latin typeface="Times New Roman" panose="02020603050405020304" pitchFamily="18" charset="0"/>
                <a:cs typeface="Times New Roman" panose="02020603050405020304" pitchFamily="18" charset="0"/>
              </a:rPr>
              <a:t>The prevalence of credit card fraud poses a significant challenge to financial institutions and consumers alike. Fraudulent activities, such as unauthorized transactions and identity theft, not only lead to financial losses but also erode trust in the financial system. Detecting and preventing credit card fraud in real-time is crucial to mitigate its adverse effects</a:t>
            </a:r>
            <a:r>
              <a:rPr lang="en-US" sz="1600" dirty="0" smtClean="0"/>
              <a:t>.</a:t>
            </a:r>
          </a:p>
          <a:p>
            <a:pPr marL="0" indent="0" algn="just">
              <a:buNone/>
            </a:pPr>
            <a:r>
              <a:rPr lang="en-US" sz="2400" dirty="0">
                <a:latin typeface="Times New Roman" panose="02020603050405020304" pitchFamily="18" charset="0"/>
                <a:cs typeface="Times New Roman" panose="02020603050405020304" pitchFamily="18" charset="0"/>
              </a:rPr>
              <a:t>The objective of this project is to design and implement a robust Credit Card Fraud Detection system named </a:t>
            </a:r>
            <a:r>
              <a:rPr lang="en-US" sz="2400" dirty="0" err="1">
                <a:latin typeface="Times New Roman" panose="02020603050405020304" pitchFamily="18" charset="0"/>
                <a:cs typeface="Times New Roman" panose="02020603050405020304" pitchFamily="18" charset="0"/>
              </a:rPr>
              <a:t>Cerid</a:t>
            </a:r>
            <a:r>
              <a:rPr lang="en-US" sz="2400" dirty="0">
                <a:latin typeface="Times New Roman" panose="02020603050405020304" pitchFamily="18" charset="0"/>
                <a:cs typeface="Times New Roman" panose="02020603050405020304" pitchFamily="18" charset="0"/>
              </a:rPr>
              <a:t> that can effectively detect and mitigate fraudulent activities in credit card transactions. The system should be capable of analyzing large volumes of transaction data and accurately identifying suspicious patterns indicative of fraud while minimizing false positives.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graphicFrame>
        <p:nvGraphicFramePr>
          <p:cNvPr id="8" name="Table 7"/>
          <p:cNvGraphicFramePr>
            <a:graphicFrameLocks noGrp="1"/>
          </p:cNvGraphicFramePr>
          <p:nvPr>
            <p:extLst>
              <p:ext uri="{D42A27DB-BD31-4B8C-83A1-F6EECF244321}">
                <p14:modId xmlns:p14="http://schemas.microsoft.com/office/powerpoint/2010/main" val="2846439428"/>
              </p:ext>
            </p:extLst>
          </p:nvPr>
        </p:nvGraphicFramePr>
        <p:xfrm>
          <a:off x="318654" y="1453957"/>
          <a:ext cx="11292153" cy="4754880"/>
        </p:xfrm>
        <a:graphic>
          <a:graphicData uri="http://schemas.openxmlformats.org/drawingml/2006/table">
            <a:tbl>
              <a:tblPr firstRow="1" bandRow="1">
                <a:tableStyleId>{2D5ABB26-0587-4C30-8999-92F81FD0307C}</a:tableStyleId>
              </a:tblPr>
              <a:tblGrid>
                <a:gridCol w="11292153">
                  <a:extLst>
                    <a:ext uri="{9D8B030D-6E8A-4147-A177-3AD203B41FA5}">
                      <a16:colId xmlns:a16="http://schemas.microsoft.com/office/drawing/2014/main" val="442647842"/>
                    </a:ext>
                  </a:extLst>
                </a:gridCol>
              </a:tblGrid>
              <a:tr h="370840">
                <a:tc>
                  <a:txBody>
                    <a:bodyPr/>
                    <a:lstStyle/>
                    <a:p>
                      <a:pPr algn="just"/>
                      <a:r>
                        <a:rPr lang="en-US" sz="1800" b="1" dirty="0" smtClean="0">
                          <a:latin typeface="Times New Roman" panose="02020603050405020304" pitchFamily="18" charset="0"/>
                          <a:cs typeface="Times New Roman" panose="02020603050405020304" pitchFamily="18" charset="0"/>
                        </a:rPr>
                        <a:t>1. </a:t>
                      </a:r>
                      <a:r>
                        <a:rPr lang="en-US" sz="1600" b="1" dirty="0" smtClean="0">
                          <a:latin typeface="Times New Roman" panose="02020603050405020304" pitchFamily="18" charset="0"/>
                          <a:cs typeface="Times New Roman" panose="02020603050405020304" pitchFamily="18" charset="0"/>
                        </a:rPr>
                        <a:t>Data understanding and exploring</a:t>
                      </a:r>
                    </a:p>
                    <a:p>
                      <a:pPr algn="just"/>
                      <a:endParaRPr lang="en-US" sz="1600" b="1" dirty="0" smtClean="0">
                        <a:latin typeface="Times New Roman" panose="02020603050405020304" pitchFamily="18" charset="0"/>
                        <a:cs typeface="Times New Roman" panose="02020603050405020304" pitchFamily="18" charset="0"/>
                      </a:endParaRPr>
                    </a:p>
                    <a:p>
                      <a:pPr algn="just"/>
                      <a:r>
                        <a:rPr lang="en-US" sz="1600" b="1" dirty="0" smtClean="0">
                          <a:latin typeface="Times New Roman" panose="02020603050405020304" pitchFamily="18" charset="0"/>
                          <a:cs typeface="Times New Roman" panose="02020603050405020304" pitchFamily="18" charset="0"/>
                        </a:rPr>
                        <a:t>2. Data cleaning</a:t>
                      </a:r>
                    </a:p>
                    <a:p>
                      <a:pPr algn="just"/>
                      <a:endParaRPr lang="en-US" sz="1600" dirty="0" smtClean="0">
                        <a:latin typeface="Times New Roman" panose="02020603050405020304" pitchFamily="18" charset="0"/>
                        <a:cs typeface="Times New Roman" panose="02020603050405020304" pitchFamily="18" charset="0"/>
                      </a:endParaRPr>
                    </a:p>
                    <a:p>
                      <a:pPr algn="just"/>
                      <a:r>
                        <a:rPr lang="en-US" sz="1600" dirty="0" smtClean="0">
                          <a:latin typeface="Times New Roman" panose="02020603050405020304" pitchFamily="18" charset="0"/>
                          <a:cs typeface="Times New Roman" panose="02020603050405020304" pitchFamily="18" charset="0"/>
                        </a:rPr>
                        <a:t>• Handling missing values</a:t>
                      </a:r>
                    </a:p>
                    <a:p>
                      <a:pPr algn="just"/>
                      <a:endParaRPr lang="en-US" sz="1600" dirty="0" smtClean="0">
                        <a:latin typeface="Times New Roman" panose="02020603050405020304" pitchFamily="18" charset="0"/>
                        <a:cs typeface="Times New Roman" panose="02020603050405020304" pitchFamily="18" charset="0"/>
                      </a:endParaRPr>
                    </a:p>
                    <a:p>
                      <a:pPr algn="just"/>
                      <a:r>
                        <a:rPr lang="en-US" sz="1600" b="1" dirty="0" smtClean="0">
                          <a:latin typeface="Times New Roman" panose="02020603050405020304" pitchFamily="18" charset="0"/>
                          <a:cs typeface="Times New Roman" panose="02020603050405020304" pitchFamily="18" charset="0"/>
                        </a:rPr>
                        <a:t>3. Exploratory data analysis</a:t>
                      </a:r>
                    </a:p>
                    <a:p>
                      <a:pPr algn="just"/>
                      <a:endParaRPr lang="en-US" sz="1600" dirty="0" smtClean="0">
                        <a:latin typeface="Times New Roman" panose="02020603050405020304" pitchFamily="18" charset="0"/>
                        <a:cs typeface="Times New Roman" panose="02020603050405020304" pitchFamily="18" charset="0"/>
                      </a:endParaRPr>
                    </a:p>
                    <a:p>
                      <a:pPr algn="just"/>
                      <a:r>
                        <a:rPr lang="en-US" sz="1600" dirty="0" smtClean="0">
                          <a:latin typeface="Times New Roman" panose="02020603050405020304" pitchFamily="18" charset="0"/>
                          <a:cs typeface="Times New Roman" panose="02020603050405020304" pitchFamily="18" charset="0"/>
                        </a:rPr>
                        <a:t>• Univariate analysis</a:t>
                      </a:r>
                    </a:p>
                    <a:p>
                      <a:pPr algn="just"/>
                      <a:endParaRPr lang="en-US" sz="1600" dirty="0" smtClean="0">
                        <a:latin typeface="Times New Roman" panose="02020603050405020304" pitchFamily="18" charset="0"/>
                        <a:cs typeface="Times New Roman" panose="02020603050405020304" pitchFamily="18" charset="0"/>
                      </a:endParaRPr>
                    </a:p>
                    <a:p>
                      <a:pPr algn="just"/>
                      <a:r>
                        <a:rPr lang="en-US" sz="1600" dirty="0" smtClean="0">
                          <a:latin typeface="Times New Roman" panose="02020603050405020304" pitchFamily="18" charset="0"/>
                          <a:cs typeface="Times New Roman" panose="02020603050405020304" pitchFamily="18" charset="0"/>
                        </a:rPr>
                        <a:t>• Bivariate analysis</a:t>
                      </a:r>
                    </a:p>
                    <a:p>
                      <a:pPr algn="just"/>
                      <a:endParaRPr lang="en-US" sz="1600" dirty="0" smtClean="0">
                        <a:latin typeface="Times New Roman" panose="02020603050405020304" pitchFamily="18" charset="0"/>
                        <a:cs typeface="Times New Roman" panose="02020603050405020304" pitchFamily="18" charset="0"/>
                      </a:endParaRPr>
                    </a:p>
                    <a:p>
                      <a:pPr algn="just"/>
                      <a:r>
                        <a:rPr lang="en-US" sz="1600" b="1" dirty="0" smtClean="0">
                          <a:latin typeface="Times New Roman" panose="02020603050405020304" pitchFamily="18" charset="0"/>
                          <a:cs typeface="Times New Roman" panose="02020603050405020304" pitchFamily="18" charset="0"/>
                        </a:rPr>
                        <a:t>4. Prepare the data for modelling</a:t>
                      </a:r>
                    </a:p>
                    <a:p>
                      <a:pPr algn="just"/>
                      <a:endParaRPr lang="en-US" sz="1600" dirty="0" smtClean="0">
                        <a:latin typeface="Times New Roman" panose="02020603050405020304" pitchFamily="18" charset="0"/>
                        <a:cs typeface="Times New Roman" panose="02020603050405020304" pitchFamily="18" charset="0"/>
                      </a:endParaRPr>
                    </a:p>
                    <a:p>
                      <a:pPr algn="just"/>
                      <a:r>
                        <a:rPr lang="en-US" sz="1600" dirty="0" smtClean="0">
                          <a:latin typeface="Times New Roman" panose="02020603050405020304" pitchFamily="18" charset="0"/>
                          <a:cs typeface="Times New Roman" panose="02020603050405020304" pitchFamily="18" charset="0"/>
                        </a:rPr>
                        <a:t>• Check the skewness of the data and mitigate it for fair analysis</a:t>
                      </a:r>
                    </a:p>
                    <a:p>
                      <a:pPr algn="just"/>
                      <a:endParaRPr lang="en-US" sz="1600" b="1" dirty="0" smtClean="0">
                        <a:latin typeface="Times New Roman" panose="02020603050405020304" pitchFamily="18" charset="0"/>
                        <a:cs typeface="Times New Roman" panose="02020603050405020304" pitchFamily="18" charset="0"/>
                      </a:endParaRPr>
                    </a:p>
                    <a:p>
                      <a:pPr algn="just"/>
                      <a:r>
                        <a:rPr lang="en-US" sz="1600" b="1" dirty="0" smtClean="0">
                          <a:latin typeface="Times New Roman" panose="02020603050405020304" pitchFamily="18" charset="0"/>
                          <a:cs typeface="Times New Roman" panose="02020603050405020304" pitchFamily="18" charset="0"/>
                        </a:rPr>
                        <a:t>5. Split the data into train and test set</a:t>
                      </a:r>
                    </a:p>
                    <a:p>
                      <a:pPr algn="just"/>
                      <a:endParaRPr lang="en-US" sz="1600" dirty="0" smtClean="0">
                        <a:latin typeface="Times New Roman" panose="02020603050405020304" pitchFamily="18" charset="0"/>
                        <a:cs typeface="Times New Roman" panose="02020603050405020304" pitchFamily="18" charset="0"/>
                      </a:endParaRPr>
                    </a:p>
                    <a:p>
                      <a:pPr algn="just"/>
                      <a:r>
                        <a:rPr lang="en-US" sz="1600" dirty="0" smtClean="0">
                          <a:latin typeface="Times New Roman" panose="02020603050405020304" pitchFamily="18" charset="0"/>
                          <a:cs typeface="Times New Roman" panose="02020603050405020304" pitchFamily="18" charset="0"/>
                        </a:rPr>
                        <a:t>• Scale the data (normalization)</a:t>
                      </a:r>
                      <a:endParaRPr lang="en-US"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69981852"/>
                  </a:ext>
                </a:extLst>
              </a:tr>
            </a:tbl>
          </a:graphicData>
        </a:graphic>
      </p:graphicFrame>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graphicFrame>
        <p:nvGraphicFramePr>
          <p:cNvPr id="7" name="Table 6"/>
          <p:cNvGraphicFramePr>
            <a:graphicFrameLocks noGrp="1"/>
          </p:cNvGraphicFramePr>
          <p:nvPr>
            <p:extLst>
              <p:ext uri="{D42A27DB-BD31-4B8C-83A1-F6EECF244321}">
                <p14:modId xmlns:p14="http://schemas.microsoft.com/office/powerpoint/2010/main" val="624657711"/>
              </p:ext>
            </p:extLst>
          </p:nvPr>
        </p:nvGraphicFramePr>
        <p:xfrm>
          <a:off x="415636" y="1192868"/>
          <a:ext cx="11360727" cy="5920663"/>
        </p:xfrm>
        <a:graphic>
          <a:graphicData uri="http://schemas.openxmlformats.org/drawingml/2006/table">
            <a:tbl>
              <a:tblPr firstRow="1" bandRow="1">
                <a:tableStyleId>{2D5ABB26-0587-4C30-8999-92F81FD0307C}</a:tableStyleId>
              </a:tblPr>
              <a:tblGrid>
                <a:gridCol w="11360727">
                  <a:extLst>
                    <a:ext uri="{9D8B030D-6E8A-4147-A177-3AD203B41FA5}">
                      <a16:colId xmlns:a16="http://schemas.microsoft.com/office/drawing/2014/main" val="3559650887"/>
                    </a:ext>
                  </a:extLst>
                </a:gridCol>
              </a:tblGrid>
              <a:tr h="5920663">
                <a:tc>
                  <a:txBody>
                    <a:bodyPr/>
                    <a:lstStyle/>
                    <a:p>
                      <a:pPr algn="just"/>
                      <a:r>
                        <a:rPr lang="en-US" sz="2400" dirty="0" smtClean="0">
                          <a:latin typeface="Times New Roman" panose="02020603050405020304" pitchFamily="18" charset="0"/>
                          <a:cs typeface="Times New Roman" panose="02020603050405020304" pitchFamily="18" charset="0"/>
                        </a:rPr>
                        <a:t>Continuous Monitoring and Improvement:</a:t>
                      </a:r>
                    </a:p>
                    <a:p>
                      <a:pPr algn="just"/>
                      <a:r>
                        <a:rPr lang="en-US" sz="2400" dirty="0" smtClean="0">
                          <a:latin typeface="Times New Roman" panose="02020603050405020304" pitchFamily="18" charset="0"/>
                          <a:cs typeface="Times New Roman" panose="02020603050405020304" pitchFamily="18" charset="0"/>
                        </a:rPr>
                        <a:t>Monitor the performance of deployed models in real-time and collect feedback on their</a:t>
                      </a:r>
                    </a:p>
                    <a:p>
                      <a:pPr algn="just"/>
                      <a:r>
                        <a:rPr lang="en-US" sz="2400" dirty="0" smtClean="0">
                          <a:latin typeface="Times New Roman" panose="02020603050405020304" pitchFamily="18" charset="0"/>
                          <a:cs typeface="Times New Roman" panose="02020603050405020304" pitchFamily="18" charset="0"/>
                        </a:rPr>
                        <a:t>effectiveness in detecting fraud.</a:t>
                      </a:r>
                    </a:p>
                    <a:p>
                      <a:pPr algn="just"/>
                      <a:endParaRPr lang="en-US" sz="24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Collaboration and Information Sharing:</a:t>
                      </a:r>
                    </a:p>
                    <a:p>
                      <a:pPr algn="just"/>
                      <a:endParaRPr lang="en-US" sz="24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Collaborate with other financial institutions, regulatory agencies, and industry partners to</a:t>
                      </a:r>
                    </a:p>
                    <a:p>
                      <a:pPr algn="just"/>
                      <a:r>
                        <a:rPr lang="en-US" sz="2400" dirty="0" smtClean="0">
                          <a:latin typeface="Times New Roman" panose="02020603050405020304" pitchFamily="18" charset="0"/>
                          <a:cs typeface="Times New Roman" panose="02020603050405020304" pitchFamily="18" charset="0"/>
                        </a:rPr>
                        <a:t>share insights and best practices for fraud detection and prevention.</a:t>
                      </a:r>
                    </a:p>
                    <a:p>
                      <a:pPr algn="just"/>
                      <a:endParaRPr lang="en-US" sz="24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Participate in fraud detection networks and consortiums to leverage collective intelligence</a:t>
                      </a:r>
                    </a:p>
                    <a:p>
                      <a:pPr algn="just"/>
                      <a:r>
                        <a:rPr lang="en-US" sz="2400" dirty="0" smtClean="0">
                          <a:latin typeface="Times New Roman" panose="02020603050405020304" pitchFamily="18" charset="0"/>
                          <a:cs typeface="Times New Roman" panose="02020603050405020304" pitchFamily="18" charset="0"/>
                        </a:rPr>
                        <a:t>and enhance the effectiveness of fraud detection efforts across the industry.</a:t>
                      </a:r>
                    </a:p>
                    <a:p>
                      <a:pPr algn="just"/>
                      <a:endParaRPr lang="en-US" sz="24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Systematic approach, financial institutions and credit card issuers can develop robust fraud</a:t>
                      </a:r>
                    </a:p>
                    <a:p>
                      <a:pPr algn="just"/>
                      <a:r>
                        <a:rPr lang="en-US" sz="2400" dirty="0" smtClean="0">
                          <a:latin typeface="Times New Roman" panose="02020603050405020304" pitchFamily="18" charset="0"/>
                          <a:cs typeface="Times New Roman" panose="02020603050405020304" pitchFamily="18" charset="0"/>
                        </a:rPr>
                        <a:t>detection systems that effectively identify and mitigate fraudulent activities, thereby</a:t>
                      </a:r>
                    </a:p>
                    <a:p>
                      <a:pPr algn="just"/>
                      <a:r>
                        <a:rPr lang="en-US" sz="2400" dirty="0" smtClean="0">
                          <a:latin typeface="Times New Roman" panose="02020603050405020304" pitchFamily="18" charset="0"/>
                          <a:cs typeface="Times New Roman" panose="02020603050405020304" pitchFamily="18" charset="0"/>
                        </a:rPr>
                        <a:t>safeguarding the interests of cardholders and maintaining trust in the financial ecosystem.</a:t>
                      </a:r>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990196076"/>
                  </a:ext>
                </a:extLst>
              </a:tr>
            </a:tbl>
          </a:graphicData>
        </a:graphic>
      </p:graphicFrame>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677475" y="660592"/>
            <a:ext cx="11029616" cy="530296"/>
          </a:xfrm>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3554523653"/>
              </p:ext>
            </p:extLst>
          </p:nvPr>
        </p:nvGraphicFramePr>
        <p:xfrm>
          <a:off x="677475" y="1190888"/>
          <a:ext cx="10908145" cy="5029200"/>
        </p:xfrm>
        <a:graphic>
          <a:graphicData uri="http://schemas.openxmlformats.org/drawingml/2006/table">
            <a:tbl>
              <a:tblPr firstRow="1" bandRow="1">
                <a:tableStyleId>{2D5ABB26-0587-4C30-8999-92F81FD0307C}</a:tableStyleId>
              </a:tblPr>
              <a:tblGrid>
                <a:gridCol w="10908145">
                  <a:extLst>
                    <a:ext uri="{9D8B030D-6E8A-4147-A177-3AD203B41FA5}">
                      <a16:colId xmlns:a16="http://schemas.microsoft.com/office/drawing/2014/main" val="328198235"/>
                    </a:ext>
                  </a:extLst>
                </a:gridCol>
              </a:tblGrid>
              <a:tr h="4558916">
                <a:tc>
                  <a:txBody>
                    <a:bodyPr/>
                    <a:lstStyle/>
                    <a:p>
                      <a:pPr algn="just"/>
                      <a:endParaRPr lang="en-US" sz="2000" b="1" dirty="0" smtClean="0">
                        <a:latin typeface="Times New Roman" panose="02020603050405020304" pitchFamily="18" charset="0"/>
                        <a:cs typeface="Times New Roman" panose="02020603050405020304" pitchFamily="18" charset="0"/>
                      </a:endParaRPr>
                    </a:p>
                    <a:p>
                      <a:pPr algn="just"/>
                      <a:r>
                        <a:rPr lang="en-US" sz="2000" b="1" dirty="0" smtClean="0">
                          <a:latin typeface="Times New Roman" panose="02020603050405020304" pitchFamily="18" charset="0"/>
                          <a:cs typeface="Times New Roman" panose="02020603050405020304" pitchFamily="18" charset="0"/>
                        </a:rPr>
                        <a:t>Local Outlier Factor</a:t>
                      </a:r>
                    </a:p>
                    <a:p>
                      <a:pPr algn="just"/>
                      <a:r>
                        <a:rPr lang="en-US" sz="2000" dirty="0" smtClean="0">
                          <a:latin typeface="Times New Roman" panose="02020603050405020304" pitchFamily="18" charset="0"/>
                          <a:cs typeface="Times New Roman" panose="02020603050405020304" pitchFamily="18" charset="0"/>
                        </a:rPr>
                        <a:t>The Local Outlier Factor or LOF algorithm is an unsupervised anomaly detection method. It computes</a:t>
                      </a:r>
                    </a:p>
                    <a:p>
                      <a:pPr algn="just"/>
                      <a:r>
                        <a:rPr lang="en-US" sz="2000" dirty="0" smtClean="0">
                          <a:latin typeface="Times New Roman" panose="02020603050405020304" pitchFamily="18" charset="0"/>
                          <a:cs typeface="Times New Roman" panose="02020603050405020304" pitchFamily="18" charset="0"/>
                        </a:rPr>
                        <a:t>the local deviation of a given a data point with respect to its neighbors. Local Outlier Factor considers</a:t>
                      </a:r>
                    </a:p>
                    <a:p>
                      <a:pPr algn="just"/>
                      <a:r>
                        <a:rPr lang="en-US" sz="2000" dirty="0" smtClean="0">
                          <a:latin typeface="Times New Roman" panose="02020603050405020304" pitchFamily="18" charset="0"/>
                          <a:cs typeface="Times New Roman" panose="02020603050405020304" pitchFamily="18" charset="0"/>
                        </a:rPr>
                        <a:t>as outliers the samples that have a substantially lower density than their neighbors.</a:t>
                      </a:r>
                    </a:p>
                    <a:p>
                      <a:pPr algn="just"/>
                      <a:endParaRPr lang="en-US" sz="2000" dirty="0" smtClean="0">
                        <a:latin typeface="Times New Roman" panose="02020603050405020304" pitchFamily="18" charset="0"/>
                        <a:cs typeface="Times New Roman" panose="02020603050405020304" pitchFamily="18" charset="0"/>
                      </a:endParaRPr>
                    </a:p>
                    <a:p>
                      <a:pPr algn="just"/>
                      <a:r>
                        <a:rPr lang="en-US" sz="2400" b="1" dirty="0" smtClean="0">
                          <a:latin typeface="Times New Roman" panose="02020603050405020304" pitchFamily="18" charset="0"/>
                          <a:cs typeface="Times New Roman" panose="02020603050405020304" pitchFamily="18" charset="0"/>
                        </a:rPr>
                        <a:t>Isolation Forest Algorithm</a:t>
                      </a:r>
                      <a:endParaRPr lang="en-US" sz="2400"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The Isolation Forest ‘isolates’ observations by randomly selecting a feature and then randomly</a:t>
                      </a:r>
                    </a:p>
                    <a:p>
                      <a:pPr algn="just"/>
                      <a:r>
                        <a:rPr lang="en-US" sz="2000" dirty="0" smtClean="0">
                          <a:latin typeface="Times New Roman" panose="02020603050405020304" pitchFamily="18" charset="0"/>
                          <a:cs typeface="Times New Roman" panose="02020603050405020304" pitchFamily="18" charset="0"/>
                        </a:rPr>
                        <a:t>selecting a split value between the maximum and minimum values of the selected feature. Since</a:t>
                      </a:r>
                    </a:p>
                    <a:p>
                      <a:pPr algn="just"/>
                      <a:r>
                        <a:rPr lang="en-US" sz="2000" dirty="0" smtClean="0">
                          <a:latin typeface="Times New Roman" panose="02020603050405020304" pitchFamily="18" charset="0"/>
                          <a:cs typeface="Times New Roman" panose="02020603050405020304" pitchFamily="18" charset="0"/>
                        </a:rPr>
                        <a:t>recursive partitioning can be represented by a tree structure, the number of splitting required to</a:t>
                      </a:r>
                    </a:p>
                    <a:p>
                      <a:pPr algn="just"/>
                      <a:r>
                        <a:rPr lang="en-US" sz="2000" dirty="0" smtClean="0">
                          <a:latin typeface="Times New Roman" panose="02020603050405020304" pitchFamily="18" charset="0"/>
                          <a:cs typeface="Times New Roman" panose="02020603050405020304" pitchFamily="18" charset="0"/>
                        </a:rPr>
                        <a:t>isolate a sample is equivalent to the path length from the root node to the terminating node. This</a:t>
                      </a:r>
                    </a:p>
                    <a:p>
                      <a:pPr algn="just"/>
                      <a:r>
                        <a:rPr lang="en-US" sz="2000" dirty="0" smtClean="0">
                          <a:latin typeface="Times New Roman" panose="02020603050405020304" pitchFamily="18" charset="0"/>
                          <a:cs typeface="Times New Roman" panose="02020603050405020304" pitchFamily="18" charset="0"/>
                        </a:rPr>
                        <a:t>path length, averaged over a forest of such random trees, is a measure of normality and our decision</a:t>
                      </a:r>
                    </a:p>
                    <a:p>
                      <a:pPr algn="just"/>
                      <a:r>
                        <a:rPr lang="en-US" sz="2000" dirty="0" smtClean="0">
                          <a:latin typeface="Times New Roman" panose="02020603050405020304" pitchFamily="18" charset="0"/>
                          <a:cs typeface="Times New Roman" panose="02020603050405020304" pitchFamily="18" charset="0"/>
                        </a:rPr>
                        <a:t>function. Random partitioning produces noticeably shorter paths for anomalies. Hence, when a forest</a:t>
                      </a:r>
                    </a:p>
                    <a:p>
                      <a:pPr algn="just"/>
                      <a:r>
                        <a:rPr lang="en-US" sz="2000" dirty="0" smtClean="0">
                          <a:latin typeface="Times New Roman" panose="02020603050405020304" pitchFamily="18" charset="0"/>
                          <a:cs typeface="Times New Roman" panose="02020603050405020304" pitchFamily="18" charset="0"/>
                        </a:rPr>
                        <a:t>of random trees collectively produce shorter path lengths for particular samples, they are highly likely</a:t>
                      </a:r>
                    </a:p>
                    <a:p>
                      <a:pPr algn="just"/>
                      <a:r>
                        <a:rPr lang="en-US" sz="2000" dirty="0" smtClean="0">
                          <a:latin typeface="Times New Roman" panose="02020603050405020304" pitchFamily="18" charset="0"/>
                          <a:cs typeface="Times New Roman" panose="02020603050405020304" pitchFamily="18" charset="0"/>
                        </a:rPr>
                        <a:t>to be </a:t>
                      </a:r>
                      <a:r>
                        <a:rPr lang="en-US" sz="2000" dirty="0" err="1" smtClean="0">
                          <a:latin typeface="Times New Roman" panose="02020603050405020304" pitchFamily="18" charset="0"/>
                          <a:cs typeface="Times New Roman" panose="02020603050405020304" pitchFamily="18" charset="0"/>
                        </a:rPr>
                        <a:t>anoma</a:t>
                      </a:r>
                      <a:r>
                        <a:rPr lang="en-US" sz="2000" dirty="0" smtClean="0">
                          <a:latin typeface="Times New Roman" panose="02020603050405020304" pitchFamily="18" charset="0"/>
                          <a:cs typeface="Times New Roman" panose="02020603050405020304" pitchFamily="18" charset="0"/>
                        </a:rPr>
                        <a:t>.</a:t>
                      </a:r>
                    </a:p>
                    <a:p>
                      <a:pPr algn="just"/>
                      <a:endParaRPr lang="en-US" sz="2000" dirty="0" smtClean="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9430200"/>
                  </a:ext>
                </a:extLst>
              </a:tr>
            </a:tbl>
          </a:graphicData>
        </a:graphic>
      </p:graphicFrame>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192" y="1232452"/>
            <a:ext cx="5772150" cy="527685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3342" y="1257827"/>
            <a:ext cx="5257466" cy="5251475"/>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387228" y="1440571"/>
            <a:ext cx="11029615" cy="4673324"/>
          </a:xfrm>
        </p:spPr>
        <p:txBody>
          <a:bodyPr>
            <a:normAutofit/>
          </a:bodyPr>
          <a:lstStyle/>
          <a:p>
            <a:pPr marL="0" indent="0" algn="just">
              <a:buNone/>
            </a:pPr>
            <a:r>
              <a:rPr lang="en-US" sz="20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In conclusion, Credit card fraud poses a significant threat to both financial institutions and cardholders. A well-designed credit card fraud detection system, built on a system approach, can significantly reduce financial losses and enhance security.</a:t>
            </a:r>
          </a:p>
          <a:p>
            <a:pPr marL="305435" indent="-305435"/>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graphicFrame>
        <p:nvGraphicFramePr>
          <p:cNvPr id="4" name="Table 3"/>
          <p:cNvGraphicFramePr>
            <a:graphicFrameLocks noGrp="1"/>
          </p:cNvGraphicFramePr>
          <p:nvPr>
            <p:extLst>
              <p:ext uri="{D42A27DB-BD31-4B8C-83A1-F6EECF244321}">
                <p14:modId xmlns:p14="http://schemas.microsoft.com/office/powerpoint/2010/main" val="1368240343"/>
              </p:ext>
            </p:extLst>
          </p:nvPr>
        </p:nvGraphicFramePr>
        <p:xfrm>
          <a:off x="421613" y="2165350"/>
          <a:ext cx="11143673" cy="3353550"/>
        </p:xfrm>
        <a:graphic>
          <a:graphicData uri="http://schemas.openxmlformats.org/drawingml/2006/table">
            <a:tbl>
              <a:tblPr firstRow="1" bandRow="1">
                <a:tableStyleId>{2D5ABB26-0587-4C30-8999-92F81FD0307C}</a:tableStyleId>
              </a:tblPr>
              <a:tblGrid>
                <a:gridCol w="11143673">
                  <a:extLst>
                    <a:ext uri="{9D8B030D-6E8A-4147-A177-3AD203B41FA5}">
                      <a16:colId xmlns:a16="http://schemas.microsoft.com/office/drawing/2014/main" val="3036886540"/>
                    </a:ext>
                  </a:extLst>
                </a:gridCol>
              </a:tblGrid>
              <a:tr h="3353550">
                <a:tc>
                  <a:txBody>
                    <a:bodyPr/>
                    <a:lstStyle/>
                    <a:p>
                      <a:pPr marL="457200" marR="0" lvl="0" indent="-457200" algn="just"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800" b="0" kern="1200" dirty="0" smtClean="0">
                          <a:effectLst/>
                          <a:latin typeface="Times New Roman" panose="02020603050405020304" pitchFamily="18" charset="0"/>
                          <a:cs typeface="Times New Roman" panose="02020603050405020304" pitchFamily="18" charset="0"/>
                        </a:rPr>
                        <a:t>The fight against credit card fraud is an ongoing battle, requiring continuous innovation and adaptation. The fight against credit card fraud is an ongoing battle, requiring continuous innovation and adaptation. Here are some exciting possibilities for the future of credit card fraud detection</a:t>
                      </a:r>
                      <a:endParaRPr lang="en-US" sz="2800" b="0"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b="0" i="0" kern="1200" dirty="0" smtClean="0">
                          <a:solidFill>
                            <a:schemeClr val="tx1"/>
                          </a:solidFill>
                          <a:effectLst/>
                          <a:latin typeface="Times New Roman" panose="02020603050405020304" pitchFamily="18" charset="0"/>
                          <a:ea typeface="+mn-ea"/>
                          <a:cs typeface="Times New Roman" panose="02020603050405020304" pitchFamily="18" charset="0"/>
                        </a:rPr>
                        <a:t>Advanced Machine Learning Techniques</a:t>
                      </a:r>
                    </a:p>
                    <a:p>
                      <a:pPr marL="342900" indent="-342900" algn="just">
                        <a:buFont typeface="Arial" panose="020B0604020202020204" pitchFamily="34" charset="0"/>
                        <a:buChar char="•"/>
                      </a:pPr>
                      <a:r>
                        <a:rPr lang="en-US" sz="2400" b="0" i="0" kern="1200" dirty="0" smtClean="0">
                          <a:solidFill>
                            <a:schemeClr val="tx1"/>
                          </a:solidFill>
                          <a:effectLst/>
                          <a:latin typeface="Times New Roman" panose="02020603050405020304" pitchFamily="18" charset="0"/>
                          <a:ea typeface="+mn-ea"/>
                          <a:cs typeface="Times New Roman" panose="02020603050405020304" pitchFamily="18" charset="0"/>
                        </a:rPr>
                        <a:t>Unsupervised Learning Approaches</a:t>
                      </a:r>
                    </a:p>
                    <a:p>
                      <a:pPr marL="342900" indent="-342900" algn="just">
                        <a:buFont typeface="Arial" panose="020B0604020202020204" pitchFamily="34" charset="0"/>
                        <a:buChar char="•"/>
                      </a:pPr>
                      <a:r>
                        <a:rPr lang="en-US" sz="2400" b="0" i="0" kern="1200" dirty="0" smtClean="0">
                          <a:solidFill>
                            <a:schemeClr val="tx1"/>
                          </a:solidFill>
                          <a:effectLst/>
                          <a:latin typeface="Times New Roman" panose="02020603050405020304" pitchFamily="18" charset="0"/>
                          <a:ea typeface="+mn-ea"/>
                          <a:cs typeface="Times New Roman" panose="02020603050405020304" pitchFamily="18" charset="0"/>
                        </a:rPr>
                        <a:t>Explainable AI (XAI)</a:t>
                      </a:r>
                      <a:endParaRPr lang="en-US" sz="24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99551710"/>
                  </a:ext>
                </a:extLst>
              </a:tr>
            </a:tbl>
          </a:graphicData>
        </a:graphic>
      </p:graphicFrame>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http://schemas.microsoft.com/office/2006/documentManagement/types"/>
    <ds:schemaRef ds:uri="http://purl.org/dc/elements/1.1/"/>
    <ds:schemaRef ds:uri="http://schemas.microsoft.com/office/2006/metadata/properties"/>
    <ds:schemaRef ds:uri="c0fa2617-96bd-425d-8578-e93563fe37c5"/>
    <ds:schemaRef ds:uri="http://purl.org/dc/terms/"/>
    <ds:schemaRef ds:uri="http://schemas.openxmlformats.org/package/2006/metadata/core-properties"/>
    <ds:schemaRef ds:uri="http://purl.org/dc/dcmitype/"/>
    <ds:schemaRef ds:uri="http://schemas.microsoft.com/office/infopath/2007/PartnerControls"/>
    <ds:schemaRef ds:uri="9162bd5b-4ed9-4da3-b376-05204580ba3f"/>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209</TotalTime>
  <Words>643</Words>
  <Application>Microsoft Office PowerPoint</Application>
  <PresentationFormat>Widescreen</PresentationFormat>
  <Paragraphs>84</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-apple-system</vt:lpstr>
      <vt:lpstr>Arial</vt:lpstr>
      <vt:lpstr>Calibri</vt:lpstr>
      <vt:lpstr>Calibri Light</vt:lpstr>
      <vt:lpstr>Franklin Gothic Book</vt:lpstr>
      <vt:lpstr>Franklin Gothic Demi</vt:lpstr>
      <vt:lpstr>Times New Roman</vt:lpstr>
      <vt:lpstr>Wingdings 2</vt:lpstr>
      <vt:lpstr>DividendVTI</vt:lpstr>
      <vt:lpstr>Credit-card-Fraud-Detection</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Muthu Kumar M.</cp:lastModifiedBy>
  <cp:revision>32</cp:revision>
  <dcterms:created xsi:type="dcterms:W3CDTF">2021-05-26T16:50:10Z</dcterms:created>
  <dcterms:modified xsi:type="dcterms:W3CDTF">2024-04-12T08:41:30Z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