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61337-290B-4982-850C-579A3D3A8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6A3C7-BEA2-4F9A-A345-9B214872E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45646-2BD5-4A8B-B2E7-612AE72BD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5D24-2632-4027-898C-1F63451A490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3631-C2C1-46F1-9AB0-8278EC62D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A8CB1-B0D6-4F7B-A14F-F254DBCD4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BABA-FF4B-465F-BB7A-2E531353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3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12DFC-2D3A-4AB0-8B83-689295B5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55ECF-D4D9-4393-BDB5-7DC1A4038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04064-63FF-4202-BD60-918EB6350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5D24-2632-4027-898C-1F63451A490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BC7AB-B397-4AEA-8D4A-BA8D54A1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102A0-1994-428D-90A6-60CD1322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BABA-FF4B-465F-BB7A-2E531353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9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E21038-76F4-4703-BC40-A6F1CC420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37B2A-A6D8-49A9-9B67-C3F381E3B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D0DFA-200D-479A-9BCA-D5130A8CA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5D24-2632-4027-898C-1F63451A490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A3CBE-DCC9-4586-8632-C1F246EC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1251C-B88B-4F75-AE42-98A11493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BABA-FF4B-465F-BB7A-2E531353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B86B9-A7A4-4D4F-928A-846FF54FC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CC3DF-E453-4485-A2FA-57E29C98E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12B84-6654-4ED6-80CC-623CDBF94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5D24-2632-4027-898C-1F63451A490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5DEAC-1C81-489D-9834-F11F77F8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A534C-14C3-4F47-84B1-73ADE277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BABA-FF4B-465F-BB7A-2E531353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1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7AE4-019E-45FE-B06F-42BCB4744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C38D9-6AAE-4706-A0A8-296C93A6F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A7C54-1905-4F9A-8A1E-025B267C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5D24-2632-4027-898C-1F63451A490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906A9-35A0-4B13-B921-7ECB34236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A53B8-6042-42CC-9440-123EA29AF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BABA-FF4B-465F-BB7A-2E531353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1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84670-0635-4D6C-87CF-A5D38AADA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1FF84-AF39-47EE-9FA1-F2683350DF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7C14D-FA5B-4D37-BC1A-EB219BC17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315B8-3A6A-4324-9B3F-752D1E08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5D24-2632-4027-898C-1F63451A490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2EDA8-DF51-4E8B-8CF2-840AAFE0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BC373-F7E7-4BEB-B1E5-21B5EAE8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BABA-FF4B-465F-BB7A-2E531353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1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2A501-3744-454F-BF27-C6BFD5973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1AC50-1763-4B14-B46E-52AD093F8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01E08-625A-48DA-9F98-D2E0D7F3D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EBEF9-BC2D-4665-B0AB-3156D2BFA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5837FE-3CCC-43E8-BF88-4148C5F88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47C531-ACD4-4DA9-A19B-515A21884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5D24-2632-4027-898C-1F63451A490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36A2AA-8DC3-4F2D-9265-E7C0F5A7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8F6551-57DB-4533-9C01-6AA64282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BABA-FF4B-465F-BB7A-2E531353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5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72F3-6D86-43CD-AEFB-DCCC55F40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03E8E0-20B4-4809-A8A6-47DEB8BF3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5D24-2632-4027-898C-1F63451A490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5D67DF-00B8-4F70-BC59-C8965F223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65D8B-ADAD-4F6C-A3FA-6B3C3336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BABA-FF4B-465F-BB7A-2E531353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4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CC8B04-DADF-427F-B292-B24E2368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5D24-2632-4027-898C-1F63451A490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0AB27-8C95-4916-B9C1-2F939957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27B6A-4CB8-462B-8D70-A41B253AC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BABA-FF4B-465F-BB7A-2E531353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C667-41C3-49B9-9AF8-D230A076C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E88B-18C9-4772-B77D-49D8DE73E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17314-8F34-4059-A4E4-EE71AE9E0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1ECFD-117F-4577-91E4-CA5E85050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5D24-2632-4027-898C-1F63451A490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8C3DD-6105-4E7F-95B7-55C404C6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E5935-8A55-4962-BAD0-07C6BD69F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BABA-FF4B-465F-BB7A-2E531353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D6251-D1D6-4C85-B7B7-AFAA56F87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25C44A-043F-4AF1-A038-0938E87FAA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1A3A5-0860-420D-90EA-26979DE02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8197A-836C-45A7-A0B2-D14FEB098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5D24-2632-4027-898C-1F63451A490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31335-EA7E-4218-9CC9-8D8852D99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CC2DE-5A66-4628-BEEE-4540CC73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BABA-FF4B-465F-BB7A-2E531353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6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B1497E-0367-4B4D-A494-17031BDCE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ED777-6476-400E-A6F0-179376B8A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4C5EA-48ED-4E13-B1B0-1FD8EE472E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95D24-2632-4027-898C-1F63451A490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6296F-53D8-4130-AFC3-226FE2CA5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E60B4-77D1-4BE4-BD86-289AE77C9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7BABA-FF4B-465F-BB7A-2E531353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6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9E3DC3-6680-4862-8DEE-9FDFACF7A839}"/>
              </a:ext>
            </a:extLst>
          </p:cNvPr>
          <p:cNvSpPr/>
          <p:nvPr/>
        </p:nvSpPr>
        <p:spPr>
          <a:xfrm>
            <a:off x="390525" y="257175"/>
            <a:ext cx="2009775" cy="63150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6CB2C-98D1-4C4C-BC06-D227AF5C3B7E}"/>
              </a:ext>
            </a:extLst>
          </p:cNvPr>
          <p:cNvSpPr/>
          <p:nvPr/>
        </p:nvSpPr>
        <p:spPr>
          <a:xfrm>
            <a:off x="2800350" y="271462"/>
            <a:ext cx="2009775" cy="63150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E0228A-2AE9-4231-89DF-157995032197}"/>
              </a:ext>
            </a:extLst>
          </p:cNvPr>
          <p:cNvSpPr/>
          <p:nvPr/>
        </p:nvSpPr>
        <p:spPr>
          <a:xfrm>
            <a:off x="5272087" y="257174"/>
            <a:ext cx="2009775" cy="63150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14A779-FA6E-4C78-9AAB-89ACBCBC9C2B}"/>
              </a:ext>
            </a:extLst>
          </p:cNvPr>
          <p:cNvSpPr/>
          <p:nvPr/>
        </p:nvSpPr>
        <p:spPr>
          <a:xfrm>
            <a:off x="10001250" y="257174"/>
            <a:ext cx="2009775" cy="63150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Azure Storage Blob Icon – Free Download, PNG and Vector">
            <a:extLst>
              <a:ext uri="{FF2B5EF4-FFF2-40B4-BE49-F238E27FC236}">
                <a16:creationId xmlns:a16="http://schemas.microsoft.com/office/drawing/2014/main" id="{6236C265-309E-4A93-88B9-C8FFBD2BE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1298024"/>
            <a:ext cx="2009775" cy="192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7B5D9E-CA5E-491A-97E2-01C100544CA4}"/>
              </a:ext>
            </a:extLst>
          </p:cNvPr>
          <p:cNvSpPr txBox="1"/>
          <p:nvPr/>
        </p:nvSpPr>
        <p:spPr>
          <a:xfrm>
            <a:off x="5272087" y="285751"/>
            <a:ext cx="200977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STORE</a:t>
            </a:r>
          </a:p>
        </p:txBody>
      </p:sp>
      <p:pic>
        <p:nvPicPr>
          <p:cNvPr id="1034" name="Picture 10" descr="Azure Synapse Analytics - the essential SQL on-demand cheat sheet - Exposé  : Data Exposed">
            <a:extLst>
              <a:ext uri="{FF2B5EF4-FFF2-40B4-BE49-F238E27FC236}">
                <a16:creationId xmlns:a16="http://schemas.microsoft.com/office/drawing/2014/main" id="{BCF3552D-F142-4EA9-959D-40C9BDB7C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087" y="3969749"/>
            <a:ext cx="2009775" cy="168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5048701-259F-4AAD-BD1A-56F3621A7E6E}"/>
              </a:ext>
            </a:extLst>
          </p:cNvPr>
          <p:cNvSpPr txBox="1"/>
          <p:nvPr/>
        </p:nvSpPr>
        <p:spPr>
          <a:xfrm>
            <a:off x="2795587" y="285751"/>
            <a:ext cx="200977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Ingestion</a:t>
            </a:r>
          </a:p>
        </p:txBody>
      </p:sp>
      <p:pic>
        <p:nvPicPr>
          <p:cNvPr id="1038" name="Picture 14" descr="Download Power BI Logo in SVG Vector or PNG File Format - Logo.wine">
            <a:extLst>
              <a:ext uri="{FF2B5EF4-FFF2-40B4-BE49-F238E27FC236}">
                <a16:creationId xmlns:a16="http://schemas.microsoft.com/office/drawing/2014/main" id="{4E7D9A1B-3A8A-46F5-8193-2E1338E7F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7412" y="2733675"/>
            <a:ext cx="245745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4ACAB85-CC53-428F-B68D-B08BE43C2001}"/>
              </a:ext>
            </a:extLst>
          </p:cNvPr>
          <p:cNvSpPr txBox="1"/>
          <p:nvPr/>
        </p:nvSpPr>
        <p:spPr>
          <a:xfrm>
            <a:off x="10001249" y="285751"/>
            <a:ext cx="200977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Presentation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EC869B-E642-466E-A79A-4A5437214C5B}"/>
              </a:ext>
            </a:extLst>
          </p:cNvPr>
          <p:cNvSpPr txBox="1"/>
          <p:nvPr/>
        </p:nvSpPr>
        <p:spPr>
          <a:xfrm>
            <a:off x="433387" y="285751"/>
            <a:ext cx="200977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 Producer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532B0B-BC37-4F0B-AC20-D38A98B4DD53}"/>
              </a:ext>
            </a:extLst>
          </p:cNvPr>
          <p:cNvGrpSpPr/>
          <p:nvPr/>
        </p:nvGrpSpPr>
        <p:grpSpPr>
          <a:xfrm>
            <a:off x="7600949" y="234916"/>
            <a:ext cx="2181225" cy="6315075"/>
            <a:chOff x="7591423" y="271462"/>
            <a:chExt cx="2181225" cy="631507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AB8A79-2AB8-4720-901E-BF18CBE1D885}"/>
                </a:ext>
              </a:extLst>
            </p:cNvPr>
            <p:cNvSpPr/>
            <p:nvPr/>
          </p:nvSpPr>
          <p:spPr>
            <a:xfrm>
              <a:off x="7653337" y="271462"/>
              <a:ext cx="2009775" cy="631507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4D93987-48CF-46D0-856B-85C832638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1423" y="3009899"/>
              <a:ext cx="2181225" cy="2181225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EE3E4E9-6B16-4716-9871-61868DEE73A3}"/>
                </a:ext>
              </a:extLst>
            </p:cNvPr>
            <p:cNvSpPr/>
            <p:nvPr/>
          </p:nvSpPr>
          <p:spPr>
            <a:xfrm>
              <a:off x="7791450" y="4371975"/>
              <a:ext cx="1804986" cy="17430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44" name="Picture 20" descr="HDInsight Logo - LogoDix">
            <a:extLst>
              <a:ext uri="{FF2B5EF4-FFF2-40B4-BE49-F238E27FC236}">
                <a16:creationId xmlns:a16="http://schemas.microsoft.com/office/drawing/2014/main" id="{B2FFC18F-94F0-43A7-8934-FC866CEA5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541" y="2642305"/>
            <a:ext cx="1659305" cy="132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A1461D7-30E0-4596-9B27-AAA2F5EFD00F}"/>
              </a:ext>
            </a:extLst>
          </p:cNvPr>
          <p:cNvCxnSpPr>
            <a:cxnSpLocks/>
            <a:stCxn id="1044" idx="3"/>
            <a:endCxn id="1032" idx="1"/>
          </p:cNvCxnSpPr>
          <p:nvPr/>
        </p:nvCxnSpPr>
        <p:spPr>
          <a:xfrm flipV="1">
            <a:off x="4665846" y="2258737"/>
            <a:ext cx="620529" cy="10472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A378166-1AAC-4BB3-AD7D-7B5ABE061478}"/>
              </a:ext>
            </a:extLst>
          </p:cNvPr>
          <p:cNvCxnSpPr>
            <a:endCxn id="1034" idx="0"/>
          </p:cNvCxnSpPr>
          <p:nvPr/>
        </p:nvCxnSpPr>
        <p:spPr>
          <a:xfrm>
            <a:off x="4685598" y="3414711"/>
            <a:ext cx="1591377" cy="5550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CE9D34-4976-4C43-A22D-A25BF039407A}"/>
              </a:ext>
            </a:extLst>
          </p:cNvPr>
          <p:cNvCxnSpPr>
            <a:cxnSpLocks/>
          </p:cNvCxnSpPr>
          <p:nvPr/>
        </p:nvCxnSpPr>
        <p:spPr>
          <a:xfrm>
            <a:off x="9696449" y="3692230"/>
            <a:ext cx="330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59C5F63-A3EE-4B1F-9CEF-21AF7921B3D1}"/>
              </a:ext>
            </a:extLst>
          </p:cNvPr>
          <p:cNvCxnSpPr>
            <a:cxnSpLocks/>
          </p:cNvCxnSpPr>
          <p:nvPr/>
        </p:nvCxnSpPr>
        <p:spPr>
          <a:xfrm>
            <a:off x="6877050" y="4806627"/>
            <a:ext cx="3124199" cy="8464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EDB9C64-FBB1-42E8-A441-D2D1E4AF9AE9}"/>
              </a:ext>
            </a:extLst>
          </p:cNvPr>
          <p:cNvSpPr txBox="1"/>
          <p:nvPr/>
        </p:nvSpPr>
        <p:spPr>
          <a:xfrm>
            <a:off x="7677149" y="261975"/>
            <a:ext cx="200977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Analysis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503FC2B-1AC0-4F27-92AD-686E4BD2B39B}"/>
              </a:ext>
            </a:extLst>
          </p:cNvPr>
          <p:cNvCxnSpPr>
            <a:cxnSpLocks/>
            <a:stCxn id="1034" idx="3"/>
            <a:endCxn id="9" idx="1"/>
          </p:cNvCxnSpPr>
          <p:nvPr/>
        </p:nvCxnSpPr>
        <p:spPr>
          <a:xfrm flipV="1">
            <a:off x="7281862" y="4063966"/>
            <a:ext cx="319087" cy="7474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9B49DECD-396F-401E-9F25-A15C749F70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53" y="2612249"/>
            <a:ext cx="1560408" cy="1560408"/>
          </a:xfrm>
          <a:prstGeom prst="rect">
            <a:avLst/>
          </a:prstGeom>
        </p:spPr>
      </p:pic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AD540A3-78A7-4E22-A293-978DDA7FC9E6}"/>
              </a:ext>
            </a:extLst>
          </p:cNvPr>
          <p:cNvCxnSpPr>
            <a:stCxn id="41" idx="3"/>
            <a:endCxn id="5" idx="1"/>
          </p:cNvCxnSpPr>
          <p:nvPr/>
        </p:nvCxnSpPr>
        <p:spPr>
          <a:xfrm>
            <a:off x="2144661" y="3392453"/>
            <a:ext cx="655689" cy="365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8B98F9B-80D3-430E-B580-F2EA2EE1EDD1}"/>
              </a:ext>
            </a:extLst>
          </p:cNvPr>
          <p:cNvSpPr txBox="1"/>
          <p:nvPr/>
        </p:nvSpPr>
        <p:spPr>
          <a:xfrm>
            <a:off x="676275" y="4524375"/>
            <a:ext cx="14683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Application Produces </a:t>
            </a:r>
            <a:r>
              <a:rPr lang="en-US" dirty="0" err="1"/>
              <a:t>Kafaka</a:t>
            </a:r>
            <a:r>
              <a:rPr lang="en-US" dirty="0"/>
              <a:t> messages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85B27F5-81BA-41F5-BAE2-169BF6C7469A}"/>
              </a:ext>
            </a:extLst>
          </p:cNvPr>
          <p:cNvSpPr txBox="1"/>
          <p:nvPr/>
        </p:nvSpPr>
        <p:spPr>
          <a:xfrm>
            <a:off x="3095625" y="4295775"/>
            <a:ext cx="1468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Hdinsight</a:t>
            </a:r>
            <a:r>
              <a:rPr lang="en-US" dirty="0"/>
              <a:t> Apache Kafka Cluster</a:t>
            </a:r>
          </a:p>
        </p:txBody>
      </p:sp>
    </p:spTree>
    <p:extLst>
      <p:ext uri="{BB962C8B-B14F-4D97-AF65-F5344CB8AC3E}">
        <p14:creationId xmlns:p14="http://schemas.microsoft.com/office/powerpoint/2010/main" val="101978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6187-EEB0-49DD-868D-FF44509E0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 fontScale="90000"/>
          </a:bodyPr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D5D2B-95E4-44FA-90A2-F5DA75641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750"/>
            <a:ext cx="10515600" cy="5129213"/>
          </a:xfrm>
        </p:spPr>
        <p:txBody>
          <a:bodyPr/>
          <a:lstStyle/>
          <a:p>
            <a:r>
              <a:rPr lang="en-US" dirty="0"/>
              <a:t>As there is code available ,bringing HDInsight Kafka cluster in the ingestion layer</a:t>
            </a:r>
          </a:p>
          <a:p>
            <a:r>
              <a:rPr lang="en-US" dirty="0"/>
              <a:t>Assuming the web app is deployed one region</a:t>
            </a:r>
          </a:p>
          <a:p>
            <a:r>
              <a:rPr lang="en-US" dirty="0"/>
              <a:t>Processed image is stored in the blob storage , where we can enable life cycle management to retain an image for 7 days</a:t>
            </a:r>
          </a:p>
          <a:p>
            <a:r>
              <a:rPr lang="en-US" dirty="0"/>
              <a:t>Image and customer details are stored in synapse analytics for future analysis purposes</a:t>
            </a:r>
          </a:p>
          <a:p>
            <a:r>
              <a:rPr lang="en-US" dirty="0"/>
              <a:t>Azure analysis services is not required if the data volume is not higher</a:t>
            </a:r>
          </a:p>
          <a:p>
            <a:r>
              <a:rPr lang="en-US" dirty="0"/>
              <a:t>Power Bi can take data from synapse directly or from azure analysis services based on the volume of the data.</a:t>
            </a:r>
          </a:p>
        </p:txBody>
      </p:sp>
    </p:spTree>
    <p:extLst>
      <p:ext uri="{BB962C8B-B14F-4D97-AF65-F5344CB8AC3E}">
        <p14:creationId xmlns:p14="http://schemas.microsoft.com/office/powerpoint/2010/main" val="3381213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108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Assumptions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Vasantha Meenakshi</dc:creator>
  <cp:lastModifiedBy>Vasantha Meenakshi</cp:lastModifiedBy>
  <cp:revision>6</cp:revision>
  <dcterms:created xsi:type="dcterms:W3CDTF">2021-04-10T09:10:36Z</dcterms:created>
  <dcterms:modified xsi:type="dcterms:W3CDTF">2021-04-10T10:11:05Z</dcterms:modified>
</cp:coreProperties>
</file>