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8" r:id="rId1"/>
  </p:sldMasterIdLst>
  <p:notesMasterIdLst>
    <p:notesMasterId r:id="rId23"/>
  </p:notesMasterIdLst>
  <p:sldIdLst>
    <p:sldId id="362" r:id="rId2"/>
    <p:sldId id="257" r:id="rId3"/>
    <p:sldId id="258" r:id="rId4"/>
    <p:sldId id="259" r:id="rId5"/>
    <p:sldId id="265" r:id="rId6"/>
    <p:sldId id="266" r:id="rId7"/>
    <p:sldId id="264" r:id="rId8"/>
    <p:sldId id="256" r:id="rId9"/>
    <p:sldId id="347" r:id="rId10"/>
    <p:sldId id="348" r:id="rId11"/>
    <p:sldId id="356" r:id="rId12"/>
    <p:sldId id="355" r:id="rId13"/>
    <p:sldId id="357" r:id="rId14"/>
    <p:sldId id="358" r:id="rId15"/>
    <p:sldId id="359" r:id="rId16"/>
    <p:sldId id="360" r:id="rId17"/>
    <p:sldId id="361" r:id="rId18"/>
    <p:sldId id="350" r:id="rId19"/>
    <p:sldId id="351" r:id="rId20"/>
    <p:sldId id="352" r:id="rId21"/>
    <p:sldId id="35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542DA-BAE4-4F7A-A223-0E16FBC925F9}" type="datetimeFigureOut">
              <a:rPr lang="en-IN" smtClean="0"/>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1EA1B-036E-4065-BBA8-9FDAF1401397}" type="slidenum">
              <a:rPr lang="en-IN" smtClean="0"/>
              <a:t>‹#›</a:t>
            </a:fld>
            <a:endParaRPr lang="en-IN"/>
          </a:p>
        </p:txBody>
      </p:sp>
    </p:spTree>
    <p:extLst>
      <p:ext uri="{BB962C8B-B14F-4D97-AF65-F5344CB8AC3E}">
        <p14:creationId xmlns:p14="http://schemas.microsoft.com/office/powerpoint/2010/main" val="3973471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83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4763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A64AC-2CA4-4CE9-A52C-5906D40E0871}" type="datetimeFigureOut">
              <a:rPr lang="ta-IN" smtClean="0"/>
              <a:t>16-05-2024</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ED064C31-1F6B-448C-839F-80848948C4B8}" type="slidenum">
              <a:rPr lang="ta-IN" smtClean="0"/>
              <a:t>‹#›</a:t>
            </a:fld>
            <a:endParaRPr lang="ta-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93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A64AC-2CA4-4CE9-A52C-5906D40E0871}" type="datetimeFigureOut">
              <a:rPr lang="ta-IN" smtClean="0"/>
              <a:t>16-05-2024</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ED064C31-1F6B-448C-839F-80848948C4B8}" type="slidenum">
              <a:rPr lang="ta-IN" smtClean="0"/>
              <a:t>‹#›</a:t>
            </a:fld>
            <a:endParaRPr lang="ta-IN"/>
          </a:p>
        </p:txBody>
      </p:sp>
    </p:spTree>
    <p:extLst>
      <p:ext uri="{BB962C8B-B14F-4D97-AF65-F5344CB8AC3E}">
        <p14:creationId xmlns:p14="http://schemas.microsoft.com/office/powerpoint/2010/main" val="82797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A64AC-2CA4-4CE9-A52C-5906D40E0871}" type="datetimeFigureOut">
              <a:rPr lang="ta-IN" smtClean="0"/>
              <a:t>16-05-2024</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ED064C31-1F6B-448C-839F-80848948C4B8}" type="slidenum">
              <a:rPr lang="ta-IN" smtClean="0"/>
              <a:t>‹#›</a:t>
            </a:fld>
            <a:endParaRPr lang="ta-IN"/>
          </a:p>
        </p:txBody>
      </p:sp>
    </p:spTree>
    <p:extLst>
      <p:ext uri="{BB962C8B-B14F-4D97-AF65-F5344CB8AC3E}">
        <p14:creationId xmlns:p14="http://schemas.microsoft.com/office/powerpoint/2010/main" val="110984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593367"/>
            <a:ext cx="628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951000" y="1697233"/>
            <a:ext cx="10290000" cy="4394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Clr>
                <a:schemeClr val="dk1"/>
              </a:buClr>
              <a:buSzPts val="1800"/>
              <a:buFont typeface="Lato"/>
              <a:buChar char="●"/>
              <a:defRPr sz="1467"/>
            </a:lvl1pPr>
            <a:lvl2pPr marL="1219170" lvl="1" indent="-423323">
              <a:spcBef>
                <a:spcPts val="0"/>
              </a:spcBef>
              <a:spcAft>
                <a:spcPts val="0"/>
              </a:spcAft>
              <a:buClr>
                <a:schemeClr val="dk1"/>
              </a:buClr>
              <a:buSzPts val="1400"/>
              <a:buFont typeface="Lato"/>
              <a:buChar char="○"/>
              <a:defRPr/>
            </a:lvl2pPr>
            <a:lvl3pPr marL="1828754" lvl="2" indent="-423323">
              <a:spcBef>
                <a:spcPts val="0"/>
              </a:spcBef>
              <a:spcAft>
                <a:spcPts val="0"/>
              </a:spcAft>
              <a:buClr>
                <a:schemeClr val="dk1"/>
              </a:buClr>
              <a:buSzPts val="1400"/>
              <a:buFont typeface="Lato"/>
              <a:buChar char="■"/>
              <a:defRPr/>
            </a:lvl3pPr>
            <a:lvl4pPr marL="2438339" lvl="3" indent="-423323">
              <a:spcBef>
                <a:spcPts val="0"/>
              </a:spcBef>
              <a:spcAft>
                <a:spcPts val="0"/>
              </a:spcAft>
              <a:buClr>
                <a:schemeClr val="dk1"/>
              </a:buClr>
              <a:buSzPts val="1400"/>
              <a:buFont typeface="Lato"/>
              <a:buChar char="●"/>
              <a:defRPr/>
            </a:lvl4pPr>
            <a:lvl5pPr marL="3047924" lvl="4" indent="-423323">
              <a:spcBef>
                <a:spcPts val="0"/>
              </a:spcBef>
              <a:spcAft>
                <a:spcPts val="0"/>
              </a:spcAft>
              <a:buClr>
                <a:schemeClr val="dk1"/>
              </a:buClr>
              <a:buSzPts val="1400"/>
              <a:buFont typeface="Lato"/>
              <a:buChar char="○"/>
              <a:defRPr/>
            </a:lvl5pPr>
            <a:lvl6pPr marL="3657509" lvl="5" indent="-423323">
              <a:spcBef>
                <a:spcPts val="0"/>
              </a:spcBef>
              <a:spcAft>
                <a:spcPts val="0"/>
              </a:spcAft>
              <a:buClr>
                <a:schemeClr val="dk1"/>
              </a:buClr>
              <a:buSzPts val="1400"/>
              <a:buFont typeface="Lato"/>
              <a:buChar char="■"/>
              <a:defRPr/>
            </a:lvl6pPr>
            <a:lvl7pPr marL="4267093" lvl="6" indent="-423323">
              <a:spcBef>
                <a:spcPts val="0"/>
              </a:spcBef>
              <a:spcAft>
                <a:spcPts val="0"/>
              </a:spcAft>
              <a:buClr>
                <a:schemeClr val="dk1"/>
              </a:buClr>
              <a:buSzPts val="1400"/>
              <a:buFont typeface="Lato"/>
              <a:buChar char="●"/>
              <a:defRPr/>
            </a:lvl7pPr>
            <a:lvl8pPr marL="4876678" lvl="7" indent="-423323">
              <a:spcBef>
                <a:spcPts val="0"/>
              </a:spcBef>
              <a:spcAft>
                <a:spcPts val="0"/>
              </a:spcAft>
              <a:buClr>
                <a:schemeClr val="dk1"/>
              </a:buClr>
              <a:buSzPts val="1400"/>
              <a:buFont typeface="Lato"/>
              <a:buChar char="○"/>
              <a:defRPr/>
            </a:lvl8pPr>
            <a:lvl9pPr marL="5486263" lvl="8" indent="-423323">
              <a:spcBef>
                <a:spcPts val="0"/>
              </a:spcBef>
              <a:spcAft>
                <a:spcPts val="0"/>
              </a:spcAft>
              <a:buClr>
                <a:schemeClr val="dk1"/>
              </a:buClr>
              <a:buSzPts val="1400"/>
              <a:buFont typeface="Lato"/>
              <a:buChar char="■"/>
              <a:defRPr/>
            </a:lvl9pPr>
          </a:lstStyle>
          <a:p>
            <a:endParaRPr/>
          </a:p>
        </p:txBody>
      </p:sp>
    </p:spTree>
    <p:extLst>
      <p:ext uri="{BB962C8B-B14F-4D97-AF65-F5344CB8AC3E}">
        <p14:creationId xmlns:p14="http://schemas.microsoft.com/office/powerpoint/2010/main" val="3334226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2"/>
        <p:cNvGrpSpPr/>
        <p:nvPr/>
      </p:nvGrpSpPr>
      <p:grpSpPr>
        <a:xfrm>
          <a:off x="0" y="0"/>
          <a:ext cx="0" cy="0"/>
          <a:chOff x="0" y="0"/>
          <a:chExt cx="0" cy="0"/>
        </a:xfrm>
      </p:grpSpPr>
    </p:spTree>
    <p:extLst>
      <p:ext uri="{BB962C8B-B14F-4D97-AF65-F5344CB8AC3E}">
        <p14:creationId xmlns:p14="http://schemas.microsoft.com/office/powerpoint/2010/main" val="1997145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57"/>
        <p:cNvGrpSpPr/>
        <p:nvPr/>
      </p:nvGrpSpPr>
      <p:grpSpPr>
        <a:xfrm>
          <a:off x="0" y="0"/>
          <a:ext cx="0" cy="0"/>
          <a:chOff x="0" y="0"/>
          <a:chExt cx="0" cy="0"/>
        </a:xfrm>
      </p:grpSpPr>
    </p:spTree>
    <p:extLst>
      <p:ext uri="{BB962C8B-B14F-4D97-AF65-F5344CB8AC3E}">
        <p14:creationId xmlns:p14="http://schemas.microsoft.com/office/powerpoint/2010/main" val="308895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A64AC-2CA4-4CE9-A52C-5906D40E0871}" type="datetimeFigureOut">
              <a:rPr lang="ta-IN" smtClean="0"/>
              <a:t>16-05-2024</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ED064C31-1F6B-448C-839F-80848948C4B8}" type="slidenum">
              <a:rPr lang="ta-IN" smtClean="0"/>
              <a:t>‹#›</a:t>
            </a:fld>
            <a:endParaRPr lang="ta-IN"/>
          </a:p>
        </p:txBody>
      </p:sp>
    </p:spTree>
    <p:extLst>
      <p:ext uri="{BB962C8B-B14F-4D97-AF65-F5344CB8AC3E}">
        <p14:creationId xmlns:p14="http://schemas.microsoft.com/office/powerpoint/2010/main" val="223606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A64AC-2CA4-4CE9-A52C-5906D40E0871}" type="datetimeFigureOut">
              <a:rPr lang="ta-IN" smtClean="0"/>
              <a:t>16-05-2024</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ED064C31-1F6B-448C-839F-80848948C4B8}" type="slidenum">
              <a:rPr lang="ta-IN" smtClean="0"/>
              <a:t>‹#›</a:t>
            </a:fld>
            <a:endParaRPr lang="ta-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0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A64AC-2CA4-4CE9-A52C-5906D40E0871}" type="datetimeFigureOut">
              <a:rPr lang="ta-IN" smtClean="0"/>
              <a:t>16-05-2024</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ED064C31-1F6B-448C-839F-80848948C4B8}" type="slidenum">
              <a:rPr lang="ta-IN" smtClean="0"/>
              <a:t>‹#›</a:t>
            </a:fld>
            <a:endParaRPr lang="ta-IN"/>
          </a:p>
        </p:txBody>
      </p:sp>
    </p:spTree>
    <p:extLst>
      <p:ext uri="{BB962C8B-B14F-4D97-AF65-F5344CB8AC3E}">
        <p14:creationId xmlns:p14="http://schemas.microsoft.com/office/powerpoint/2010/main" val="318509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A64AC-2CA4-4CE9-A52C-5906D40E0871}" type="datetimeFigureOut">
              <a:rPr lang="ta-IN" smtClean="0"/>
              <a:t>16-05-2024</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ED064C31-1F6B-448C-839F-80848948C4B8}" type="slidenum">
              <a:rPr lang="ta-IN" smtClean="0"/>
              <a:t>‹#›</a:t>
            </a:fld>
            <a:endParaRPr lang="ta-IN"/>
          </a:p>
        </p:txBody>
      </p:sp>
    </p:spTree>
    <p:extLst>
      <p:ext uri="{BB962C8B-B14F-4D97-AF65-F5344CB8AC3E}">
        <p14:creationId xmlns:p14="http://schemas.microsoft.com/office/powerpoint/2010/main" val="365327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A64AC-2CA4-4CE9-A52C-5906D40E0871}" type="datetimeFigureOut">
              <a:rPr lang="ta-IN" smtClean="0"/>
              <a:t>16-05-2024</a:t>
            </a:fld>
            <a:endParaRPr lang="ta-IN"/>
          </a:p>
        </p:txBody>
      </p:sp>
      <p:sp>
        <p:nvSpPr>
          <p:cNvPr id="4" name="Footer Placeholder 3"/>
          <p:cNvSpPr>
            <a:spLocks noGrp="1"/>
          </p:cNvSpPr>
          <p:nvPr>
            <p:ph type="ftr" sz="quarter" idx="11"/>
          </p:nvPr>
        </p:nvSpPr>
        <p:spPr/>
        <p:txBody>
          <a:bodyPr/>
          <a:lstStyle/>
          <a:p>
            <a:endParaRPr lang="ta-IN"/>
          </a:p>
        </p:txBody>
      </p:sp>
      <p:sp>
        <p:nvSpPr>
          <p:cNvPr id="5" name="Slide Number Placeholder 4"/>
          <p:cNvSpPr>
            <a:spLocks noGrp="1"/>
          </p:cNvSpPr>
          <p:nvPr>
            <p:ph type="sldNum" sz="quarter" idx="12"/>
          </p:nvPr>
        </p:nvSpPr>
        <p:spPr/>
        <p:txBody>
          <a:bodyPr/>
          <a:lstStyle/>
          <a:p>
            <a:fld id="{ED064C31-1F6B-448C-839F-80848948C4B8}" type="slidenum">
              <a:rPr lang="ta-IN" smtClean="0"/>
              <a:t>‹#›</a:t>
            </a:fld>
            <a:endParaRPr lang="ta-IN"/>
          </a:p>
        </p:txBody>
      </p:sp>
    </p:spTree>
    <p:extLst>
      <p:ext uri="{BB962C8B-B14F-4D97-AF65-F5344CB8AC3E}">
        <p14:creationId xmlns:p14="http://schemas.microsoft.com/office/powerpoint/2010/main" val="195148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BA64AC-2CA4-4CE9-A52C-5906D40E0871}" type="datetimeFigureOut">
              <a:rPr lang="ta-IN" smtClean="0"/>
              <a:t>16-05-2024</a:t>
            </a:fld>
            <a:endParaRPr lang="ta-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a-IN"/>
          </a:p>
        </p:txBody>
      </p:sp>
      <p:sp>
        <p:nvSpPr>
          <p:cNvPr id="9" name="Slide Number Placeholder 8"/>
          <p:cNvSpPr>
            <a:spLocks noGrp="1"/>
          </p:cNvSpPr>
          <p:nvPr>
            <p:ph type="sldNum" sz="quarter" idx="12"/>
          </p:nvPr>
        </p:nvSpPr>
        <p:spPr/>
        <p:txBody>
          <a:bodyPr/>
          <a:lstStyle/>
          <a:p>
            <a:fld id="{ED064C31-1F6B-448C-839F-80848948C4B8}" type="slidenum">
              <a:rPr lang="ta-IN" smtClean="0"/>
              <a:t>‹#›</a:t>
            </a:fld>
            <a:endParaRPr lang="ta-IN"/>
          </a:p>
        </p:txBody>
      </p:sp>
    </p:spTree>
    <p:extLst>
      <p:ext uri="{BB962C8B-B14F-4D97-AF65-F5344CB8AC3E}">
        <p14:creationId xmlns:p14="http://schemas.microsoft.com/office/powerpoint/2010/main" val="77915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BA64AC-2CA4-4CE9-A52C-5906D40E0871}" type="datetimeFigureOut">
              <a:rPr lang="ta-IN" smtClean="0"/>
              <a:t>16-05-2024</a:t>
            </a:fld>
            <a:endParaRPr lang="ta-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a-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064C31-1F6B-448C-839F-80848948C4B8}" type="slidenum">
              <a:rPr lang="ta-IN" smtClean="0"/>
              <a:t>‹#›</a:t>
            </a:fld>
            <a:endParaRPr lang="ta-IN"/>
          </a:p>
        </p:txBody>
      </p:sp>
    </p:spTree>
    <p:extLst>
      <p:ext uri="{BB962C8B-B14F-4D97-AF65-F5344CB8AC3E}">
        <p14:creationId xmlns:p14="http://schemas.microsoft.com/office/powerpoint/2010/main" val="156695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BA64AC-2CA4-4CE9-A52C-5906D40E0871}" type="datetimeFigureOut">
              <a:rPr lang="ta-IN" smtClean="0"/>
              <a:t>16-05-2024</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ED064C31-1F6B-448C-839F-80848948C4B8}" type="slidenum">
              <a:rPr lang="ta-IN" smtClean="0"/>
              <a:t>‹#›</a:t>
            </a:fld>
            <a:endParaRPr lang="ta-IN"/>
          </a:p>
        </p:txBody>
      </p:sp>
    </p:spTree>
    <p:extLst>
      <p:ext uri="{BB962C8B-B14F-4D97-AF65-F5344CB8AC3E}">
        <p14:creationId xmlns:p14="http://schemas.microsoft.com/office/powerpoint/2010/main" val="112241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BA64AC-2CA4-4CE9-A52C-5906D40E0871}" type="datetimeFigureOut">
              <a:rPr lang="ta-IN" smtClean="0"/>
              <a:t>16-05-2024</a:t>
            </a:fld>
            <a:endParaRPr lang="ta-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a-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064C31-1F6B-448C-839F-80848948C4B8}" type="slidenum">
              <a:rPr lang="ta-IN" smtClean="0"/>
              <a:t>‹#›</a:t>
            </a:fld>
            <a:endParaRPr lang="ta-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540781"/>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0" r:id="rId12"/>
    <p:sldLayoutId id="2147484091" r:id="rId13"/>
    <p:sldLayoutId id="2147484092"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bipartite-grap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93E35716-624A-603C-F28A-39B2202AC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528" y="207181"/>
            <a:ext cx="5215195" cy="1295409"/>
          </a:xfrm>
          <a:prstGeom prst="rect">
            <a:avLst/>
          </a:prstGeom>
        </p:spPr>
      </p:pic>
      <p:pic>
        <p:nvPicPr>
          <p:cNvPr id="7" name="Picture 6">
            <a:extLst>
              <a:ext uri="{FF2B5EF4-FFF2-40B4-BE49-F238E27FC236}">
                <a16:creationId xmlns:a16="http://schemas.microsoft.com/office/drawing/2014/main" id="{A46192BD-0785-7638-A0ED-D70A8E87A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76" y="98675"/>
            <a:ext cx="1494151" cy="1494151"/>
          </a:xfrm>
          <a:prstGeom prst="rect">
            <a:avLst/>
          </a:prstGeom>
        </p:spPr>
      </p:pic>
      <p:pic>
        <p:nvPicPr>
          <p:cNvPr id="9" name="Picture 8" descr="A blue and white logo&#10;&#10;Description automatically generated">
            <a:extLst>
              <a:ext uri="{FF2B5EF4-FFF2-40B4-BE49-F238E27FC236}">
                <a16:creationId xmlns:a16="http://schemas.microsoft.com/office/drawing/2014/main" id="{E0D18793-EE27-757B-0051-2A2499969B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0620" y="49867"/>
            <a:ext cx="1806917" cy="1700628"/>
          </a:xfrm>
          <a:prstGeom prst="rect">
            <a:avLst/>
          </a:prstGeom>
        </p:spPr>
      </p:pic>
      <p:sp>
        <p:nvSpPr>
          <p:cNvPr id="11" name="TextBox 10">
            <a:extLst>
              <a:ext uri="{FF2B5EF4-FFF2-40B4-BE49-F238E27FC236}">
                <a16:creationId xmlns:a16="http://schemas.microsoft.com/office/drawing/2014/main" id="{B4F4D37A-2EF5-3E6E-D773-E6E613981727}"/>
              </a:ext>
            </a:extLst>
          </p:cNvPr>
          <p:cNvSpPr txBox="1"/>
          <p:nvPr/>
        </p:nvSpPr>
        <p:spPr>
          <a:xfrm>
            <a:off x="3091990" y="2199564"/>
            <a:ext cx="7255832" cy="707886"/>
          </a:xfrm>
          <a:prstGeom prst="rect">
            <a:avLst/>
          </a:prstGeom>
          <a:noFill/>
        </p:spPr>
        <p:txBody>
          <a:bodyPr wrap="square" rtlCol="0">
            <a:spAutoFit/>
          </a:bodyPr>
          <a:lstStyle/>
          <a:p>
            <a:r>
              <a:rPr lang="en-US" sz="4000" dirty="0"/>
              <a:t>Design and Analysis of Algorithm</a:t>
            </a:r>
            <a:endParaRPr lang="en-IN" sz="4000" dirty="0"/>
          </a:p>
        </p:txBody>
      </p:sp>
      <p:sp>
        <p:nvSpPr>
          <p:cNvPr id="12" name="TextBox 11">
            <a:extLst>
              <a:ext uri="{FF2B5EF4-FFF2-40B4-BE49-F238E27FC236}">
                <a16:creationId xmlns:a16="http://schemas.microsoft.com/office/drawing/2014/main" id="{1B6C5337-8C33-2281-F5C5-5A5AF06C48D5}"/>
              </a:ext>
            </a:extLst>
          </p:cNvPr>
          <p:cNvSpPr txBox="1"/>
          <p:nvPr/>
        </p:nvSpPr>
        <p:spPr>
          <a:xfrm>
            <a:off x="5299962" y="2907450"/>
            <a:ext cx="3460954" cy="523220"/>
          </a:xfrm>
          <a:prstGeom prst="rect">
            <a:avLst/>
          </a:prstGeom>
          <a:noFill/>
        </p:spPr>
        <p:txBody>
          <a:bodyPr wrap="square" rtlCol="0">
            <a:spAutoFit/>
          </a:bodyPr>
          <a:lstStyle/>
          <a:p>
            <a:r>
              <a:rPr lang="en-US" sz="2800" dirty="0"/>
              <a:t>18AMC211T</a:t>
            </a:r>
            <a:endParaRPr lang="en-IN" sz="2800" dirty="0"/>
          </a:p>
        </p:txBody>
      </p:sp>
      <p:sp>
        <p:nvSpPr>
          <p:cNvPr id="14" name="TextBox 13">
            <a:extLst>
              <a:ext uri="{FF2B5EF4-FFF2-40B4-BE49-F238E27FC236}">
                <a16:creationId xmlns:a16="http://schemas.microsoft.com/office/drawing/2014/main" id="{2BA1E611-A0AC-BDEB-D9A3-7569CC672A08}"/>
              </a:ext>
            </a:extLst>
          </p:cNvPr>
          <p:cNvSpPr txBox="1"/>
          <p:nvPr/>
        </p:nvSpPr>
        <p:spPr>
          <a:xfrm>
            <a:off x="4183183" y="3446058"/>
            <a:ext cx="6843251" cy="1384995"/>
          </a:xfrm>
          <a:prstGeom prst="rect">
            <a:avLst/>
          </a:prstGeom>
          <a:noFill/>
        </p:spPr>
        <p:txBody>
          <a:bodyPr wrap="square" rtlCol="0">
            <a:spAutoFit/>
          </a:bodyPr>
          <a:lstStyle/>
          <a:p>
            <a:r>
              <a:rPr lang="en-IN" sz="2800" b="1" i="0" dirty="0">
                <a:solidFill>
                  <a:schemeClr val="tx1"/>
                </a:solidFill>
                <a:effectLst/>
                <a:highlight>
                  <a:srgbClr val="FFFFFF"/>
                </a:highlight>
                <a:latin typeface="Times" panose="02020603060405020304" pitchFamily="18" charset="0"/>
              </a:rPr>
              <a:t>Maximum Bipartite Matching </a:t>
            </a:r>
          </a:p>
          <a:p>
            <a:r>
              <a:rPr lang="en-IN" sz="2800" b="1" dirty="0">
                <a:highlight>
                  <a:srgbClr val="FFFFFF"/>
                </a:highlight>
                <a:latin typeface="Times" panose="02020603060405020304" pitchFamily="18" charset="0"/>
              </a:rPr>
              <a:t>        </a:t>
            </a:r>
            <a:r>
              <a:rPr lang="en-IN" sz="2800" b="1" i="0" dirty="0">
                <a:solidFill>
                  <a:schemeClr val="tx1"/>
                </a:solidFill>
                <a:effectLst/>
                <a:highlight>
                  <a:srgbClr val="FFFFFF"/>
                </a:highlight>
                <a:latin typeface="Times" panose="02020603060405020304" pitchFamily="18" charset="0"/>
              </a:rPr>
              <a:t>and Maximum Flow</a:t>
            </a:r>
            <a:br>
              <a:rPr lang="en-IN" sz="2800" b="0" i="0" dirty="0">
                <a:solidFill>
                  <a:schemeClr val="tx1"/>
                </a:solidFill>
                <a:effectLst/>
                <a:highlight>
                  <a:srgbClr val="FFFFFF"/>
                </a:highlight>
                <a:latin typeface="Times" panose="02020603060405020304" pitchFamily="18" charset="0"/>
              </a:rPr>
            </a:br>
            <a:endParaRPr lang="en-IN" sz="2800" dirty="0"/>
          </a:p>
        </p:txBody>
      </p:sp>
      <p:sp>
        <p:nvSpPr>
          <p:cNvPr id="15" name="TextBox 14">
            <a:extLst>
              <a:ext uri="{FF2B5EF4-FFF2-40B4-BE49-F238E27FC236}">
                <a16:creationId xmlns:a16="http://schemas.microsoft.com/office/drawing/2014/main" id="{B30CAEA3-AE93-FBEC-A5B7-F15950E13A5A}"/>
              </a:ext>
            </a:extLst>
          </p:cNvPr>
          <p:cNvSpPr txBox="1"/>
          <p:nvPr/>
        </p:nvSpPr>
        <p:spPr>
          <a:xfrm>
            <a:off x="9279808" y="4763475"/>
            <a:ext cx="2477729" cy="1015663"/>
          </a:xfrm>
          <a:prstGeom prst="rect">
            <a:avLst/>
          </a:prstGeom>
          <a:noFill/>
        </p:spPr>
        <p:txBody>
          <a:bodyPr wrap="square" rtlCol="0">
            <a:spAutoFit/>
          </a:bodyPr>
          <a:lstStyle/>
          <a:p>
            <a:pPr>
              <a:lnSpc>
                <a:spcPct val="150000"/>
              </a:lnSpc>
            </a:pPr>
            <a:r>
              <a:rPr lang="en-US" sz="2400" dirty="0"/>
              <a:t>Guided by,</a:t>
            </a:r>
          </a:p>
          <a:p>
            <a:r>
              <a:rPr lang="en-US" sz="2400" dirty="0"/>
              <a:t>     </a:t>
            </a:r>
            <a:r>
              <a:rPr lang="en-US" sz="2400" dirty="0" err="1"/>
              <a:t>Mrs.P.Vidhya</a:t>
            </a:r>
            <a:endParaRPr lang="en-IN" sz="2400" dirty="0"/>
          </a:p>
        </p:txBody>
      </p:sp>
      <p:sp>
        <p:nvSpPr>
          <p:cNvPr id="16" name="TextBox 15">
            <a:extLst>
              <a:ext uri="{FF2B5EF4-FFF2-40B4-BE49-F238E27FC236}">
                <a16:creationId xmlns:a16="http://schemas.microsoft.com/office/drawing/2014/main" id="{C89A42F6-1F73-6F64-3003-E77E63B4E6E4}"/>
              </a:ext>
            </a:extLst>
          </p:cNvPr>
          <p:cNvSpPr txBox="1"/>
          <p:nvPr/>
        </p:nvSpPr>
        <p:spPr>
          <a:xfrm>
            <a:off x="663422" y="4181711"/>
            <a:ext cx="4857136" cy="2246769"/>
          </a:xfrm>
          <a:prstGeom prst="rect">
            <a:avLst/>
          </a:prstGeom>
          <a:noFill/>
        </p:spPr>
        <p:txBody>
          <a:bodyPr wrap="square" rtlCol="0">
            <a:spAutoFit/>
          </a:bodyPr>
          <a:lstStyle/>
          <a:p>
            <a:r>
              <a:rPr lang="en-US" sz="2000" dirty="0"/>
              <a:t>By</a:t>
            </a:r>
          </a:p>
          <a:p>
            <a:endParaRPr lang="en-US" sz="2000" dirty="0"/>
          </a:p>
          <a:p>
            <a:r>
              <a:rPr lang="en-US" sz="2000" dirty="0" err="1"/>
              <a:t>K.Harish</a:t>
            </a:r>
            <a:r>
              <a:rPr lang="en-US" sz="2000" dirty="0"/>
              <a:t>                           (927622BAL014)</a:t>
            </a:r>
          </a:p>
          <a:p>
            <a:r>
              <a:rPr lang="en-US" sz="2000" dirty="0" err="1"/>
              <a:t>D.S.Karpaga</a:t>
            </a:r>
            <a:r>
              <a:rPr lang="en-US" sz="2000" dirty="0"/>
              <a:t> </a:t>
            </a:r>
            <a:r>
              <a:rPr lang="en-US" sz="2000" dirty="0" err="1"/>
              <a:t>sivaraman</a:t>
            </a:r>
            <a:r>
              <a:rPr lang="en-US" sz="2000" dirty="0"/>
              <a:t> (927622BAL021)</a:t>
            </a:r>
          </a:p>
          <a:p>
            <a:r>
              <a:rPr lang="en-US" sz="2000" dirty="0" err="1"/>
              <a:t>K.Muthukumar</a:t>
            </a:r>
            <a:r>
              <a:rPr lang="en-US" sz="2000" dirty="0"/>
              <a:t>               (927622BAL028)</a:t>
            </a:r>
          </a:p>
          <a:p>
            <a:r>
              <a:rPr lang="en-US" sz="2000" dirty="0" err="1"/>
              <a:t>S.Muthuram</a:t>
            </a:r>
            <a:r>
              <a:rPr lang="en-US" sz="2000" dirty="0"/>
              <a:t>                    (927622BAL029)</a:t>
            </a:r>
          </a:p>
          <a:p>
            <a:endParaRPr lang="en-IN" sz="2000" dirty="0"/>
          </a:p>
        </p:txBody>
      </p:sp>
    </p:spTree>
    <p:extLst>
      <p:ext uri="{BB962C8B-B14F-4D97-AF65-F5344CB8AC3E}">
        <p14:creationId xmlns:p14="http://schemas.microsoft.com/office/powerpoint/2010/main" val="78216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2C9B1D0D-94BA-4A91-87BA-7F07D08FFAC2}"/>
              </a:ext>
            </a:extLst>
          </p:cNvPr>
          <p:cNvSpPr txBox="1">
            <a:spLocks/>
          </p:cNvSpPr>
          <p:nvPr/>
        </p:nvSpPr>
        <p:spPr>
          <a:xfrm>
            <a:off x="737421" y="1761910"/>
            <a:ext cx="11031794" cy="4214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09585" indent="-457189" algn="just">
              <a:lnSpc>
                <a:spcPct val="150000"/>
              </a:lnSpc>
              <a:buClr>
                <a:schemeClr val="accent1"/>
              </a:buClr>
              <a:buSzPts val="1800"/>
              <a:buFont typeface="Lato"/>
              <a:buChar char="●"/>
            </a:pPr>
            <a:r>
              <a:rPr lang="en-US" sz="2400" b="1" dirty="0">
                <a:solidFill>
                  <a:schemeClr val="tx1"/>
                </a:solidFill>
                <a:latin typeface="Times" panose="02020603060405020304" pitchFamily="18" charset="0"/>
                <a:sym typeface="Montserrat"/>
              </a:rPr>
              <a:t>Source and Sink </a:t>
            </a:r>
            <a:r>
              <a:rPr lang="en-US" sz="2400" dirty="0">
                <a:solidFill>
                  <a:schemeClr val="tx1"/>
                </a:solidFill>
                <a:latin typeface="Times" panose="02020603060405020304" pitchFamily="18" charset="0"/>
                <a:sym typeface="Montserrat"/>
              </a:rPr>
              <a:t>: There is a designated source node and a designated sink node.</a:t>
            </a:r>
          </a:p>
          <a:p>
            <a:pPr marL="609585" indent="-457189" algn="just">
              <a:lnSpc>
                <a:spcPct val="150000"/>
              </a:lnSpc>
              <a:buClr>
                <a:schemeClr val="accent1"/>
              </a:buClr>
              <a:buSzPts val="1800"/>
              <a:buFont typeface="Lato"/>
              <a:buChar char="●"/>
            </a:pPr>
            <a:r>
              <a:rPr lang="en-US" sz="2400" b="1" dirty="0">
                <a:solidFill>
                  <a:schemeClr val="tx1"/>
                </a:solidFill>
                <a:latin typeface="Times" panose="02020603060405020304" pitchFamily="18" charset="0"/>
                <a:sym typeface="Montserrat"/>
              </a:rPr>
              <a:t>Capacities</a:t>
            </a:r>
            <a:r>
              <a:rPr lang="en-US" sz="2400" dirty="0">
                <a:solidFill>
                  <a:schemeClr val="tx1"/>
                </a:solidFill>
                <a:latin typeface="Times" panose="02020603060405020304" pitchFamily="18" charset="0"/>
                <a:sym typeface="Montserrat"/>
              </a:rPr>
              <a:t> : Each edge in the network has a capacity, indicating the maximum amount of flow that can traverse that edge.</a:t>
            </a:r>
          </a:p>
          <a:p>
            <a:pPr marL="609585" indent="-457189" algn="just">
              <a:lnSpc>
                <a:spcPct val="150000"/>
              </a:lnSpc>
              <a:buClr>
                <a:schemeClr val="accent1"/>
              </a:buClr>
              <a:buSzPts val="1800"/>
              <a:buFont typeface="Lato"/>
              <a:buChar char="●"/>
            </a:pPr>
            <a:r>
              <a:rPr lang="en-US" sz="2400" b="1" dirty="0">
                <a:solidFill>
                  <a:schemeClr val="tx1"/>
                </a:solidFill>
                <a:latin typeface="Times" panose="02020603060405020304" pitchFamily="18" charset="0"/>
                <a:sym typeface="Montserrat"/>
              </a:rPr>
              <a:t>Flow </a:t>
            </a:r>
            <a:r>
              <a:rPr lang="en-US" sz="2400" dirty="0">
                <a:solidFill>
                  <a:schemeClr val="tx1"/>
                </a:solidFill>
                <a:latin typeface="Times" panose="02020603060405020304" pitchFamily="18" charset="0"/>
                <a:sym typeface="Montserrat"/>
              </a:rPr>
              <a:t>: Flow is the amount of material (such as water, data packets, or vehicles) that is sent through the network.</a:t>
            </a:r>
          </a:p>
          <a:p>
            <a:pPr marL="609585" indent="-457189" algn="just">
              <a:lnSpc>
                <a:spcPct val="150000"/>
              </a:lnSpc>
              <a:buClr>
                <a:schemeClr val="accent1"/>
              </a:buClr>
              <a:buSzPts val="1800"/>
              <a:buFont typeface="Lato"/>
              <a:buChar char="●"/>
            </a:pPr>
            <a:r>
              <a:rPr lang="en-US" sz="2400" b="1" dirty="0">
                <a:solidFill>
                  <a:schemeClr val="tx1"/>
                </a:solidFill>
                <a:latin typeface="Times" panose="02020603060405020304" pitchFamily="18" charset="0"/>
                <a:sym typeface="Montserrat"/>
              </a:rPr>
              <a:t>Objective </a:t>
            </a:r>
            <a:r>
              <a:rPr lang="en-US" sz="2400" dirty="0">
                <a:solidFill>
                  <a:schemeClr val="tx1"/>
                </a:solidFill>
                <a:latin typeface="Times" panose="02020603060405020304" pitchFamily="18" charset="0"/>
                <a:sym typeface="Montserrat"/>
              </a:rPr>
              <a:t>: The objective is to find the maximum possible flow from the source to the sink without violating the capacity constraints on the edges.</a:t>
            </a:r>
            <a:endParaRPr lang="en-IN" sz="2400" dirty="0">
              <a:solidFill>
                <a:schemeClr val="tx1"/>
              </a:solidFill>
              <a:latin typeface="Times" panose="02020603060405020304" pitchFamily="18" charset="0"/>
              <a:sym typeface="Montserrat"/>
            </a:endParaRPr>
          </a:p>
        </p:txBody>
      </p:sp>
      <p:pic>
        <p:nvPicPr>
          <p:cNvPr id="4" name="Picture 3">
            <a:extLst>
              <a:ext uri="{FF2B5EF4-FFF2-40B4-BE49-F238E27FC236}">
                <a16:creationId xmlns:a16="http://schemas.microsoft.com/office/drawing/2014/main" id="{F7AE9789-0B57-419D-B525-C4D5B429E782}"/>
              </a:ext>
            </a:extLst>
          </p:cNvPr>
          <p:cNvPicPr>
            <a:picLocks noChangeAspect="1"/>
          </p:cNvPicPr>
          <p:nvPr/>
        </p:nvPicPr>
        <p:blipFill>
          <a:blip r:embed="rId3"/>
          <a:stretch>
            <a:fillRect/>
          </a:stretch>
        </p:blipFill>
        <p:spPr>
          <a:xfrm>
            <a:off x="887721" y="579685"/>
            <a:ext cx="7803556" cy="965916"/>
          </a:xfrm>
          <a:prstGeom prst="rect">
            <a:avLst/>
          </a:prstGeom>
        </p:spPr>
      </p:pic>
    </p:spTree>
    <p:extLst>
      <p:ext uri="{BB962C8B-B14F-4D97-AF65-F5344CB8AC3E}">
        <p14:creationId xmlns:p14="http://schemas.microsoft.com/office/powerpoint/2010/main" val="323928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9F25-D1E9-490C-8DA2-77194998E364}"/>
              </a:ext>
            </a:extLst>
          </p:cNvPr>
          <p:cNvSpPr>
            <a:spLocks noGrp="1"/>
          </p:cNvSpPr>
          <p:nvPr>
            <p:ph type="title"/>
          </p:nvPr>
        </p:nvSpPr>
        <p:spPr>
          <a:xfrm>
            <a:off x="950966" y="593367"/>
            <a:ext cx="7750582" cy="763600"/>
          </a:xfrm>
        </p:spPr>
        <p:txBody>
          <a:bodyPr/>
          <a:lstStyle/>
          <a:p>
            <a:r>
              <a:rPr lang="en-IN" dirty="0">
                <a:solidFill>
                  <a:schemeClr val="tx1"/>
                </a:solidFill>
                <a:latin typeface="Times" panose="02020603060405020304" pitchFamily="18" charset="0"/>
              </a:rPr>
              <a:t>The Ford Fulkerson Method</a:t>
            </a:r>
            <a:br>
              <a:rPr lang="en-IN" dirty="0">
                <a:solidFill>
                  <a:schemeClr val="tx1"/>
                </a:solidFill>
                <a:latin typeface="Times" panose="02020603060405020304" pitchFamily="18" charset="0"/>
              </a:rPr>
            </a:br>
            <a:endParaRPr lang="en-IN" dirty="0">
              <a:solidFill>
                <a:schemeClr val="tx1"/>
              </a:solidFill>
              <a:latin typeface="Times" panose="02020603060405020304" pitchFamily="18" charset="0"/>
            </a:endParaRPr>
          </a:p>
        </p:txBody>
      </p:sp>
      <p:sp>
        <p:nvSpPr>
          <p:cNvPr id="3" name="Text Placeholder 2">
            <a:extLst>
              <a:ext uri="{FF2B5EF4-FFF2-40B4-BE49-F238E27FC236}">
                <a16:creationId xmlns:a16="http://schemas.microsoft.com/office/drawing/2014/main" id="{52A7E879-7568-48B2-BA80-55EBF2A41552}"/>
              </a:ext>
            </a:extLst>
          </p:cNvPr>
          <p:cNvSpPr>
            <a:spLocks noGrp="1"/>
          </p:cNvSpPr>
          <p:nvPr>
            <p:ph type="body" idx="1"/>
          </p:nvPr>
        </p:nvSpPr>
        <p:spPr>
          <a:xfrm>
            <a:off x="951000" y="1697234"/>
            <a:ext cx="10290000" cy="3563567"/>
          </a:xfrm>
        </p:spPr>
        <p:txBody>
          <a:bodyPr anchor="t"/>
          <a:lstStyle/>
          <a:p>
            <a:pPr marL="152396" indent="0" algn="just">
              <a:lnSpc>
                <a:spcPct val="150000"/>
              </a:lnSpc>
              <a:buClr>
                <a:schemeClr val="accent1"/>
              </a:buClr>
              <a:buNone/>
            </a:pPr>
            <a:r>
              <a:rPr lang="en-US" sz="2800" dirty="0">
                <a:solidFill>
                  <a:schemeClr val="tx1"/>
                </a:solidFill>
              </a:rPr>
              <a:t>The Ford Fulkerson method, also known as ‘augmenting path algorithm’ is an effective approach to solve the maximum flow problem. The Ford Fulkerson method depends on two main concepts and they are,</a:t>
            </a:r>
            <a:endParaRPr lang="en-IN" sz="2800" dirty="0">
              <a:solidFill>
                <a:schemeClr val="tx1"/>
              </a:solidFill>
            </a:endParaRPr>
          </a:p>
          <a:p>
            <a:pPr lvl="4" algn="just">
              <a:lnSpc>
                <a:spcPct val="150000"/>
              </a:lnSpc>
              <a:buClr>
                <a:schemeClr val="accent1"/>
              </a:buClr>
              <a:buFont typeface="Arial" panose="020B0604020202020204" pitchFamily="34" charset="0"/>
              <a:buChar char="•"/>
            </a:pPr>
            <a:r>
              <a:rPr lang="en-US" sz="2800" dirty="0">
                <a:solidFill>
                  <a:schemeClr val="tx1"/>
                </a:solidFill>
              </a:rPr>
              <a:t>Residual Network</a:t>
            </a:r>
          </a:p>
          <a:p>
            <a:pPr lvl="4" algn="just">
              <a:lnSpc>
                <a:spcPct val="150000"/>
              </a:lnSpc>
              <a:buClr>
                <a:schemeClr val="accent1"/>
              </a:buClr>
              <a:buFont typeface="Arial" panose="020B0604020202020204" pitchFamily="34" charset="0"/>
              <a:buChar char="•"/>
            </a:pPr>
            <a:r>
              <a:rPr lang="en-US" sz="2800" dirty="0">
                <a:solidFill>
                  <a:schemeClr val="tx1"/>
                </a:solidFill>
              </a:rPr>
              <a:t>Augmenting paths</a:t>
            </a:r>
          </a:p>
        </p:txBody>
      </p:sp>
    </p:spTree>
    <p:extLst>
      <p:ext uri="{BB962C8B-B14F-4D97-AF65-F5344CB8AC3E}">
        <p14:creationId xmlns:p14="http://schemas.microsoft.com/office/powerpoint/2010/main" val="79367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39A9-CF5D-4A08-8B5C-9A974A1377CD}"/>
              </a:ext>
            </a:extLst>
          </p:cNvPr>
          <p:cNvSpPr>
            <a:spLocks noGrp="1"/>
          </p:cNvSpPr>
          <p:nvPr>
            <p:ph type="title"/>
          </p:nvPr>
        </p:nvSpPr>
        <p:spPr/>
        <p:txBody>
          <a:bodyPr/>
          <a:lstStyle/>
          <a:p>
            <a:r>
              <a:rPr lang="en-IN" dirty="0">
                <a:solidFill>
                  <a:schemeClr val="tx1"/>
                </a:solidFill>
                <a:latin typeface="Times" panose="02020603060405020304" pitchFamily="18" charset="0"/>
              </a:rPr>
              <a:t>Problem Statement</a:t>
            </a:r>
          </a:p>
        </p:txBody>
      </p:sp>
      <p:pic>
        <p:nvPicPr>
          <p:cNvPr id="1028" name="Picture 4">
            <a:extLst>
              <a:ext uri="{FF2B5EF4-FFF2-40B4-BE49-F238E27FC236}">
                <a16:creationId xmlns:a16="http://schemas.microsoft.com/office/drawing/2014/main" id="{7AE4836A-47C8-4C9C-856F-FDC63A6D9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401" y="2513412"/>
            <a:ext cx="9664700" cy="294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C13794-F61C-4BE2-898F-B1CC2D8BBE49}"/>
              </a:ext>
            </a:extLst>
          </p:cNvPr>
          <p:cNvSpPr txBox="1"/>
          <p:nvPr/>
        </p:nvSpPr>
        <p:spPr>
          <a:xfrm>
            <a:off x="1263650" y="1507202"/>
            <a:ext cx="9497951" cy="1159035"/>
          </a:xfrm>
          <a:prstGeom prst="rect">
            <a:avLst/>
          </a:prstGeom>
          <a:noFill/>
        </p:spPr>
        <p:txBody>
          <a:bodyPr wrap="square" rtlCol="0">
            <a:spAutoFit/>
          </a:bodyPr>
          <a:lstStyle/>
          <a:p>
            <a:pPr marL="533387" indent="-380990">
              <a:lnSpc>
                <a:spcPct val="200000"/>
              </a:lnSpc>
              <a:buClr>
                <a:schemeClr val="dk1"/>
              </a:buClr>
              <a:buSzPts val="1800"/>
              <a:buFont typeface="Arial" panose="020B0604020202020204" pitchFamily="34" charset="0"/>
              <a:buChar char="•"/>
            </a:pPr>
            <a:r>
              <a:rPr lang="en-US" sz="1733" dirty="0">
                <a:solidFill>
                  <a:schemeClr val="dk2"/>
                </a:solidFill>
                <a:latin typeface="Montserrat"/>
                <a:sym typeface="Montserrat"/>
              </a:rPr>
              <a:t>Step 1: set the flow of every edge to 0</a:t>
            </a:r>
          </a:p>
          <a:p>
            <a:endParaRPr lang="en-US" sz="1733" dirty="0">
              <a:solidFill>
                <a:schemeClr val="dk2"/>
              </a:solidFill>
              <a:latin typeface="Montserrat"/>
              <a:sym typeface="Montserrat"/>
            </a:endParaRPr>
          </a:p>
          <a:p>
            <a:endParaRPr lang="en-IN" sz="1733" dirty="0">
              <a:solidFill>
                <a:schemeClr val="dk2"/>
              </a:solidFill>
              <a:latin typeface="Montserrat"/>
              <a:sym typeface="Montserrat"/>
            </a:endParaRPr>
          </a:p>
        </p:txBody>
      </p:sp>
    </p:spTree>
    <p:extLst>
      <p:ext uri="{BB962C8B-B14F-4D97-AF65-F5344CB8AC3E}">
        <p14:creationId xmlns:p14="http://schemas.microsoft.com/office/powerpoint/2010/main" val="1855543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B62053-9548-4462-9F25-221D278537C8}"/>
              </a:ext>
            </a:extLst>
          </p:cNvPr>
          <p:cNvSpPr>
            <a:spLocks noGrp="1"/>
          </p:cNvSpPr>
          <p:nvPr>
            <p:ph type="body" idx="1"/>
          </p:nvPr>
        </p:nvSpPr>
        <p:spPr>
          <a:xfrm>
            <a:off x="818226" y="339542"/>
            <a:ext cx="10852664" cy="995400"/>
          </a:xfrm>
        </p:spPr>
        <p:txBody>
          <a:bodyPr/>
          <a:lstStyle/>
          <a:p>
            <a:pPr marL="152396" indent="0">
              <a:lnSpc>
                <a:spcPct val="150000"/>
              </a:lnSpc>
              <a:buNone/>
            </a:pPr>
            <a:r>
              <a:rPr lang="en-US" sz="2000" b="1" dirty="0">
                <a:solidFill>
                  <a:schemeClr val="tx1"/>
                </a:solidFill>
              </a:rPr>
              <a:t>Step 2: </a:t>
            </a:r>
            <a:r>
              <a:rPr lang="en-US" sz="2000" dirty="0">
                <a:solidFill>
                  <a:schemeClr val="tx1"/>
                </a:solidFill>
              </a:rPr>
              <a:t>Now, find an augmenting path in the residual network. Here, I select the path s -&gt; A -&gt; D -&gt; t. Then we have to identify the bottleneck capacity (i.e. maximum flow for that path) for the selected path.</a:t>
            </a:r>
            <a:endParaRPr lang="en-IN" sz="2000" dirty="0">
              <a:solidFill>
                <a:schemeClr val="tx1"/>
              </a:solidFill>
            </a:endParaRPr>
          </a:p>
        </p:txBody>
      </p:sp>
      <p:pic>
        <p:nvPicPr>
          <p:cNvPr id="2050" name="Picture 2">
            <a:extLst>
              <a:ext uri="{FF2B5EF4-FFF2-40B4-BE49-F238E27FC236}">
                <a16:creationId xmlns:a16="http://schemas.microsoft.com/office/drawing/2014/main" id="{8F3FBFAC-867C-4919-BF22-B108C0AAE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2595200"/>
            <a:ext cx="96647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41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423AC6-BF54-4BC1-98AD-69399D2F5006}"/>
              </a:ext>
            </a:extLst>
          </p:cNvPr>
          <p:cNvSpPr>
            <a:spLocks noGrp="1"/>
          </p:cNvSpPr>
          <p:nvPr>
            <p:ph type="body" idx="1"/>
          </p:nvPr>
        </p:nvSpPr>
        <p:spPr>
          <a:xfrm>
            <a:off x="951000" y="1046401"/>
            <a:ext cx="10290000" cy="1296000"/>
          </a:xfrm>
        </p:spPr>
        <p:txBody>
          <a:bodyPr/>
          <a:lstStyle/>
          <a:p>
            <a:pPr>
              <a:lnSpc>
                <a:spcPct val="150000"/>
              </a:lnSpc>
            </a:pPr>
            <a:r>
              <a:rPr lang="en-US" sz="1733" dirty="0"/>
              <a:t>Step 3: Then I select the augmenting path s -&gt; C -&gt; D -&gt; t. Now the bottleneck capacity is 2.</a:t>
            </a:r>
            <a:endParaRPr lang="en-IN" sz="1733" dirty="0"/>
          </a:p>
        </p:txBody>
      </p:sp>
      <p:pic>
        <p:nvPicPr>
          <p:cNvPr id="3074" name="Picture 2">
            <a:extLst>
              <a:ext uri="{FF2B5EF4-FFF2-40B4-BE49-F238E27FC236}">
                <a16:creationId xmlns:a16="http://schemas.microsoft.com/office/drawing/2014/main" id="{2ECF2664-1D58-47D9-B773-335338D03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450" y="2342400"/>
            <a:ext cx="96647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90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BAE7C7-CA3C-4153-B1A9-E703F582C40E}"/>
              </a:ext>
            </a:extLst>
          </p:cNvPr>
          <p:cNvSpPr>
            <a:spLocks noGrp="1"/>
          </p:cNvSpPr>
          <p:nvPr>
            <p:ph type="body" idx="1"/>
          </p:nvPr>
        </p:nvSpPr>
        <p:spPr>
          <a:xfrm>
            <a:off x="950999" y="729601"/>
            <a:ext cx="10290000" cy="5191508"/>
          </a:xfrm>
        </p:spPr>
        <p:txBody>
          <a:bodyPr/>
          <a:lstStyle/>
          <a:p>
            <a:pPr marL="152396" indent="0">
              <a:lnSpc>
                <a:spcPct val="150000"/>
              </a:lnSpc>
              <a:buNone/>
            </a:pPr>
            <a:r>
              <a:rPr lang="en-US" sz="2400" b="1" dirty="0">
                <a:solidFill>
                  <a:schemeClr val="tx1"/>
                </a:solidFill>
              </a:rPr>
              <a:t>Step 4: </a:t>
            </a:r>
            <a:r>
              <a:rPr lang="en-US" sz="2400" dirty="0">
                <a:solidFill>
                  <a:schemeClr val="tx1"/>
                </a:solidFill>
              </a:rPr>
              <a:t>The augmenting path s -&gt; A -&gt; B-&gt;t, the bottleneck capacity is 2.</a:t>
            </a:r>
            <a:endParaRPr lang="en-IN" sz="2400" dirty="0">
              <a:solidFill>
                <a:schemeClr val="tx1"/>
              </a:solidFill>
            </a:endParaRPr>
          </a:p>
        </p:txBody>
      </p:sp>
      <p:pic>
        <p:nvPicPr>
          <p:cNvPr id="4098" name="Picture 2">
            <a:extLst>
              <a:ext uri="{FF2B5EF4-FFF2-40B4-BE49-F238E27FC236}">
                <a16:creationId xmlns:a16="http://schemas.microsoft.com/office/drawing/2014/main" id="{8C5F0FCB-BC7A-41E7-9BFD-06A5B3703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1584001"/>
            <a:ext cx="9664700" cy="372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560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37DE05-F1AD-493E-8489-445DC5CF119F}"/>
              </a:ext>
            </a:extLst>
          </p:cNvPr>
          <p:cNvSpPr>
            <a:spLocks noGrp="1"/>
          </p:cNvSpPr>
          <p:nvPr>
            <p:ph type="body" idx="1"/>
          </p:nvPr>
        </p:nvSpPr>
        <p:spPr>
          <a:xfrm>
            <a:off x="951000" y="864000"/>
            <a:ext cx="10290000" cy="4762200"/>
          </a:xfrm>
        </p:spPr>
        <p:txBody>
          <a:bodyPr/>
          <a:lstStyle/>
          <a:p>
            <a:pPr marL="152396" indent="0" algn="l">
              <a:lnSpc>
                <a:spcPct val="150000"/>
              </a:lnSpc>
              <a:buNone/>
            </a:pPr>
            <a:r>
              <a:rPr lang="en-US" sz="2800" b="1" dirty="0">
                <a:solidFill>
                  <a:schemeClr val="tx1"/>
                </a:solidFill>
              </a:rPr>
              <a:t>Step 5</a:t>
            </a:r>
            <a:r>
              <a:rPr lang="en-US" sz="2800" dirty="0">
                <a:solidFill>
                  <a:schemeClr val="tx1"/>
                </a:solidFill>
              </a:rPr>
              <a:t>: augmenting path s -&gt; C -&gt; D -&gt; B-&gt;t, the bottleneck capacity </a:t>
            </a:r>
          </a:p>
        </p:txBody>
      </p:sp>
      <p:pic>
        <p:nvPicPr>
          <p:cNvPr id="4" name="Picture 3">
            <a:extLst>
              <a:ext uri="{FF2B5EF4-FFF2-40B4-BE49-F238E27FC236}">
                <a16:creationId xmlns:a16="http://schemas.microsoft.com/office/drawing/2014/main" id="{01432ECD-7959-4F47-8B6A-17F7DC4855E2}"/>
              </a:ext>
            </a:extLst>
          </p:cNvPr>
          <p:cNvPicPr>
            <a:picLocks noChangeAspect="1"/>
          </p:cNvPicPr>
          <p:nvPr/>
        </p:nvPicPr>
        <p:blipFill>
          <a:blip r:embed="rId2"/>
          <a:stretch>
            <a:fillRect/>
          </a:stretch>
        </p:blipFill>
        <p:spPr>
          <a:xfrm>
            <a:off x="1263650" y="1771650"/>
            <a:ext cx="9664700" cy="3469951"/>
          </a:xfrm>
          <a:prstGeom prst="rect">
            <a:avLst/>
          </a:prstGeom>
        </p:spPr>
      </p:pic>
    </p:spTree>
    <p:extLst>
      <p:ext uri="{BB962C8B-B14F-4D97-AF65-F5344CB8AC3E}">
        <p14:creationId xmlns:p14="http://schemas.microsoft.com/office/powerpoint/2010/main" val="338280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8BBC52-66D4-46A2-B4CA-1A8BA4427506}"/>
              </a:ext>
            </a:extLst>
          </p:cNvPr>
          <p:cNvSpPr>
            <a:spLocks noGrp="1"/>
          </p:cNvSpPr>
          <p:nvPr>
            <p:ph type="body" idx="1"/>
          </p:nvPr>
        </p:nvSpPr>
        <p:spPr>
          <a:xfrm>
            <a:off x="859712" y="397680"/>
            <a:ext cx="10860340" cy="2477601"/>
          </a:xfrm>
        </p:spPr>
        <p:txBody>
          <a:bodyPr/>
          <a:lstStyle/>
          <a:p>
            <a:pPr marL="152396" indent="0" algn="l">
              <a:lnSpc>
                <a:spcPct val="150000"/>
              </a:lnSpc>
              <a:buNone/>
            </a:pPr>
            <a:r>
              <a:rPr lang="en-US" sz="2800" b="1" dirty="0">
                <a:solidFill>
                  <a:schemeClr val="tx1"/>
                </a:solidFill>
              </a:rPr>
              <a:t>Step 6: </a:t>
            </a:r>
            <a:r>
              <a:rPr lang="en-US" sz="2800" dirty="0">
                <a:solidFill>
                  <a:schemeClr val="tx1"/>
                </a:solidFill>
              </a:rPr>
              <a:t>augmenting path s -&gt; C -&gt; D -&gt; A-&gt; B-&gt;t, bottleneck capacity is 1.</a:t>
            </a:r>
          </a:p>
          <a:p>
            <a:pPr algn="l">
              <a:lnSpc>
                <a:spcPct val="150000"/>
              </a:lnSpc>
            </a:pPr>
            <a:endParaRPr lang="en-US" sz="2800" dirty="0">
              <a:solidFill>
                <a:schemeClr val="tx1"/>
              </a:solidFill>
            </a:endParaRPr>
          </a:p>
          <a:p>
            <a:pPr marL="152396" indent="0">
              <a:lnSpc>
                <a:spcPct val="150000"/>
              </a:lnSpc>
              <a:buNone/>
            </a:pPr>
            <a:endParaRPr lang="en-IN" sz="2800" dirty="0">
              <a:solidFill>
                <a:schemeClr val="tx1"/>
              </a:solidFill>
            </a:endParaRPr>
          </a:p>
        </p:txBody>
      </p:sp>
      <p:pic>
        <p:nvPicPr>
          <p:cNvPr id="4" name="Picture 3">
            <a:extLst>
              <a:ext uri="{FF2B5EF4-FFF2-40B4-BE49-F238E27FC236}">
                <a16:creationId xmlns:a16="http://schemas.microsoft.com/office/drawing/2014/main" id="{B6619E31-350C-4969-A686-B4DC8EAFB985}"/>
              </a:ext>
            </a:extLst>
          </p:cNvPr>
          <p:cNvPicPr>
            <a:picLocks noChangeAspect="1"/>
          </p:cNvPicPr>
          <p:nvPr/>
        </p:nvPicPr>
        <p:blipFill>
          <a:blip r:embed="rId2"/>
          <a:stretch>
            <a:fillRect/>
          </a:stretch>
        </p:blipFill>
        <p:spPr>
          <a:xfrm>
            <a:off x="1263650" y="2325370"/>
            <a:ext cx="9664700" cy="3314700"/>
          </a:xfrm>
          <a:prstGeom prst="rect">
            <a:avLst/>
          </a:prstGeom>
        </p:spPr>
      </p:pic>
    </p:spTree>
    <p:extLst>
      <p:ext uri="{BB962C8B-B14F-4D97-AF65-F5344CB8AC3E}">
        <p14:creationId xmlns:p14="http://schemas.microsoft.com/office/powerpoint/2010/main" val="209320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B01E-4E78-4578-9503-9DB945410629}"/>
              </a:ext>
            </a:extLst>
          </p:cNvPr>
          <p:cNvSpPr>
            <a:spLocks noGrp="1"/>
          </p:cNvSpPr>
          <p:nvPr>
            <p:ph type="title"/>
          </p:nvPr>
        </p:nvSpPr>
        <p:spPr>
          <a:xfrm>
            <a:off x="951000" y="715287"/>
            <a:ext cx="6282000" cy="763600"/>
          </a:xfrm>
        </p:spPr>
        <p:txBody>
          <a:bodyPr/>
          <a:lstStyle/>
          <a:p>
            <a:r>
              <a:rPr lang="en-IN" dirty="0">
                <a:solidFill>
                  <a:schemeClr val="tx1"/>
                </a:solidFill>
                <a:latin typeface="Times" panose="02020603060405020304" pitchFamily="18" charset="0"/>
              </a:rPr>
              <a:t>Advantages</a:t>
            </a:r>
          </a:p>
        </p:txBody>
      </p:sp>
      <p:sp>
        <p:nvSpPr>
          <p:cNvPr id="3" name="Text Placeholder 2">
            <a:extLst>
              <a:ext uri="{FF2B5EF4-FFF2-40B4-BE49-F238E27FC236}">
                <a16:creationId xmlns:a16="http://schemas.microsoft.com/office/drawing/2014/main" id="{8A7B55D0-15C2-4CED-A34C-0821FB642F95}"/>
              </a:ext>
            </a:extLst>
          </p:cNvPr>
          <p:cNvSpPr>
            <a:spLocks noGrp="1"/>
          </p:cNvSpPr>
          <p:nvPr>
            <p:ph type="body" idx="1"/>
          </p:nvPr>
        </p:nvSpPr>
        <p:spPr>
          <a:xfrm>
            <a:off x="951000" y="1697234"/>
            <a:ext cx="10290000" cy="2752847"/>
          </a:xfrm>
        </p:spPr>
        <p:txBody>
          <a:bodyPr/>
          <a:lstStyle/>
          <a:p>
            <a:pPr>
              <a:lnSpc>
                <a:spcPct val="200000"/>
              </a:lnSpc>
            </a:pPr>
            <a:r>
              <a:rPr lang="en-US" sz="2800" b="1" dirty="0">
                <a:solidFill>
                  <a:schemeClr val="tx1"/>
                </a:solidFill>
                <a:latin typeface="Times" panose="02020603060405020304" pitchFamily="18" charset="0"/>
                <a:cs typeface="Arial"/>
                <a:sym typeface="Arial"/>
              </a:rPr>
              <a:t>Versatility : </a:t>
            </a:r>
            <a:r>
              <a:rPr lang="en-US" sz="2800" dirty="0">
                <a:solidFill>
                  <a:schemeClr val="tx1"/>
                </a:solidFill>
                <a:latin typeface="Times" panose="02020603060405020304" pitchFamily="18" charset="0"/>
                <a:cs typeface="Arial"/>
                <a:sym typeface="Arial"/>
              </a:rPr>
              <a:t>Widely applicable across various fields.</a:t>
            </a:r>
          </a:p>
          <a:p>
            <a:pPr>
              <a:lnSpc>
                <a:spcPct val="200000"/>
              </a:lnSpc>
            </a:pPr>
            <a:r>
              <a:rPr lang="en-US" sz="2800" b="1" dirty="0">
                <a:solidFill>
                  <a:schemeClr val="tx1"/>
                </a:solidFill>
                <a:latin typeface="Times" panose="02020603060405020304" pitchFamily="18" charset="0"/>
                <a:cs typeface="Arial"/>
                <a:sym typeface="Arial"/>
              </a:rPr>
              <a:t>Optimization :</a:t>
            </a:r>
            <a:r>
              <a:rPr lang="en-US" sz="2800" dirty="0">
                <a:solidFill>
                  <a:schemeClr val="tx1"/>
                </a:solidFill>
                <a:latin typeface="Times" panose="02020603060405020304" pitchFamily="18" charset="0"/>
                <a:cs typeface="Arial"/>
                <a:sym typeface="Arial"/>
              </a:rPr>
              <a:t> Efficient resource allocation.</a:t>
            </a:r>
          </a:p>
          <a:p>
            <a:pPr>
              <a:lnSpc>
                <a:spcPct val="200000"/>
              </a:lnSpc>
            </a:pPr>
            <a:r>
              <a:rPr lang="en-US" sz="2800" b="1" dirty="0">
                <a:solidFill>
                  <a:schemeClr val="tx1"/>
                </a:solidFill>
                <a:latin typeface="Times" panose="02020603060405020304" pitchFamily="18" charset="0"/>
                <a:cs typeface="Arial"/>
                <a:sym typeface="Arial"/>
              </a:rPr>
              <a:t>Algorithmic Solutions : </a:t>
            </a:r>
            <a:r>
              <a:rPr lang="en-US" sz="2800" dirty="0">
                <a:solidFill>
                  <a:schemeClr val="tx1"/>
                </a:solidFill>
                <a:latin typeface="Times" panose="02020603060405020304" pitchFamily="18" charset="0"/>
                <a:cs typeface="Arial"/>
                <a:sym typeface="Arial"/>
              </a:rPr>
              <a:t>Well-established, efficient algorithms.</a:t>
            </a:r>
          </a:p>
          <a:p>
            <a:pPr>
              <a:lnSpc>
                <a:spcPct val="200000"/>
              </a:lnSpc>
            </a:pPr>
            <a:r>
              <a:rPr lang="en-US" sz="2800" b="1" dirty="0">
                <a:solidFill>
                  <a:schemeClr val="tx1"/>
                </a:solidFill>
                <a:latin typeface="Times" panose="02020603060405020304" pitchFamily="18" charset="0"/>
                <a:cs typeface="Arial"/>
                <a:sym typeface="Arial"/>
              </a:rPr>
              <a:t>Flexibility : </a:t>
            </a:r>
            <a:r>
              <a:rPr lang="en-US" sz="2800" dirty="0">
                <a:solidFill>
                  <a:schemeClr val="tx1"/>
                </a:solidFill>
                <a:latin typeface="Times" panose="02020603060405020304" pitchFamily="18" charset="0"/>
                <a:cs typeface="Arial"/>
                <a:sym typeface="Arial"/>
              </a:rPr>
              <a:t>Adaptable to different constraints and variations</a:t>
            </a:r>
            <a:r>
              <a:rPr lang="en-US" sz="2800" dirty="0">
                <a:solidFill>
                  <a:schemeClr val="tx1"/>
                </a:solidFill>
                <a:latin typeface="Times" panose="02020603060405020304" pitchFamily="18" charset="0"/>
              </a:rPr>
              <a:t>.</a:t>
            </a:r>
            <a:endParaRPr lang="en-IN" sz="2800" dirty="0">
              <a:solidFill>
                <a:schemeClr val="tx1"/>
              </a:solidFill>
              <a:latin typeface="Times" panose="02020603060405020304" pitchFamily="18" charset="0"/>
            </a:endParaRPr>
          </a:p>
        </p:txBody>
      </p:sp>
    </p:spTree>
    <p:extLst>
      <p:ext uri="{BB962C8B-B14F-4D97-AF65-F5344CB8AC3E}">
        <p14:creationId xmlns:p14="http://schemas.microsoft.com/office/powerpoint/2010/main" val="2950767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1C09-00B3-4489-87B3-920C998B6A10}"/>
              </a:ext>
            </a:extLst>
          </p:cNvPr>
          <p:cNvSpPr>
            <a:spLocks noGrp="1"/>
          </p:cNvSpPr>
          <p:nvPr>
            <p:ph type="title"/>
          </p:nvPr>
        </p:nvSpPr>
        <p:spPr>
          <a:xfrm>
            <a:off x="951000" y="837207"/>
            <a:ext cx="6282000" cy="763600"/>
          </a:xfrm>
        </p:spPr>
        <p:txBody>
          <a:bodyPr/>
          <a:lstStyle/>
          <a:p>
            <a:r>
              <a:rPr lang="en-IN" b="1" dirty="0">
                <a:solidFill>
                  <a:schemeClr val="tx1"/>
                </a:solidFill>
              </a:rPr>
              <a:t>Disadvantages</a:t>
            </a:r>
          </a:p>
        </p:txBody>
      </p:sp>
      <p:sp>
        <p:nvSpPr>
          <p:cNvPr id="3" name="Text Placeholder 2">
            <a:extLst>
              <a:ext uri="{FF2B5EF4-FFF2-40B4-BE49-F238E27FC236}">
                <a16:creationId xmlns:a16="http://schemas.microsoft.com/office/drawing/2014/main" id="{E34E1C2E-1C08-4254-A0A5-8CB85CF82018}"/>
              </a:ext>
            </a:extLst>
          </p:cNvPr>
          <p:cNvSpPr>
            <a:spLocks noGrp="1"/>
          </p:cNvSpPr>
          <p:nvPr>
            <p:ph type="body" idx="1"/>
          </p:nvPr>
        </p:nvSpPr>
        <p:spPr>
          <a:xfrm>
            <a:off x="951000" y="1697234"/>
            <a:ext cx="10290000" cy="2874767"/>
          </a:xfrm>
        </p:spPr>
        <p:txBody>
          <a:bodyPr/>
          <a:lstStyle/>
          <a:p>
            <a:pPr>
              <a:lnSpc>
                <a:spcPct val="200000"/>
              </a:lnSpc>
            </a:pPr>
            <a:r>
              <a:rPr lang="en-US" sz="2400" b="1" dirty="0">
                <a:solidFill>
                  <a:schemeClr val="tx1"/>
                </a:solidFill>
                <a:latin typeface="Times" panose="02020603060405020304" pitchFamily="18" charset="0"/>
                <a:cs typeface="Arial"/>
                <a:sym typeface="Arial"/>
              </a:rPr>
              <a:t>Complexity :</a:t>
            </a:r>
            <a:r>
              <a:rPr lang="en-US" sz="2400" dirty="0">
                <a:solidFill>
                  <a:schemeClr val="tx1"/>
                </a:solidFill>
                <a:latin typeface="Times" panose="02020603060405020304" pitchFamily="18" charset="0"/>
                <a:cs typeface="Arial"/>
                <a:sym typeface="Arial"/>
              </a:rPr>
              <a:t> NP-hard, computationally intensive.</a:t>
            </a:r>
          </a:p>
          <a:p>
            <a:pPr>
              <a:lnSpc>
                <a:spcPct val="200000"/>
              </a:lnSpc>
            </a:pPr>
            <a:r>
              <a:rPr lang="en-US" sz="2400" b="1" dirty="0">
                <a:solidFill>
                  <a:schemeClr val="tx1"/>
                </a:solidFill>
                <a:latin typeface="Times" panose="02020603060405020304" pitchFamily="18" charset="0"/>
                <a:cs typeface="Arial"/>
                <a:sym typeface="Arial"/>
              </a:rPr>
              <a:t>Sensitivity to Inputs </a:t>
            </a:r>
            <a:r>
              <a:rPr lang="en-US" sz="2400" dirty="0">
                <a:solidFill>
                  <a:schemeClr val="tx1"/>
                </a:solidFill>
                <a:latin typeface="Times" panose="02020603060405020304" pitchFamily="18" charset="0"/>
                <a:cs typeface="Arial"/>
                <a:sym typeface="Arial"/>
              </a:rPr>
              <a:t>: Solutions can be sensitive to changes.</a:t>
            </a:r>
          </a:p>
          <a:p>
            <a:pPr>
              <a:lnSpc>
                <a:spcPct val="200000"/>
              </a:lnSpc>
            </a:pPr>
            <a:r>
              <a:rPr lang="en-US" sz="2400" b="1" dirty="0">
                <a:solidFill>
                  <a:schemeClr val="tx1"/>
                </a:solidFill>
                <a:latin typeface="Times" panose="02020603060405020304" pitchFamily="18" charset="0"/>
                <a:cs typeface="Arial"/>
                <a:sym typeface="Arial"/>
              </a:rPr>
              <a:t>Memory and Runtime Requirements </a:t>
            </a:r>
            <a:r>
              <a:rPr lang="en-US" sz="2400" dirty="0">
                <a:solidFill>
                  <a:schemeClr val="tx1"/>
                </a:solidFill>
                <a:latin typeface="Times" panose="02020603060405020304" pitchFamily="18" charset="0"/>
                <a:cs typeface="Arial"/>
                <a:sym typeface="Arial"/>
              </a:rPr>
              <a:t>: High resource demands.</a:t>
            </a:r>
          </a:p>
          <a:p>
            <a:pPr>
              <a:lnSpc>
                <a:spcPct val="200000"/>
              </a:lnSpc>
            </a:pPr>
            <a:r>
              <a:rPr lang="en-US" sz="2400" b="1" dirty="0">
                <a:solidFill>
                  <a:schemeClr val="tx1"/>
                </a:solidFill>
                <a:latin typeface="Times" panose="02020603060405020304" pitchFamily="18" charset="0"/>
                <a:cs typeface="Arial"/>
                <a:sym typeface="Arial"/>
              </a:rPr>
              <a:t>Not Always Applicable </a:t>
            </a:r>
            <a:r>
              <a:rPr lang="en-US" sz="2400" dirty="0">
                <a:solidFill>
                  <a:schemeClr val="tx1"/>
                </a:solidFill>
                <a:latin typeface="Times" panose="02020603060405020304" pitchFamily="18" charset="0"/>
                <a:cs typeface="Arial"/>
                <a:sym typeface="Arial"/>
              </a:rPr>
              <a:t>: May not capture all real-world complexities</a:t>
            </a:r>
            <a:r>
              <a:rPr lang="en-US" sz="1733" dirty="0">
                <a:solidFill>
                  <a:schemeClr val="tx1"/>
                </a:solidFill>
                <a:latin typeface="Times" panose="02020603060405020304" pitchFamily="18" charset="0"/>
                <a:cs typeface="Arial"/>
                <a:sym typeface="Arial"/>
              </a:rPr>
              <a:t>.</a:t>
            </a:r>
            <a:endParaRPr lang="en-IN" sz="1733" dirty="0">
              <a:solidFill>
                <a:schemeClr val="tx1"/>
              </a:solidFill>
              <a:latin typeface="Times" panose="02020603060405020304" pitchFamily="18" charset="0"/>
              <a:cs typeface="Arial"/>
              <a:sym typeface="Arial"/>
            </a:endParaRPr>
          </a:p>
        </p:txBody>
      </p:sp>
    </p:spTree>
    <p:extLst>
      <p:ext uri="{BB962C8B-B14F-4D97-AF65-F5344CB8AC3E}">
        <p14:creationId xmlns:p14="http://schemas.microsoft.com/office/powerpoint/2010/main" val="124720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CE46-27DD-94EA-DD58-76B8FA739C44}"/>
              </a:ext>
            </a:extLst>
          </p:cNvPr>
          <p:cNvSpPr>
            <a:spLocks noGrp="1"/>
          </p:cNvSpPr>
          <p:nvPr>
            <p:ph type="title"/>
          </p:nvPr>
        </p:nvSpPr>
        <p:spPr/>
        <p:txBody>
          <a:bodyPr>
            <a:normAutofit/>
          </a:bodyPr>
          <a:lstStyle/>
          <a:p>
            <a:r>
              <a:rPr lang="en-IN" b="0" i="0" dirty="0">
                <a:solidFill>
                  <a:schemeClr val="tx1"/>
                </a:solidFill>
                <a:effectLst/>
                <a:highlight>
                  <a:srgbClr val="FFFFFF"/>
                </a:highlight>
                <a:latin typeface="Times" panose="02020603060405020304" pitchFamily="18" charset="0"/>
              </a:rPr>
              <a:t>Maximum Bipartite Matching</a:t>
            </a:r>
            <a:br>
              <a:rPr lang="en-IN" b="0" i="0" dirty="0">
                <a:solidFill>
                  <a:schemeClr val="tx1"/>
                </a:solidFill>
                <a:effectLst/>
                <a:highlight>
                  <a:srgbClr val="FFFFFF"/>
                </a:highlight>
                <a:latin typeface="Times" panose="02020603060405020304" pitchFamily="18" charset="0"/>
              </a:rPr>
            </a:br>
            <a:endParaRPr lang="ta-IN" dirty="0">
              <a:solidFill>
                <a:schemeClr val="tx1"/>
              </a:solidFill>
              <a:latin typeface="Times" panose="02020603060405020304" pitchFamily="18" charset="0"/>
            </a:endParaRPr>
          </a:p>
        </p:txBody>
      </p:sp>
      <p:sp>
        <p:nvSpPr>
          <p:cNvPr id="3" name="Content Placeholder 2">
            <a:extLst>
              <a:ext uri="{FF2B5EF4-FFF2-40B4-BE49-F238E27FC236}">
                <a16:creationId xmlns:a16="http://schemas.microsoft.com/office/drawing/2014/main" id="{F7BC37F2-1F1C-71CB-9F8D-41826CDDD6EC}"/>
              </a:ext>
            </a:extLst>
          </p:cNvPr>
          <p:cNvSpPr>
            <a:spLocks noGrp="1"/>
          </p:cNvSpPr>
          <p:nvPr>
            <p:ph idx="1"/>
          </p:nvPr>
        </p:nvSpPr>
        <p:spPr>
          <a:xfrm>
            <a:off x="1097280" y="2036370"/>
            <a:ext cx="10058400" cy="2785260"/>
          </a:xfrm>
        </p:spPr>
        <p:txBody>
          <a:bodyPr>
            <a:normAutofit/>
          </a:bodyPr>
          <a:lstStyle/>
          <a:p>
            <a:pPr algn="just">
              <a:buFont typeface="Wingdings" panose="05000000000000000000" pitchFamily="2" charset="2"/>
              <a:buChar char="§"/>
            </a:pPr>
            <a:r>
              <a:rPr lang="en-US" sz="2800" b="0" i="0" dirty="0">
                <a:solidFill>
                  <a:schemeClr val="tx1"/>
                </a:solidFill>
                <a:effectLst/>
                <a:latin typeface="Times" panose="02020603060405020304" pitchFamily="18" charset="0"/>
              </a:rPr>
              <a:t>A matching in a </a:t>
            </a:r>
            <a:r>
              <a:rPr lang="en-US" sz="2800" b="0" i="0" u="sng" dirty="0">
                <a:solidFill>
                  <a:schemeClr val="tx1"/>
                </a:solidFill>
                <a:effectLst/>
                <a:latin typeface="Times" panose="02020603060405020304" pitchFamily="18" charset="0"/>
                <a:hlinkClick r:id="rId2">
                  <a:extLst>
                    <a:ext uri="{A12FA001-AC4F-418D-AE19-62706E023703}">
                      <ahyp:hlinkClr xmlns:ahyp="http://schemas.microsoft.com/office/drawing/2018/hyperlinkcolor" val="tx"/>
                    </a:ext>
                  </a:extLst>
                </a:hlinkClick>
              </a:rPr>
              <a:t>Bipartite Graph</a:t>
            </a:r>
            <a:r>
              <a:rPr lang="en-US" sz="2800" b="0" i="0" dirty="0">
                <a:solidFill>
                  <a:schemeClr val="tx1"/>
                </a:solidFill>
                <a:effectLst/>
                <a:latin typeface="Times" panose="02020603060405020304" pitchFamily="18" charset="0"/>
              </a:rPr>
              <a:t> is a set of the edges chosen in such a way that no two edges share an endpoint. </a:t>
            </a:r>
          </a:p>
          <a:p>
            <a:pPr algn="just">
              <a:buFont typeface="Wingdings" panose="05000000000000000000" pitchFamily="2" charset="2"/>
              <a:buChar char="§"/>
            </a:pPr>
            <a:r>
              <a:rPr lang="en-US" sz="2800" b="0" i="0" dirty="0">
                <a:solidFill>
                  <a:schemeClr val="tx1"/>
                </a:solidFill>
                <a:effectLst/>
                <a:latin typeface="Times" panose="02020603060405020304" pitchFamily="18" charset="0"/>
              </a:rPr>
              <a:t>A maximum matching is a matching of maximum size (maximum number of edges). </a:t>
            </a:r>
          </a:p>
          <a:p>
            <a:pPr algn="just">
              <a:buFont typeface="Wingdings" panose="05000000000000000000" pitchFamily="2" charset="2"/>
              <a:buChar char="§"/>
            </a:pPr>
            <a:r>
              <a:rPr lang="en-US" sz="2800" b="0" i="0" dirty="0">
                <a:solidFill>
                  <a:schemeClr val="tx1"/>
                </a:solidFill>
                <a:effectLst/>
                <a:latin typeface="Times" panose="02020603060405020304" pitchFamily="18" charset="0"/>
              </a:rPr>
              <a:t>In a maximum matching, if any edge is added to it, it is no longer a matching.</a:t>
            </a:r>
            <a:endParaRPr lang="ta-IN" sz="2800" dirty="0">
              <a:solidFill>
                <a:schemeClr val="tx1"/>
              </a:solidFill>
              <a:latin typeface="Times" panose="02020603060405020304" pitchFamily="18" charset="0"/>
            </a:endParaRPr>
          </a:p>
        </p:txBody>
      </p:sp>
    </p:spTree>
    <p:extLst>
      <p:ext uri="{BB962C8B-B14F-4D97-AF65-F5344CB8AC3E}">
        <p14:creationId xmlns:p14="http://schemas.microsoft.com/office/powerpoint/2010/main" val="2560415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7DDD8E-B367-4897-A0D5-10E82801AD72}"/>
              </a:ext>
            </a:extLst>
          </p:cNvPr>
          <p:cNvSpPr>
            <a:spLocks noGrp="1"/>
          </p:cNvSpPr>
          <p:nvPr>
            <p:ph type="title"/>
          </p:nvPr>
        </p:nvSpPr>
        <p:spPr>
          <a:xfrm>
            <a:off x="951000" y="608513"/>
            <a:ext cx="6282000" cy="763600"/>
          </a:xfrm>
        </p:spPr>
        <p:txBody>
          <a:bodyPr/>
          <a:lstStyle/>
          <a:p>
            <a:r>
              <a:rPr lang="en-IN" b="1" dirty="0">
                <a:solidFill>
                  <a:schemeClr val="tx1"/>
                </a:solidFill>
              </a:rPr>
              <a:t>Applications</a:t>
            </a:r>
          </a:p>
        </p:txBody>
      </p:sp>
      <p:sp>
        <p:nvSpPr>
          <p:cNvPr id="5" name="Text Placeholder 4">
            <a:extLst>
              <a:ext uri="{FF2B5EF4-FFF2-40B4-BE49-F238E27FC236}">
                <a16:creationId xmlns:a16="http://schemas.microsoft.com/office/drawing/2014/main" id="{0651D6DC-3FC0-4691-99AA-7B2EF729CE84}"/>
              </a:ext>
            </a:extLst>
          </p:cNvPr>
          <p:cNvSpPr>
            <a:spLocks noGrp="1"/>
          </p:cNvSpPr>
          <p:nvPr>
            <p:ph type="body" idx="1"/>
          </p:nvPr>
        </p:nvSpPr>
        <p:spPr>
          <a:xfrm>
            <a:off x="177800" y="1706410"/>
            <a:ext cx="11836400" cy="4394400"/>
          </a:xfrm>
        </p:spPr>
        <p:txBody>
          <a:bodyPr/>
          <a:lstStyle/>
          <a:p>
            <a:pPr algn="just">
              <a:lnSpc>
                <a:spcPct val="150000"/>
              </a:lnSpc>
            </a:pPr>
            <a:r>
              <a:rPr lang="en-US" sz="2000" b="1" dirty="0">
                <a:solidFill>
                  <a:schemeClr val="tx1"/>
                </a:solidFill>
                <a:cs typeface="Arial"/>
              </a:rPr>
              <a:t>Transportation Networks : </a:t>
            </a:r>
            <a:r>
              <a:rPr lang="en-US" sz="2000" dirty="0">
                <a:solidFill>
                  <a:schemeClr val="tx1"/>
                </a:solidFill>
                <a:cs typeface="Arial"/>
              </a:rPr>
              <a:t>Optimizing traffic flow in road networks, airline routes, or railway systems to maximize throughput and minimize congestion.</a:t>
            </a:r>
          </a:p>
          <a:p>
            <a:pPr algn="just">
              <a:lnSpc>
                <a:spcPct val="150000"/>
              </a:lnSpc>
            </a:pPr>
            <a:r>
              <a:rPr lang="en-US" sz="2000" b="1" dirty="0">
                <a:solidFill>
                  <a:schemeClr val="tx1"/>
                </a:solidFill>
                <a:cs typeface="Arial"/>
              </a:rPr>
              <a:t>Telecommunications :</a:t>
            </a:r>
            <a:r>
              <a:rPr lang="en-US" sz="2000" dirty="0">
                <a:solidFill>
                  <a:schemeClr val="tx1"/>
                </a:solidFill>
                <a:cs typeface="Arial"/>
              </a:rPr>
              <a:t> Managing data flow in communication networks, such as the internet or cellular networks, to ensure efficient data transmission and resource utilization.</a:t>
            </a:r>
          </a:p>
          <a:p>
            <a:pPr algn="just">
              <a:lnSpc>
                <a:spcPct val="150000"/>
              </a:lnSpc>
            </a:pPr>
            <a:r>
              <a:rPr lang="en-US" sz="2000" b="1" dirty="0">
                <a:solidFill>
                  <a:schemeClr val="tx1"/>
                </a:solidFill>
                <a:cs typeface="Arial"/>
              </a:rPr>
              <a:t>Game Theory : </a:t>
            </a:r>
            <a:r>
              <a:rPr lang="en-US" sz="2000" dirty="0">
                <a:solidFill>
                  <a:schemeClr val="tx1"/>
                </a:solidFill>
                <a:cs typeface="Arial"/>
              </a:rPr>
              <a:t>Analyzing flow networks in economic or strategic games to model resource allocation, competition, and cooperation among players</a:t>
            </a:r>
          </a:p>
          <a:p>
            <a:pPr algn="just">
              <a:lnSpc>
                <a:spcPct val="150000"/>
              </a:lnSpc>
            </a:pPr>
            <a:r>
              <a:rPr lang="en-US" sz="2000" b="1" dirty="0">
                <a:solidFill>
                  <a:schemeClr val="tx1"/>
                </a:solidFill>
                <a:cs typeface="Arial"/>
              </a:rPr>
              <a:t>Social Networks </a:t>
            </a:r>
            <a:r>
              <a:rPr lang="en-US" sz="2000" dirty="0">
                <a:solidFill>
                  <a:schemeClr val="tx1"/>
                </a:solidFill>
                <a:cs typeface="Arial"/>
              </a:rPr>
              <a:t>: Analyzing information flow in social networks, studying the spread of information, influence, or diseases, and identifying key influencers or critical nodes</a:t>
            </a:r>
            <a:r>
              <a:rPr lang="en-US" sz="2000" dirty="0">
                <a:solidFill>
                  <a:schemeClr val="tx1"/>
                </a:solidFill>
              </a:rPr>
              <a:t>.</a:t>
            </a:r>
            <a:endParaRPr lang="en-IN" sz="2000" dirty="0">
              <a:solidFill>
                <a:schemeClr val="tx1"/>
              </a:solidFill>
            </a:endParaRPr>
          </a:p>
        </p:txBody>
      </p:sp>
    </p:spTree>
    <p:extLst>
      <p:ext uri="{BB962C8B-B14F-4D97-AF65-F5344CB8AC3E}">
        <p14:creationId xmlns:p14="http://schemas.microsoft.com/office/powerpoint/2010/main" val="2374568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8;p123">
            <a:extLst>
              <a:ext uri="{FF2B5EF4-FFF2-40B4-BE49-F238E27FC236}">
                <a16:creationId xmlns:a16="http://schemas.microsoft.com/office/drawing/2014/main" id="{C9363339-9A43-4636-9462-4E2D0E9F5381}"/>
              </a:ext>
            </a:extLst>
          </p:cNvPr>
          <p:cNvSpPr txBox="1">
            <a:spLocks/>
          </p:cNvSpPr>
          <p:nvPr/>
        </p:nvSpPr>
        <p:spPr>
          <a:xfrm>
            <a:off x="2679920" y="2457013"/>
            <a:ext cx="6992400" cy="12304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9333" dirty="0">
                <a:solidFill>
                  <a:schemeClr val="dk1"/>
                </a:solidFill>
                <a:latin typeface="Vidaloka"/>
                <a:sym typeface="Vidaloka"/>
              </a:rPr>
              <a:t>Thank you</a:t>
            </a:r>
          </a:p>
        </p:txBody>
      </p:sp>
    </p:spTree>
    <p:extLst>
      <p:ext uri="{BB962C8B-B14F-4D97-AF65-F5344CB8AC3E}">
        <p14:creationId xmlns:p14="http://schemas.microsoft.com/office/powerpoint/2010/main" val="113591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4A0B4-AE7C-2BD4-3F8D-4AB8B4BE4AD1}"/>
              </a:ext>
            </a:extLst>
          </p:cNvPr>
          <p:cNvSpPr>
            <a:spLocks noGrp="1"/>
          </p:cNvSpPr>
          <p:nvPr>
            <p:ph idx="1"/>
          </p:nvPr>
        </p:nvSpPr>
        <p:spPr>
          <a:xfrm>
            <a:off x="838200" y="255639"/>
            <a:ext cx="10515600" cy="5921324"/>
          </a:xfrm>
        </p:spPr>
        <p:txBody>
          <a:bodyPr>
            <a:normAutofit fontScale="85000" lnSpcReduction="10000"/>
          </a:bodyPr>
          <a:lstStyle/>
          <a:p>
            <a:pPr marL="0" indent="0" algn="l" fontAlgn="base">
              <a:lnSpc>
                <a:spcPct val="150000"/>
              </a:lnSpc>
              <a:buNone/>
            </a:pPr>
            <a:r>
              <a:rPr lang="en-US" sz="4700" b="1" i="0" dirty="0">
                <a:solidFill>
                  <a:schemeClr val="tx1"/>
                </a:solidFill>
                <a:effectLst/>
                <a:latin typeface="Times" panose="02020603060405020304" pitchFamily="18" charset="0"/>
              </a:rPr>
              <a:t>For example, consider the following problem:</a:t>
            </a:r>
          </a:p>
          <a:p>
            <a:pPr marL="0" indent="0" algn="l" fontAlgn="base">
              <a:lnSpc>
                <a:spcPct val="150000"/>
              </a:lnSpc>
              <a:buNone/>
            </a:pPr>
            <a:endParaRPr lang="en-US" sz="3600" b="0" i="0" dirty="0">
              <a:effectLst/>
              <a:latin typeface="Times" panose="02020603060405020304" pitchFamily="18" charset="0"/>
            </a:endParaRPr>
          </a:p>
          <a:p>
            <a:pPr algn="l" fontAlgn="base">
              <a:lnSpc>
                <a:spcPct val="150000"/>
              </a:lnSpc>
            </a:pPr>
            <a:r>
              <a:rPr lang="en-US" sz="3600" b="0" i="0" dirty="0">
                <a:effectLst/>
                <a:latin typeface="Times" panose="02020603060405020304" pitchFamily="18" charset="0"/>
              </a:rPr>
              <a:t>“</a:t>
            </a:r>
            <a:r>
              <a:rPr lang="en-US" sz="3600" b="0" i="1" dirty="0">
                <a:effectLst/>
                <a:latin typeface="Times" panose="02020603060405020304" pitchFamily="18" charset="0"/>
              </a:rPr>
              <a:t>There are M job applicants and N jobs. Each applicant has a subset of jobs that he/she is interested in. Each job opening can only accept one applicant and a job applicant can be appointed for only one job. Find an assignment of jobs to applicants in such that as many applicants as possible get jobs.”</a:t>
            </a:r>
            <a:br>
              <a:rPr lang="en-US" dirty="0">
                <a:latin typeface="Times" panose="02020603060405020304" pitchFamily="18" charset="0"/>
              </a:rPr>
            </a:br>
            <a:endParaRPr lang="ta-IN" dirty="0">
              <a:latin typeface="Times" panose="02020603060405020304" pitchFamily="18" charset="0"/>
            </a:endParaRPr>
          </a:p>
        </p:txBody>
      </p:sp>
    </p:spTree>
    <p:extLst>
      <p:ext uri="{BB962C8B-B14F-4D97-AF65-F5344CB8AC3E}">
        <p14:creationId xmlns:p14="http://schemas.microsoft.com/office/powerpoint/2010/main" val="267664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1D6A43-BF07-1FEE-F6FE-C6FD9B8BA3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093" y="365125"/>
            <a:ext cx="9711813" cy="5757718"/>
          </a:xfrm>
        </p:spPr>
      </p:pic>
    </p:spTree>
    <p:extLst>
      <p:ext uri="{BB962C8B-B14F-4D97-AF65-F5344CB8AC3E}">
        <p14:creationId xmlns:p14="http://schemas.microsoft.com/office/powerpoint/2010/main" val="84905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ABF7-B4EF-4D14-94E8-321A7F542EBB}"/>
              </a:ext>
            </a:extLst>
          </p:cNvPr>
          <p:cNvSpPr>
            <a:spLocks noGrp="1"/>
          </p:cNvSpPr>
          <p:nvPr>
            <p:ph type="title"/>
          </p:nvPr>
        </p:nvSpPr>
        <p:spPr/>
        <p:txBody>
          <a:bodyPr/>
          <a:lstStyle/>
          <a:p>
            <a:r>
              <a:rPr lang="en-US" b="1" i="0" dirty="0">
                <a:solidFill>
                  <a:srgbClr val="273239"/>
                </a:solidFill>
                <a:effectLst/>
                <a:latin typeface="Times" panose="02020603060405020304" pitchFamily="18" charset="0"/>
              </a:rPr>
              <a:t>Advantages</a:t>
            </a:r>
            <a:r>
              <a:rPr lang="en-US" b="1" i="0" dirty="0">
                <a:solidFill>
                  <a:srgbClr val="273239"/>
                </a:solidFill>
                <a:effectLst/>
                <a:latin typeface="Nunito" pitchFamily="2" charset="0"/>
              </a:rPr>
              <a:t>:</a:t>
            </a:r>
            <a:endParaRPr lang="en-IN" dirty="0"/>
          </a:p>
        </p:txBody>
      </p:sp>
      <p:sp>
        <p:nvSpPr>
          <p:cNvPr id="3" name="Content Placeholder 2">
            <a:extLst>
              <a:ext uri="{FF2B5EF4-FFF2-40B4-BE49-F238E27FC236}">
                <a16:creationId xmlns:a16="http://schemas.microsoft.com/office/drawing/2014/main" id="{B479A3E9-78C2-4ACA-B670-D0FE59CBCFF3}"/>
              </a:ext>
            </a:extLst>
          </p:cNvPr>
          <p:cNvSpPr>
            <a:spLocks noGrp="1"/>
          </p:cNvSpPr>
          <p:nvPr>
            <p:ph idx="1"/>
          </p:nvPr>
        </p:nvSpPr>
        <p:spPr>
          <a:xfrm>
            <a:off x="1097280" y="1914560"/>
            <a:ext cx="10772222" cy="4023360"/>
          </a:xfrm>
        </p:spPr>
        <p:txBody>
          <a:bodyPr>
            <a:noAutofit/>
          </a:bodyPr>
          <a:lstStyle/>
          <a:p>
            <a:pPr algn="just" fontAlgn="base">
              <a:lnSpc>
                <a:spcPct val="150000"/>
              </a:lnSpc>
              <a:buFont typeface="+mj-lt"/>
              <a:buAutoNum type="arabicPeriod"/>
            </a:pPr>
            <a:r>
              <a:rPr lang="en-US" sz="2400" b="0" i="0" dirty="0">
                <a:solidFill>
                  <a:srgbClr val="273239"/>
                </a:solidFill>
                <a:effectLst/>
                <a:latin typeface="Times" panose="02020603060405020304" pitchFamily="18" charset="0"/>
              </a:rPr>
              <a:t>The max flow problem is a flexible and powerful modeling tool that can be used to represent a wide variety of real-world situations.</a:t>
            </a:r>
          </a:p>
          <a:p>
            <a:pPr algn="just" fontAlgn="base">
              <a:lnSpc>
                <a:spcPct val="150000"/>
              </a:lnSpc>
              <a:buFont typeface="+mj-lt"/>
              <a:buAutoNum type="arabicPeriod" startAt="2"/>
            </a:pPr>
            <a:r>
              <a:rPr lang="en-US" sz="2400" b="0" i="0" dirty="0">
                <a:solidFill>
                  <a:srgbClr val="273239"/>
                </a:solidFill>
                <a:effectLst/>
                <a:latin typeface="Times" panose="02020603060405020304" pitchFamily="18" charset="0"/>
              </a:rPr>
              <a:t>The Ford-Fulkerson and Edmonds-Karp algorithms are both guaranteed to find the maximum flow in a graph, and can be implemented efficiently for most practical cases.</a:t>
            </a:r>
          </a:p>
          <a:p>
            <a:pPr algn="just" fontAlgn="base">
              <a:lnSpc>
                <a:spcPct val="150000"/>
              </a:lnSpc>
              <a:buFont typeface="+mj-lt"/>
              <a:buAutoNum type="arabicPeriod" startAt="3"/>
            </a:pPr>
            <a:r>
              <a:rPr lang="en-US" sz="2400" b="0" i="0" dirty="0">
                <a:solidFill>
                  <a:srgbClr val="273239"/>
                </a:solidFill>
                <a:effectLst/>
                <a:latin typeface="Times" panose="02020603060405020304" pitchFamily="18" charset="0"/>
              </a:rPr>
              <a:t>The max flow problem has many interesting theoretical properties and connections to other areas of mathematics, such as linear programming and combinatorial optimization.</a:t>
            </a:r>
          </a:p>
          <a:p>
            <a:pPr algn="just"/>
            <a:endParaRPr lang="en-IN" sz="2400" dirty="0">
              <a:latin typeface="Times" panose="02020603060405020304" pitchFamily="18" charset="0"/>
            </a:endParaRPr>
          </a:p>
        </p:txBody>
      </p:sp>
    </p:spTree>
    <p:extLst>
      <p:ext uri="{BB962C8B-B14F-4D97-AF65-F5344CB8AC3E}">
        <p14:creationId xmlns:p14="http://schemas.microsoft.com/office/powerpoint/2010/main" val="272274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043D-E085-4E7B-880A-60A8D99447C6}"/>
              </a:ext>
            </a:extLst>
          </p:cNvPr>
          <p:cNvSpPr>
            <a:spLocks noGrp="1"/>
          </p:cNvSpPr>
          <p:nvPr>
            <p:ph type="title"/>
          </p:nvPr>
        </p:nvSpPr>
        <p:spPr/>
        <p:txBody>
          <a:bodyPr/>
          <a:lstStyle/>
          <a:p>
            <a:r>
              <a:rPr lang="en-US" b="1" i="0" dirty="0">
                <a:solidFill>
                  <a:srgbClr val="273239"/>
                </a:solidFill>
                <a:effectLst/>
                <a:latin typeface="Times" panose="02020603060405020304" pitchFamily="18" charset="0"/>
              </a:rPr>
              <a:t>Disadvantages:</a:t>
            </a:r>
            <a:endParaRPr lang="en-IN" dirty="0">
              <a:latin typeface="Times" panose="02020603060405020304" pitchFamily="18" charset="0"/>
            </a:endParaRPr>
          </a:p>
        </p:txBody>
      </p:sp>
      <p:sp>
        <p:nvSpPr>
          <p:cNvPr id="3" name="Content Placeholder 2">
            <a:extLst>
              <a:ext uri="{FF2B5EF4-FFF2-40B4-BE49-F238E27FC236}">
                <a16:creationId xmlns:a16="http://schemas.microsoft.com/office/drawing/2014/main" id="{86459771-822A-4B1E-B8F1-30D4755F31DC}"/>
              </a:ext>
            </a:extLst>
          </p:cNvPr>
          <p:cNvSpPr>
            <a:spLocks noGrp="1"/>
          </p:cNvSpPr>
          <p:nvPr>
            <p:ph idx="1"/>
          </p:nvPr>
        </p:nvSpPr>
        <p:spPr/>
        <p:txBody>
          <a:bodyPr>
            <a:noAutofit/>
          </a:bodyPr>
          <a:lstStyle/>
          <a:p>
            <a:pPr algn="just" fontAlgn="base">
              <a:lnSpc>
                <a:spcPct val="150000"/>
              </a:lnSpc>
              <a:buFont typeface="+mj-lt"/>
              <a:buAutoNum type="arabicPeriod"/>
            </a:pPr>
            <a:r>
              <a:rPr lang="en-US" sz="2800" b="0" i="0" dirty="0">
                <a:solidFill>
                  <a:srgbClr val="273239"/>
                </a:solidFill>
                <a:effectLst/>
                <a:latin typeface="Times" panose="02020603060405020304" pitchFamily="18" charset="0"/>
              </a:rPr>
              <a:t>In some cases, the max flow problem can be difficult to solve efficiently, especially if the graph is very large or has complex capacity constraints.</a:t>
            </a:r>
          </a:p>
          <a:p>
            <a:pPr algn="just" fontAlgn="base">
              <a:lnSpc>
                <a:spcPct val="150000"/>
              </a:lnSpc>
              <a:buFont typeface="+mj-lt"/>
              <a:buAutoNum type="arabicPeriod" startAt="2"/>
            </a:pPr>
            <a:r>
              <a:rPr lang="en-US" sz="2800" b="0" i="0" dirty="0">
                <a:solidFill>
                  <a:srgbClr val="273239"/>
                </a:solidFill>
                <a:effectLst/>
                <a:latin typeface="Times" panose="02020603060405020304" pitchFamily="18" charset="0"/>
              </a:rPr>
              <a:t>The max flow problem may not always provide a unique or globally optimal solution, depending on the specific problem instance and algorithm used.</a:t>
            </a:r>
          </a:p>
          <a:p>
            <a:pPr algn="just"/>
            <a:endParaRPr lang="en-IN" sz="2800" dirty="0">
              <a:latin typeface="Times" panose="02020603060405020304" pitchFamily="18" charset="0"/>
            </a:endParaRPr>
          </a:p>
        </p:txBody>
      </p:sp>
    </p:spTree>
    <p:extLst>
      <p:ext uri="{BB962C8B-B14F-4D97-AF65-F5344CB8AC3E}">
        <p14:creationId xmlns:p14="http://schemas.microsoft.com/office/powerpoint/2010/main" val="1851448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5C05-76BD-4ACD-94F4-E3E282EEEAD9}"/>
              </a:ext>
            </a:extLst>
          </p:cNvPr>
          <p:cNvSpPr>
            <a:spLocks noGrp="1"/>
          </p:cNvSpPr>
          <p:nvPr>
            <p:ph type="title"/>
          </p:nvPr>
        </p:nvSpPr>
        <p:spPr/>
        <p:txBody>
          <a:bodyPr>
            <a:normAutofit/>
          </a:bodyPr>
          <a:lstStyle/>
          <a:p>
            <a:r>
              <a:rPr lang="en-US" dirty="0">
                <a:solidFill>
                  <a:schemeClr val="tx1"/>
                </a:solidFill>
                <a:latin typeface="Times" panose="02020603060405020304" pitchFamily="18" charset="0"/>
              </a:rPr>
              <a:t>Real life applications using maximum flow problem</a:t>
            </a:r>
            <a:endParaRPr lang="en-IN" dirty="0">
              <a:solidFill>
                <a:schemeClr val="tx1"/>
              </a:solidFill>
              <a:latin typeface="Times" panose="02020603060405020304" pitchFamily="18" charset="0"/>
            </a:endParaRPr>
          </a:p>
        </p:txBody>
      </p:sp>
      <p:sp>
        <p:nvSpPr>
          <p:cNvPr id="3" name="Content Placeholder 2">
            <a:extLst>
              <a:ext uri="{FF2B5EF4-FFF2-40B4-BE49-F238E27FC236}">
                <a16:creationId xmlns:a16="http://schemas.microsoft.com/office/drawing/2014/main" id="{0D239AC2-9B5B-4829-8ADB-EBDEE56523E4}"/>
              </a:ext>
            </a:extLst>
          </p:cNvPr>
          <p:cNvSpPr>
            <a:spLocks noGrp="1"/>
          </p:cNvSpPr>
          <p:nvPr>
            <p:ph idx="1"/>
          </p:nvPr>
        </p:nvSpPr>
        <p:spPr/>
        <p:txBody>
          <a:bodyPr>
            <a:normAutofit/>
          </a:bodyPr>
          <a:lstStyle/>
          <a:p>
            <a:pPr marL="0" indent="0" algn="just">
              <a:buNone/>
            </a:pPr>
            <a:r>
              <a:rPr lang="en-US" sz="2800" b="0" i="0" dirty="0">
                <a:solidFill>
                  <a:srgbClr val="202124"/>
                </a:solidFill>
                <a:effectLst/>
                <a:latin typeface="Google Sans"/>
              </a:rPr>
              <a:t>In many fields, there exist various crucial applications that can be handled as maximum flow problems.</a:t>
            </a:r>
          </a:p>
          <a:p>
            <a:pPr marL="0" indent="0" algn="just">
              <a:buNone/>
            </a:pPr>
            <a:r>
              <a:rPr lang="en-US" sz="2800" b="0" i="0" dirty="0">
                <a:solidFill>
                  <a:srgbClr val="202124"/>
                </a:solidFill>
                <a:effectLst/>
                <a:latin typeface="Google Sans"/>
              </a:rPr>
              <a:t>Examples are: </a:t>
            </a:r>
          </a:p>
          <a:p>
            <a:pPr marL="514350" indent="-514350" algn="just">
              <a:buFont typeface="+mj-lt"/>
              <a:buAutoNum type="arabicPeriod"/>
            </a:pPr>
            <a:r>
              <a:rPr lang="en-US" sz="2800" b="0" i="0" dirty="0">
                <a:solidFill>
                  <a:srgbClr val="040C28"/>
                </a:solidFill>
                <a:effectLst/>
                <a:latin typeface="Google Sans"/>
              </a:rPr>
              <a:t>electrical power </a:t>
            </a:r>
          </a:p>
          <a:p>
            <a:pPr marL="514350" indent="-514350" algn="just">
              <a:buFont typeface="+mj-lt"/>
              <a:buAutoNum type="arabicPeriod"/>
            </a:pPr>
            <a:r>
              <a:rPr lang="en-US" sz="2800" b="0" i="0" dirty="0">
                <a:solidFill>
                  <a:srgbClr val="040C28"/>
                </a:solidFill>
                <a:effectLst/>
                <a:latin typeface="Google Sans"/>
              </a:rPr>
              <a:t>airline scheduling</a:t>
            </a:r>
          </a:p>
          <a:p>
            <a:pPr marL="514350" indent="-514350" algn="just">
              <a:buFont typeface="+mj-lt"/>
              <a:buAutoNum type="arabicPeriod"/>
            </a:pPr>
            <a:r>
              <a:rPr lang="en-US" sz="2800" b="0" i="0" dirty="0">
                <a:solidFill>
                  <a:srgbClr val="040C28"/>
                </a:solidFill>
                <a:effectLst/>
                <a:latin typeface="Google Sans"/>
              </a:rPr>
              <a:t>communication networks</a:t>
            </a:r>
          </a:p>
          <a:p>
            <a:pPr marL="514350" indent="-514350" algn="just">
              <a:buFont typeface="+mj-lt"/>
              <a:buAutoNum type="arabicPeriod"/>
            </a:pPr>
            <a:r>
              <a:rPr lang="en-US" sz="2800" b="0" i="0" dirty="0">
                <a:solidFill>
                  <a:srgbClr val="040C28"/>
                </a:solidFill>
                <a:effectLst/>
                <a:latin typeface="Google Sans"/>
              </a:rPr>
              <a:t>computer sciences</a:t>
            </a:r>
            <a:endParaRPr lang="en-IN" sz="2800" dirty="0"/>
          </a:p>
        </p:txBody>
      </p:sp>
    </p:spTree>
    <p:extLst>
      <p:ext uri="{BB962C8B-B14F-4D97-AF65-F5344CB8AC3E}">
        <p14:creationId xmlns:p14="http://schemas.microsoft.com/office/powerpoint/2010/main" val="380676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386633" y="1766000"/>
            <a:ext cx="9418800" cy="3181920"/>
          </a:xfrm>
          <a:prstGeom prst="rect">
            <a:avLst/>
          </a:prstGeom>
        </p:spPr>
        <p:txBody>
          <a:bodyPr spcFirstLastPara="1" vert="horz" wrap="square" lIns="121900" tIns="121900" rIns="121900" bIns="121900" rtlCol="0" anchor="ctr" anchorCtr="0">
            <a:noAutofit/>
          </a:bodyPr>
          <a:lstStyle/>
          <a:p>
            <a:pPr>
              <a:spcBef>
                <a:spcPts val="0"/>
              </a:spcBef>
            </a:pPr>
            <a:r>
              <a:rPr lang="en-IN" sz="6000" dirty="0">
                <a:latin typeface="Times" panose="02020603060405020304" pitchFamily="18" charset="0"/>
              </a:rPr>
              <a:t>The Maximum flow problem</a:t>
            </a:r>
            <a:endParaRPr sz="6000" dirty="0">
              <a:latin typeface="Times" panose="02020603060405020304" pitchFamily="18" charset="0"/>
            </a:endParaRPr>
          </a:p>
        </p:txBody>
      </p:sp>
    </p:spTree>
    <p:extLst>
      <p:ext uri="{BB962C8B-B14F-4D97-AF65-F5344CB8AC3E}">
        <p14:creationId xmlns:p14="http://schemas.microsoft.com/office/powerpoint/2010/main" val="208575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D4F3-17D5-43B0-B58C-3F4DE81CF057}"/>
              </a:ext>
            </a:extLst>
          </p:cNvPr>
          <p:cNvSpPr>
            <a:spLocks noGrp="1"/>
          </p:cNvSpPr>
          <p:nvPr>
            <p:ph type="title"/>
          </p:nvPr>
        </p:nvSpPr>
        <p:spPr>
          <a:xfrm>
            <a:off x="951001" y="593367"/>
            <a:ext cx="7612233" cy="763600"/>
          </a:xfrm>
        </p:spPr>
        <p:txBody>
          <a:bodyPr/>
          <a:lstStyle/>
          <a:p>
            <a:r>
              <a:rPr lang="en-IN" dirty="0">
                <a:solidFill>
                  <a:schemeClr val="tx1"/>
                </a:solidFill>
                <a:latin typeface="Times" panose="02020603060405020304" pitchFamily="18" charset="0"/>
              </a:rPr>
              <a:t>The Maximum flow problem</a:t>
            </a:r>
          </a:p>
        </p:txBody>
      </p:sp>
      <p:sp>
        <p:nvSpPr>
          <p:cNvPr id="3" name="Text Placeholder 2">
            <a:extLst>
              <a:ext uri="{FF2B5EF4-FFF2-40B4-BE49-F238E27FC236}">
                <a16:creationId xmlns:a16="http://schemas.microsoft.com/office/drawing/2014/main" id="{9487227C-6CE1-4B43-A518-1E04345A2AC1}"/>
              </a:ext>
            </a:extLst>
          </p:cNvPr>
          <p:cNvSpPr>
            <a:spLocks noGrp="1"/>
          </p:cNvSpPr>
          <p:nvPr>
            <p:ph type="body" idx="1"/>
          </p:nvPr>
        </p:nvSpPr>
        <p:spPr>
          <a:xfrm>
            <a:off x="691809" y="1897436"/>
            <a:ext cx="10808381" cy="3928367"/>
          </a:xfrm>
        </p:spPr>
        <p:txBody>
          <a:bodyPr/>
          <a:lstStyle/>
          <a:p>
            <a:pPr algn="just">
              <a:lnSpc>
                <a:spcPct val="150000"/>
              </a:lnSpc>
              <a:buClr>
                <a:schemeClr val="accent1"/>
              </a:buClr>
              <a:buFont typeface="Lato" panose="020F0502020204030203" pitchFamily="34" charset="0"/>
              <a:buChar char="●"/>
            </a:pPr>
            <a:r>
              <a:rPr lang="en-US" sz="2400" dirty="0">
                <a:solidFill>
                  <a:schemeClr val="tx1"/>
                </a:solidFill>
                <a:latin typeface="Times" panose="02020603060405020304" pitchFamily="18" charset="0"/>
              </a:rPr>
              <a:t>The Maximum Flow Problem is a classic problem in graph theory and network optimization.</a:t>
            </a:r>
          </a:p>
          <a:p>
            <a:pPr algn="just">
              <a:lnSpc>
                <a:spcPct val="150000"/>
              </a:lnSpc>
              <a:buClr>
                <a:schemeClr val="accent1"/>
              </a:buClr>
              <a:buFont typeface="Lato" panose="020F0502020204030203" pitchFamily="34" charset="0"/>
              <a:buChar char="●"/>
            </a:pPr>
            <a:r>
              <a:rPr lang="en-US" sz="2400" dirty="0">
                <a:solidFill>
                  <a:schemeClr val="tx1"/>
                </a:solidFill>
                <a:latin typeface="Times" panose="02020603060405020304" pitchFamily="18" charset="0"/>
              </a:rPr>
              <a:t>It seeks to determine the maximum amount of flow that can be sent from a source node to a sink node in a flow network. </a:t>
            </a:r>
          </a:p>
          <a:p>
            <a:pPr algn="just">
              <a:lnSpc>
                <a:spcPct val="150000"/>
              </a:lnSpc>
              <a:buClr>
                <a:schemeClr val="accent1"/>
              </a:buClr>
              <a:buFont typeface="Lato" panose="020F0502020204030203" pitchFamily="34" charset="0"/>
              <a:buChar char="●"/>
            </a:pPr>
            <a:r>
              <a:rPr lang="en-US" sz="2400" dirty="0">
                <a:solidFill>
                  <a:schemeClr val="tx1"/>
                </a:solidFill>
                <a:latin typeface="Times" panose="02020603060405020304" pitchFamily="18" charset="0"/>
              </a:rPr>
              <a:t>A flow network consists of nodes (representing entities such as cities, routers, or junctions) connected by edges (representing paths or channels) with capacities indicating the maximum amount of flow that can pass through them.</a:t>
            </a:r>
            <a:endParaRPr lang="en-IN" sz="2400" dirty="0">
              <a:solidFill>
                <a:schemeClr val="tx1"/>
              </a:solidFill>
              <a:latin typeface="Times" panose="02020603060405020304" pitchFamily="18" charset="0"/>
            </a:endParaRPr>
          </a:p>
        </p:txBody>
      </p:sp>
    </p:spTree>
    <p:extLst>
      <p:ext uri="{BB962C8B-B14F-4D97-AF65-F5344CB8AC3E}">
        <p14:creationId xmlns:p14="http://schemas.microsoft.com/office/powerpoint/2010/main" val="390501976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TotalTime>
  <Words>906</Words>
  <Application>Microsoft Office PowerPoint</Application>
  <PresentationFormat>Widescreen</PresentationFormat>
  <Paragraphs>69</Paragraphs>
  <Slides>21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Calibri Light</vt:lpstr>
      <vt:lpstr>Google Sans</vt:lpstr>
      <vt:lpstr>Lato</vt:lpstr>
      <vt:lpstr>Montserrat</vt:lpstr>
      <vt:lpstr>Nunito</vt:lpstr>
      <vt:lpstr>Times</vt:lpstr>
      <vt:lpstr>Vidaloka</vt:lpstr>
      <vt:lpstr>Wingdings</vt:lpstr>
      <vt:lpstr>Retrospect</vt:lpstr>
      <vt:lpstr>PowerPoint Presentation</vt:lpstr>
      <vt:lpstr>Maximum Bipartite Matching </vt:lpstr>
      <vt:lpstr>PowerPoint Presentation</vt:lpstr>
      <vt:lpstr>PowerPoint Presentation</vt:lpstr>
      <vt:lpstr>Advantages:</vt:lpstr>
      <vt:lpstr>Disadvantages:</vt:lpstr>
      <vt:lpstr>Real life applications using maximum flow problem</vt:lpstr>
      <vt:lpstr>The Maximum flow problem</vt:lpstr>
      <vt:lpstr>The Maximum flow problem</vt:lpstr>
      <vt:lpstr>PowerPoint Presentation</vt:lpstr>
      <vt:lpstr>The Ford Fulkerson Method </vt:lpstr>
      <vt:lpstr>Problem Statement</vt:lpstr>
      <vt:lpstr>PowerPoint Presentation</vt:lpstr>
      <vt:lpstr>PowerPoint Presentation</vt:lpstr>
      <vt:lpstr>PowerPoint Presentation</vt:lpstr>
      <vt:lpstr>PowerPoint Presentation</vt:lpstr>
      <vt:lpstr>PowerPoint Presentation</vt:lpstr>
      <vt:lpstr>Advantages</vt:lpstr>
      <vt:lpstr>Disadvantages</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bhuvan raj</dc:creator>
  <cp:lastModifiedBy>Muthukumar K</cp:lastModifiedBy>
  <cp:revision>8</cp:revision>
  <dcterms:created xsi:type="dcterms:W3CDTF">2024-05-14T04:16:34Z</dcterms:created>
  <dcterms:modified xsi:type="dcterms:W3CDTF">2024-05-16T05:23:02Z</dcterms:modified>
</cp:coreProperties>
</file>