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3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7000"/>
            <a:ext cx="4190999" cy="4190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09011" y="5867400"/>
            <a:ext cx="990599" cy="9905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11" y="1676400"/>
            <a:ext cx="2819399" cy="28193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9411" y="8464"/>
            <a:ext cx="1600199" cy="160019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502097" y="1519046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125953" y="767874"/>
                </a:moveTo>
                <a:lnTo>
                  <a:pt x="95126" y="767755"/>
                </a:lnTo>
                <a:lnTo>
                  <a:pt x="66157" y="767311"/>
                </a:lnTo>
                <a:lnTo>
                  <a:pt x="39102" y="766532"/>
                </a:lnTo>
                <a:lnTo>
                  <a:pt x="29355" y="751171"/>
                </a:lnTo>
                <a:lnTo>
                  <a:pt x="9746" y="720501"/>
                </a:lnTo>
                <a:lnTo>
                  <a:pt x="0" y="705140"/>
                </a:lnTo>
                <a:lnTo>
                  <a:pt x="174797" y="683896"/>
                </a:lnTo>
                <a:lnTo>
                  <a:pt x="447987" y="646868"/>
                </a:lnTo>
                <a:lnTo>
                  <a:pt x="829318" y="588477"/>
                </a:lnTo>
                <a:lnTo>
                  <a:pt x="1027075" y="554795"/>
                </a:lnTo>
                <a:lnTo>
                  <a:pt x="1330144" y="498888"/>
                </a:lnTo>
                <a:lnTo>
                  <a:pt x="1639737" y="436183"/>
                </a:lnTo>
                <a:lnTo>
                  <a:pt x="1954693" y="365782"/>
                </a:lnTo>
                <a:lnTo>
                  <a:pt x="2059818" y="340543"/>
                </a:lnTo>
                <a:lnTo>
                  <a:pt x="2271591" y="287264"/>
                </a:lnTo>
                <a:lnTo>
                  <a:pt x="2591109" y="200680"/>
                </a:lnTo>
                <a:lnTo>
                  <a:pt x="2910009" y="104730"/>
                </a:lnTo>
                <a:lnTo>
                  <a:pt x="3226383" y="0"/>
                </a:lnTo>
                <a:lnTo>
                  <a:pt x="3234154" y="57000"/>
                </a:lnTo>
                <a:lnTo>
                  <a:pt x="3240410" y="102300"/>
                </a:lnTo>
                <a:lnTo>
                  <a:pt x="3249480" y="166312"/>
                </a:lnTo>
                <a:lnTo>
                  <a:pt x="3261561" y="247536"/>
                </a:lnTo>
                <a:lnTo>
                  <a:pt x="3264926" y="270502"/>
                </a:lnTo>
                <a:lnTo>
                  <a:pt x="3268979" y="298785"/>
                </a:lnTo>
                <a:lnTo>
                  <a:pt x="3273996" y="334513"/>
                </a:lnTo>
                <a:lnTo>
                  <a:pt x="3280252" y="379814"/>
                </a:lnTo>
                <a:lnTo>
                  <a:pt x="3288022" y="436814"/>
                </a:lnTo>
                <a:lnTo>
                  <a:pt x="3038253" y="477256"/>
                </a:lnTo>
                <a:lnTo>
                  <a:pt x="2524837" y="549271"/>
                </a:lnTo>
                <a:lnTo>
                  <a:pt x="1757090" y="641352"/>
                </a:lnTo>
                <a:lnTo>
                  <a:pt x="1102961" y="707399"/>
                </a:lnTo>
                <a:lnTo>
                  <a:pt x="721135" y="739192"/>
                </a:lnTo>
                <a:lnTo>
                  <a:pt x="477726" y="755410"/>
                </a:lnTo>
                <a:lnTo>
                  <a:pt x="305988" y="763816"/>
                </a:lnTo>
                <a:lnTo>
                  <a:pt x="229018" y="766341"/>
                </a:lnTo>
                <a:lnTo>
                  <a:pt x="158581" y="767673"/>
                </a:lnTo>
                <a:lnTo>
                  <a:pt x="125953" y="767874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1282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17"/>
                </a:lnTo>
                <a:lnTo>
                  <a:pt x="12192000" y="6856717"/>
                </a:lnTo>
                <a:lnTo>
                  <a:pt x="12192000" y="6380480"/>
                </a:lnTo>
                <a:lnTo>
                  <a:pt x="12192000" y="470204"/>
                </a:lnTo>
                <a:lnTo>
                  <a:pt x="11709273" y="470204"/>
                </a:lnTo>
                <a:lnTo>
                  <a:pt x="11709273" y="1870875"/>
                </a:lnTo>
                <a:lnTo>
                  <a:pt x="10970336" y="1981022"/>
                </a:lnTo>
                <a:lnTo>
                  <a:pt x="10200399" y="2074684"/>
                </a:lnTo>
                <a:lnTo>
                  <a:pt x="9433636" y="2146122"/>
                </a:lnTo>
                <a:lnTo>
                  <a:pt x="8927224" y="2184222"/>
                </a:lnTo>
                <a:lnTo>
                  <a:pt x="8674811" y="2200097"/>
                </a:lnTo>
                <a:lnTo>
                  <a:pt x="7925511" y="2236609"/>
                </a:lnTo>
                <a:lnTo>
                  <a:pt x="7190499" y="2257247"/>
                </a:lnTo>
                <a:lnTo>
                  <a:pt x="6606832" y="2263711"/>
                </a:lnTo>
                <a:lnTo>
                  <a:pt x="6237998" y="2263597"/>
                </a:lnTo>
                <a:lnTo>
                  <a:pt x="6006223" y="2263597"/>
                </a:lnTo>
                <a:lnTo>
                  <a:pt x="5107698" y="2246134"/>
                </a:lnTo>
                <a:lnTo>
                  <a:pt x="4466348" y="2222322"/>
                </a:lnTo>
                <a:lnTo>
                  <a:pt x="3288423" y="2155647"/>
                </a:lnTo>
                <a:lnTo>
                  <a:pt x="2591511" y="2103259"/>
                </a:lnTo>
                <a:lnTo>
                  <a:pt x="2275598" y="2074684"/>
                </a:lnTo>
                <a:lnTo>
                  <a:pt x="1454861" y="1990547"/>
                </a:lnTo>
                <a:lnTo>
                  <a:pt x="862723" y="1920697"/>
                </a:lnTo>
                <a:lnTo>
                  <a:pt x="476364" y="1867458"/>
                </a:lnTo>
                <a:lnTo>
                  <a:pt x="476364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99711" y="0"/>
            <a:ext cx="762000" cy="1206500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0437811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799" y="1142999"/>
                </a:moveTo>
                <a:lnTo>
                  <a:pt x="0" y="1142999"/>
                </a:lnTo>
                <a:lnTo>
                  <a:pt x="0" y="0"/>
                </a:lnTo>
                <a:lnTo>
                  <a:pt x="685799" y="0"/>
                </a:lnTo>
                <a:lnTo>
                  <a:pt x="685799" y="1142999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979" y="1021841"/>
            <a:ext cx="973604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1282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17"/>
                  </a:lnTo>
                  <a:lnTo>
                    <a:pt x="12192000" y="6856717"/>
                  </a:lnTo>
                  <a:lnTo>
                    <a:pt x="12192000" y="6380480"/>
                  </a:lnTo>
                  <a:lnTo>
                    <a:pt x="12192000" y="470204"/>
                  </a:lnTo>
                  <a:lnTo>
                    <a:pt x="11709273" y="470204"/>
                  </a:lnTo>
                  <a:lnTo>
                    <a:pt x="11709273" y="6380480"/>
                  </a:lnTo>
                  <a:lnTo>
                    <a:pt x="476364" y="6380480"/>
                  </a:lnTo>
                  <a:lnTo>
                    <a:pt x="476364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9711" y="0"/>
              <a:ext cx="762000" cy="1206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37811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799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1142999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1030" y="427894"/>
              <a:ext cx="3676649" cy="12382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9642" y="379343"/>
              <a:ext cx="3040728" cy="128680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47800" y="2405958"/>
            <a:ext cx="10230826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spc="-10" dirty="0"/>
              <a:t>Predictive Analysis of Housing Prices Using Linear Regression Models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99210" y="3830077"/>
            <a:ext cx="4664189" cy="250837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b="1" spc="-5" dirty="0">
                <a:solidFill>
                  <a:srgbClr val="EE52A4"/>
                </a:solidFill>
                <a:latin typeface="Times New Roman"/>
                <a:cs typeface="Times New Roman"/>
              </a:rPr>
              <a:t>TEAM</a:t>
            </a:r>
            <a:r>
              <a:rPr sz="1800" b="1" spc="-50" dirty="0">
                <a:solidFill>
                  <a:srgbClr val="EE52A4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EE52A4"/>
                </a:solidFill>
                <a:latin typeface="Times New Roman"/>
                <a:cs typeface="Times New Roman"/>
              </a:rPr>
              <a:t>MEMBERS:</a:t>
            </a:r>
            <a:endParaRPr lang="en-US" sz="1800" b="1" spc="-5" dirty="0">
              <a:solidFill>
                <a:srgbClr val="EE52A4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100"/>
              </a:spcBef>
            </a:pPr>
            <a:r>
              <a:rPr lang="en-US" sz="1800" b="1" spc="-35" dirty="0">
                <a:solidFill>
                  <a:srgbClr val="EE52A4"/>
                </a:solidFill>
                <a:latin typeface="Times New Roman"/>
                <a:cs typeface="Times New Roman"/>
              </a:rPr>
              <a:t>DIVYA DHARISHINI  K M</a:t>
            </a:r>
            <a:r>
              <a:rPr lang="en-US" sz="1800" dirty="0">
                <a:solidFill>
                  <a:srgbClr val="EE52A4"/>
                </a:solidFill>
                <a:latin typeface="Times New Roman"/>
                <a:cs typeface="Times New Roman"/>
              </a:rPr>
              <a:t>[</a:t>
            </a:r>
            <a:r>
              <a:rPr lang="en-US" sz="1800" spc="-25" dirty="0">
                <a:solidFill>
                  <a:srgbClr val="EE52A4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E52A4"/>
                </a:solidFill>
                <a:latin typeface="Times New Roman"/>
                <a:cs typeface="Times New Roman"/>
              </a:rPr>
              <a:t>927622BAL009]</a:t>
            </a:r>
            <a:endParaRPr lang="en-US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lang="en-US" sz="1800" b="1" spc="-35" dirty="0">
                <a:solidFill>
                  <a:srgbClr val="EE52A4"/>
                </a:solidFill>
                <a:latin typeface="Times New Roman"/>
                <a:cs typeface="Times New Roman"/>
              </a:rPr>
              <a:t>MUTHUKUMAR K</a:t>
            </a:r>
            <a:r>
              <a:rPr sz="1800" spc="-35" dirty="0">
                <a:solidFill>
                  <a:srgbClr val="EE52A4"/>
                </a:solidFill>
                <a:latin typeface="Times New Roman"/>
                <a:cs typeface="Times New Roman"/>
              </a:rPr>
              <a:t> </a:t>
            </a:r>
            <a:r>
              <a:rPr lang="en-US" sz="1800" spc="-35" dirty="0">
                <a:solidFill>
                  <a:srgbClr val="EE52A4"/>
                </a:solidFill>
                <a:latin typeface="Times New Roman"/>
                <a:cs typeface="Times New Roman"/>
              </a:rPr>
              <a:t>            </a:t>
            </a:r>
            <a:r>
              <a:rPr sz="1800" dirty="0">
                <a:solidFill>
                  <a:srgbClr val="EE52A4"/>
                </a:solidFill>
                <a:latin typeface="Times New Roman"/>
                <a:cs typeface="Times New Roman"/>
              </a:rPr>
              <a:t>[</a:t>
            </a:r>
            <a:r>
              <a:rPr sz="1800" spc="-25" dirty="0">
                <a:solidFill>
                  <a:srgbClr val="EE52A4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E52A4"/>
                </a:solidFill>
                <a:latin typeface="Times New Roman"/>
                <a:cs typeface="Times New Roman"/>
              </a:rPr>
              <a:t>927622BAL028</a:t>
            </a:r>
            <a:r>
              <a:rPr sz="1800" spc="-5" dirty="0">
                <a:solidFill>
                  <a:srgbClr val="EE52A4"/>
                </a:solidFill>
                <a:latin typeface="Times New Roman"/>
                <a:cs typeface="Times New Roman"/>
              </a:rPr>
              <a:t>]</a:t>
            </a:r>
            <a:endParaRPr lang="en-US" sz="1800" spc="-5" dirty="0">
              <a:solidFill>
                <a:srgbClr val="EE52A4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100"/>
              </a:spcBef>
            </a:pPr>
            <a:r>
              <a:rPr lang="en-US" b="1" spc="-35" dirty="0">
                <a:solidFill>
                  <a:srgbClr val="EE52A4"/>
                </a:solidFill>
                <a:latin typeface="Times New Roman"/>
                <a:cs typeface="Times New Roman"/>
              </a:rPr>
              <a:t>RAMANA M                         </a:t>
            </a:r>
            <a:r>
              <a:rPr lang="en-US" sz="1800" spc="-35" dirty="0">
                <a:solidFill>
                  <a:srgbClr val="EE52A4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E52A4"/>
                </a:solidFill>
                <a:latin typeface="Times New Roman"/>
                <a:cs typeface="Times New Roman"/>
              </a:rPr>
              <a:t>[</a:t>
            </a:r>
            <a:r>
              <a:rPr lang="en-US" sz="1800" spc="-25" dirty="0">
                <a:solidFill>
                  <a:srgbClr val="EE52A4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E52A4"/>
                </a:solidFill>
                <a:latin typeface="Times New Roman"/>
                <a:cs typeface="Times New Roman"/>
              </a:rPr>
              <a:t>927622BAL038]</a:t>
            </a:r>
          </a:p>
          <a:p>
            <a:pPr marL="12700">
              <a:spcBef>
                <a:spcPts val="1100"/>
              </a:spcBef>
            </a:pPr>
            <a:endParaRPr lang="en-US"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1021841"/>
            <a:ext cx="19265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158765-ADC4-50DF-8C5F-13DC434D3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124200"/>
            <a:ext cx="3810000" cy="28769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16362D-6509-56F0-ED36-4EC404C13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888" y="3124200"/>
            <a:ext cx="3657602" cy="28282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38607E-15E5-D460-412D-275DDD942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378" y="3145813"/>
            <a:ext cx="3898855" cy="28091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1070609"/>
            <a:ext cx="41802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PROBLEM</a:t>
            </a:r>
            <a:r>
              <a:rPr sz="3000" spc="-90" dirty="0"/>
              <a:t> </a:t>
            </a:r>
            <a:r>
              <a:rPr sz="3000" spc="-5" dirty="0"/>
              <a:t>STATMENT</a:t>
            </a:r>
            <a:endParaRPr sz="3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D7688-E904-8D2C-A25C-077CA6980782}"/>
              </a:ext>
            </a:extLst>
          </p:cNvPr>
          <p:cNvSpPr txBox="1"/>
          <p:nvPr/>
        </p:nvSpPr>
        <p:spPr>
          <a:xfrm>
            <a:off x="609600" y="2819400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" panose="02020603060405020304" pitchFamily="18" charset="0"/>
              </a:rPr>
              <a:t>In the realm of real estate, predicting housing prices accurately is crucial for both buyers and sellers. However, this task is often complex due to many factors influencing housing prices.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" panose="02020603060405020304" pitchFamily="18" charset="0"/>
              </a:rPr>
              <a:t>To address this challenge, a predictive analysis using linear regression models can be employed.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" panose="02020603060405020304" pitchFamily="18" charset="0"/>
              </a:rPr>
              <a:t>The goal of this project is to develop a model that can predict housing prices based on various features such as location, size, number of rooms, and other relevant factors.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" panose="02020603060405020304" pitchFamily="18" charset="0"/>
              </a:rPr>
              <a:t> This model will help stakeholders make informed decisions about buying or selling properties by providing them with reliable price predictions.</a:t>
            </a:r>
            <a:endParaRPr lang="en-IN" sz="2400" dirty="0">
              <a:latin typeface="Times" panose="0202060306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1021841"/>
            <a:ext cx="3377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ABSTRACTION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D31F3-7B5E-C2D3-F0E0-2C19CC5F9D4B}"/>
              </a:ext>
            </a:extLst>
          </p:cNvPr>
          <p:cNvSpPr txBox="1"/>
          <p:nvPr/>
        </p:nvSpPr>
        <p:spPr>
          <a:xfrm>
            <a:off x="609600" y="2971800"/>
            <a:ext cx="1097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" panose="02020603060405020304" pitchFamily="18" charset="0"/>
              </a:rPr>
              <a:t>This project aims to develop a predictive model for housing prices using linear regression analysis. With the real estate market's complexity, accurate price prediction is crucial for informed decision-</a:t>
            </a:r>
            <a:r>
              <a:rPr lang="en-US" sz="2800" dirty="0" err="1">
                <a:latin typeface="Times" panose="02020603060405020304" pitchFamily="18" charset="0"/>
              </a:rPr>
              <a:t>making.The</a:t>
            </a:r>
            <a:r>
              <a:rPr lang="en-US" sz="2800" dirty="0">
                <a:latin typeface="Times" panose="02020603060405020304" pitchFamily="18" charset="0"/>
              </a:rPr>
              <a:t> model will utilize features like location, size, and number of rooms to provide reliable price estimates. This study can benefit buyers and sellers by offering insights for property transactions.</a:t>
            </a:r>
            <a:endParaRPr lang="en-IN" sz="2800" dirty="0">
              <a:latin typeface="Times" panose="0202060306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630" y="838200"/>
            <a:ext cx="530225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PROPOSED</a:t>
            </a:r>
            <a:r>
              <a:rPr spc="-50" dirty="0"/>
              <a:t> </a:t>
            </a:r>
            <a:r>
              <a:rPr spc="-5" dirty="0"/>
              <a:t>SOLUTION</a:t>
            </a:r>
            <a:r>
              <a:rPr spc="-45" dirty="0"/>
              <a:t> </a:t>
            </a:r>
            <a:r>
              <a:rPr dirty="0"/>
              <a:t>:</a:t>
            </a:r>
            <a:br>
              <a:rPr lang="en-US" dirty="0"/>
            </a:br>
            <a:r>
              <a:rPr lang="en-IN" sz="3600" b="1" spc="-5" dirty="0">
                <a:solidFill>
                  <a:schemeClr val="bg1"/>
                </a:solidFill>
                <a:latin typeface="Times New Roman"/>
                <a:cs typeface="Times New Roman"/>
              </a:rPr>
              <a:t>Algorithm</a:t>
            </a:r>
            <a:r>
              <a:rPr lang="en-IN" sz="36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br>
              <a:rPr lang="en-IN" sz="3600" b="1" spc="-5" dirty="0">
                <a:solidFill>
                  <a:srgbClr val="3E3E3E"/>
                </a:solidFill>
                <a:latin typeface="Times New Roman"/>
                <a:cs typeface="Times New Roman"/>
              </a:rPr>
            </a:b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2667000"/>
            <a:ext cx="10628652" cy="40395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r>
              <a:rPr lang="en-US"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Data Collection: </a:t>
            </a:r>
          </a:p>
          <a:p>
            <a:pPr marL="12065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r>
              <a:rPr lang="en-US" spc="-5" dirty="0">
                <a:solidFill>
                  <a:srgbClr val="3E3E3E"/>
                </a:solidFill>
                <a:latin typeface="Times New Roman"/>
                <a:cs typeface="Times New Roman"/>
              </a:rPr>
              <a:t>	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Gather a dataset containing housing-related features (e.g., size, location, number of rooms, etc.) and corresponding prices.</a:t>
            </a:r>
          </a:p>
          <a:p>
            <a:pPr marL="12065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endParaRPr lang="en-US" sz="1800" spc="-5" dirty="0">
              <a:solidFill>
                <a:srgbClr val="3E3E3E"/>
              </a:solidFill>
              <a:latin typeface="Times New Roman"/>
              <a:cs typeface="Times New Roman"/>
            </a:endParaRPr>
          </a:p>
          <a:p>
            <a:pPr marL="12065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r>
              <a:rPr lang="en-US"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Data Preprocessing:</a:t>
            </a:r>
          </a:p>
          <a:p>
            <a:pPr marL="12065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	Handle missing values by imputation or removal.</a:t>
            </a:r>
          </a:p>
          <a:p>
            <a:pPr marL="12065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Encode categorical variables (e.g., location) into numerical values using techniques like one-hot encoding.</a:t>
            </a:r>
          </a:p>
          <a:p>
            <a:pPr marL="12065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Split the dataset into training and testing sets.</a:t>
            </a:r>
          </a:p>
          <a:p>
            <a:pPr marL="12065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endParaRPr lang="en-US" sz="1800" spc="-5" dirty="0">
              <a:solidFill>
                <a:srgbClr val="3E3E3E"/>
              </a:solidFill>
              <a:latin typeface="Times New Roman"/>
              <a:cs typeface="Times New Roman"/>
            </a:endParaRPr>
          </a:p>
          <a:p>
            <a:pPr marL="12065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r>
              <a:rPr lang="en-US"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Model Selection and Training:</a:t>
            </a:r>
          </a:p>
          <a:p>
            <a:pPr marL="12065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	Choose a linear regression model (e.g., ordinary least squares, ridge regression, lasso regression).</a:t>
            </a:r>
          </a:p>
          <a:p>
            <a:pPr marL="12065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Train the model on the training dataset.</a:t>
            </a:r>
          </a:p>
          <a:p>
            <a:pPr marL="400685" indent="-38862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7777"/>
              <a:buFont typeface="Arial"/>
              <a:buChar char="►"/>
              <a:tabLst>
                <a:tab pos="400685" algn="l"/>
                <a:tab pos="401320" algn="l"/>
              </a:tabLst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8E1A-5151-82B2-1D97-2001B92A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7CE09-BBB3-C2E5-445F-B530985CD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514600"/>
            <a:ext cx="10972800" cy="4006225"/>
          </a:xfrm>
        </p:spPr>
        <p:txBody>
          <a:bodyPr/>
          <a:lstStyle/>
          <a:p>
            <a:pPr marL="12065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r>
              <a:rPr lang="en-US"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Model Evaluation:</a:t>
            </a:r>
          </a:p>
          <a:p>
            <a:pPr marL="12065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	Use the trained model to make predictions on the testing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dataset.Evaluate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 model's performance using metrics like mean squared error (MSE), root mean squared error (RMSE), and R-squared.</a:t>
            </a:r>
          </a:p>
          <a:p>
            <a:pPr marL="12065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endParaRPr lang="en-US" sz="1800" spc="-5" dirty="0">
              <a:solidFill>
                <a:srgbClr val="3E3E3E"/>
              </a:solidFill>
              <a:latin typeface="Times New Roman"/>
              <a:cs typeface="Times New Roman"/>
            </a:endParaRPr>
          </a:p>
          <a:p>
            <a:pPr marL="12065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r>
              <a:rPr lang="en-US"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Model Tuning (Optional):</a:t>
            </a:r>
          </a:p>
          <a:p>
            <a:pPr marL="12065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	Perform hyperparameter tuning using techniques like grid search or randomized search to improve model performance.</a:t>
            </a:r>
          </a:p>
          <a:p>
            <a:pPr marL="12065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endParaRPr lang="en-US" sz="1800" spc="-5" dirty="0">
              <a:solidFill>
                <a:srgbClr val="3E3E3E"/>
              </a:solidFill>
              <a:latin typeface="Times New Roman"/>
              <a:cs typeface="Times New Roman"/>
            </a:endParaRPr>
          </a:p>
          <a:p>
            <a:pPr marL="12065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r>
              <a:rPr lang="en-US"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Prediction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</a:p>
          <a:p>
            <a:pPr marL="12065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	Use the trained model to predict housing prices for new data.</a:t>
            </a:r>
          </a:p>
          <a:p>
            <a:pPr marL="12065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endParaRPr lang="en-US" sz="1800" spc="-5" dirty="0">
              <a:solidFill>
                <a:srgbClr val="3E3E3E"/>
              </a:solidFill>
              <a:latin typeface="Times New Roman"/>
              <a:cs typeface="Times New Roman"/>
            </a:endParaRPr>
          </a:p>
          <a:p>
            <a:pPr marL="12065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r>
              <a:rPr lang="en-US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Visualization:</a:t>
            </a:r>
          </a:p>
          <a:p>
            <a:pPr marL="12065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 	</a:t>
            </a:r>
            <a:r>
              <a:rPr lang="en-US" spc="-5" dirty="0">
                <a:solidFill>
                  <a:srgbClr val="3E3E3E"/>
                </a:solidFill>
                <a:latin typeface="Times New Roman"/>
                <a:cs typeface="Times New Roman"/>
              </a:rPr>
              <a:t>Visualize the given predication and the tested datasets variance.</a:t>
            </a:r>
            <a:endParaRPr lang="en-US" sz="1800" spc="-5" dirty="0">
              <a:solidFill>
                <a:srgbClr val="3E3E3E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82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884682"/>
            <a:ext cx="2185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5974" y="2057400"/>
            <a:ext cx="10476252" cy="5088573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00685" indent="-388620">
              <a:lnSpc>
                <a:spcPct val="100000"/>
              </a:lnSpc>
              <a:spcBef>
                <a:spcPts val="1100"/>
              </a:spcBef>
              <a:buClr>
                <a:srgbClr val="B31166"/>
              </a:buClr>
              <a:buSzPct val="77777"/>
              <a:buFont typeface="Arial"/>
              <a:buChar char="►"/>
              <a:tabLst>
                <a:tab pos="400685" algn="l"/>
                <a:tab pos="401320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Dataset:</a:t>
            </a:r>
            <a:endParaRPr lang="en-US" sz="1800" b="1" spc="-5" dirty="0">
              <a:solidFill>
                <a:srgbClr val="3E3E3E"/>
              </a:solidFill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1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endParaRPr lang="en-US" sz="1800" b="1" spc="-5" dirty="0">
              <a:solidFill>
                <a:srgbClr val="3E3E3E"/>
              </a:solidFill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1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endParaRPr lang="en-US" sz="18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1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1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endParaRPr lang="en-US" sz="18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11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endParaRPr sz="1800" dirty="0">
              <a:latin typeface="Times New Roman"/>
              <a:cs typeface="Times New Roman"/>
            </a:endParaRPr>
          </a:p>
          <a:p>
            <a:pPr marL="400685" indent="-38862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7777"/>
              <a:buFont typeface="Arial"/>
              <a:buChar char="►"/>
              <a:tabLst>
                <a:tab pos="400685" algn="l"/>
                <a:tab pos="401320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Independent</a:t>
            </a:r>
            <a:r>
              <a:rPr sz="1800" b="1" spc="-7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Value:</a:t>
            </a:r>
            <a:endParaRPr lang="en-US" sz="1800" b="1" spc="-5" dirty="0">
              <a:solidFill>
                <a:srgbClr val="3E3E3E"/>
              </a:solidFill>
              <a:latin typeface="Times New Roman"/>
              <a:cs typeface="Times New Roman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'Avg. Area Income'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'Avg. Area House Age'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'Avg. Area Number of Rooms'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'Avg. Area Number of Bedrooms'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'Area Population'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pPr marL="400685" indent="-38862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7777"/>
              <a:buFont typeface="Arial"/>
              <a:buChar char="►"/>
              <a:tabLst>
                <a:tab pos="400685" algn="l"/>
                <a:tab pos="401320" algn="l"/>
              </a:tabLst>
            </a:pPr>
            <a:endParaRPr sz="1800" dirty="0">
              <a:latin typeface="Times New Roman"/>
              <a:cs typeface="Times New Roman"/>
            </a:endParaRPr>
          </a:p>
          <a:p>
            <a:pPr marL="400685" indent="-38862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7777"/>
              <a:buFont typeface="Arial"/>
              <a:buChar char="►"/>
              <a:tabLst>
                <a:tab pos="400685" algn="l"/>
                <a:tab pos="401320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Dependent</a:t>
            </a:r>
            <a:r>
              <a:rPr sz="1800" b="1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value:</a:t>
            </a:r>
            <a:endParaRPr lang="en-US" sz="1800" b="1" dirty="0">
              <a:solidFill>
                <a:srgbClr val="3E3E3E"/>
              </a:solidFill>
              <a:latin typeface="Times New Roman"/>
              <a:cs typeface="Times New Roman"/>
            </a:endParaRPr>
          </a:p>
          <a:p>
            <a:pPr marL="12065">
              <a:spcBef>
                <a:spcPts val="1000"/>
              </a:spcBef>
              <a:buClr>
                <a:srgbClr val="B31166"/>
              </a:buClr>
              <a:buSzPct val="77777"/>
              <a:tabLst>
                <a:tab pos="400685" algn="l"/>
                <a:tab pos="401320" algn="l"/>
              </a:tabLst>
            </a:pP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     [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'Price'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pPr marL="400685" indent="-38862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7777"/>
              <a:buFont typeface="Arial"/>
              <a:buChar char="►"/>
              <a:tabLst>
                <a:tab pos="400685" algn="l"/>
                <a:tab pos="401320" algn="l"/>
              </a:tabLst>
            </a:pP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DFC7-DE04-81BA-0E32-F2BD54724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00" y="2627456"/>
            <a:ext cx="10287000" cy="16030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1021841"/>
            <a:ext cx="4059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PRE-PROCESSING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67C6B-98BA-5193-8FE3-935FBAE0FCFE}"/>
              </a:ext>
            </a:extLst>
          </p:cNvPr>
          <p:cNvSpPr txBox="1"/>
          <p:nvPr/>
        </p:nvSpPr>
        <p:spPr>
          <a:xfrm>
            <a:off x="381000" y="2286000"/>
            <a:ext cx="1120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import pandas as pd</a:t>
            </a:r>
          </a:p>
          <a:p>
            <a:r>
              <a:rPr lang="en-IN" dirty="0"/>
              <a:t>from </a:t>
            </a:r>
            <a:r>
              <a:rPr lang="en-IN" dirty="0" err="1"/>
              <a:t>sklearn.model_selection</a:t>
            </a:r>
            <a:r>
              <a:rPr lang="en-IN" dirty="0"/>
              <a:t> import </a:t>
            </a:r>
            <a:r>
              <a:rPr lang="en-IN" dirty="0" err="1"/>
              <a:t>train_test_split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sklearn.preprocessing</a:t>
            </a:r>
            <a:r>
              <a:rPr lang="en-IN" dirty="0"/>
              <a:t> import </a:t>
            </a:r>
            <a:r>
              <a:rPr lang="en-IN" dirty="0" err="1"/>
              <a:t>StandardScaler</a:t>
            </a:r>
            <a:endParaRPr lang="en-IN" dirty="0"/>
          </a:p>
          <a:p>
            <a:r>
              <a:rPr lang="en-IN" dirty="0"/>
              <a:t>X = </a:t>
            </a:r>
            <a:r>
              <a:rPr lang="en-IN" dirty="0" err="1"/>
              <a:t>df</a:t>
            </a:r>
            <a:r>
              <a:rPr lang="en-IN" dirty="0"/>
              <a:t>[['Avg. Area Income', 'Avg. Area House Age', 'Avg. Area Number of Rooms', 'Avg. Area Number of Bedrooms', 'Area Population']]</a:t>
            </a:r>
          </a:p>
          <a:p>
            <a:r>
              <a:rPr lang="en-IN" dirty="0"/>
              <a:t>y = </a:t>
            </a:r>
            <a:r>
              <a:rPr lang="en-IN" dirty="0" err="1"/>
              <a:t>df</a:t>
            </a:r>
            <a:r>
              <a:rPr lang="en-IN" dirty="0"/>
              <a:t>['Price']</a:t>
            </a:r>
          </a:p>
          <a:p>
            <a:r>
              <a:rPr lang="en-IN" dirty="0"/>
              <a:t> X = </a:t>
            </a:r>
            <a:r>
              <a:rPr lang="en-IN" dirty="0" err="1"/>
              <a:t>pd.get_dummies</a:t>
            </a:r>
            <a:r>
              <a:rPr lang="en-IN" dirty="0"/>
              <a:t>(X, columns=['Area Population'])</a:t>
            </a:r>
          </a:p>
          <a:p>
            <a:endParaRPr lang="en-IN" dirty="0"/>
          </a:p>
          <a:p>
            <a:r>
              <a:rPr lang="en-IN" dirty="0"/>
              <a:t>scaler = </a:t>
            </a:r>
            <a:r>
              <a:rPr lang="en-IN" dirty="0" err="1"/>
              <a:t>StandardScaler</a:t>
            </a:r>
            <a:r>
              <a:rPr lang="en-IN" dirty="0"/>
              <a:t>()</a:t>
            </a:r>
          </a:p>
          <a:p>
            <a:r>
              <a:rPr lang="en-IN" dirty="0" err="1"/>
              <a:t>X_scaled</a:t>
            </a:r>
            <a:r>
              <a:rPr lang="en-IN" dirty="0"/>
              <a:t> = </a:t>
            </a:r>
            <a:r>
              <a:rPr lang="en-IN" dirty="0" err="1"/>
              <a:t>scaler.fit_transform</a:t>
            </a:r>
            <a:r>
              <a:rPr lang="en-IN" dirty="0"/>
              <a:t>(X)</a:t>
            </a:r>
          </a:p>
          <a:p>
            <a:endParaRPr lang="en-IN" dirty="0"/>
          </a:p>
          <a:p>
            <a:r>
              <a:rPr lang="en-IN" dirty="0"/>
              <a:t># Split the data into training and testing sets</a:t>
            </a:r>
          </a:p>
          <a:p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 = </a:t>
            </a:r>
            <a:r>
              <a:rPr lang="en-IN" dirty="0" err="1"/>
              <a:t>train_test_split</a:t>
            </a:r>
            <a:r>
              <a:rPr lang="en-IN" dirty="0"/>
              <a:t>(</a:t>
            </a:r>
            <a:r>
              <a:rPr lang="en-IN" dirty="0" err="1"/>
              <a:t>X_scaled</a:t>
            </a:r>
            <a:r>
              <a:rPr lang="en-IN" dirty="0"/>
              <a:t>, y, </a:t>
            </a:r>
            <a:r>
              <a:rPr lang="en-IN" dirty="0" err="1"/>
              <a:t>test_size</a:t>
            </a:r>
            <a:r>
              <a:rPr lang="en-IN" dirty="0"/>
              <a:t>=0.2, </a:t>
            </a:r>
            <a:r>
              <a:rPr lang="en-IN" dirty="0" err="1"/>
              <a:t>random_state</a:t>
            </a:r>
            <a:r>
              <a:rPr lang="en-IN" dirty="0"/>
              <a:t>=42)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1054353"/>
            <a:ext cx="3192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PROJECT</a:t>
            </a:r>
            <a:r>
              <a:rPr sz="3200" spc="-90" dirty="0"/>
              <a:t> </a:t>
            </a:r>
            <a:r>
              <a:rPr sz="3200" spc="-5" dirty="0"/>
              <a:t>CODE</a:t>
            </a:r>
            <a:endParaRPr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A5C7D-3FE0-4986-DE64-22648D66FB7D}"/>
              </a:ext>
            </a:extLst>
          </p:cNvPr>
          <p:cNvSpPr txBox="1"/>
          <p:nvPr/>
        </p:nvSpPr>
        <p:spPr>
          <a:xfrm>
            <a:off x="457200" y="2133600"/>
            <a:ext cx="1143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endParaRPr lang="en-IN" dirty="0"/>
          </a:p>
          <a:p>
            <a:r>
              <a:rPr lang="en-IN" dirty="0"/>
              <a:t>%matplotlib inline</a:t>
            </a:r>
          </a:p>
          <a:p>
            <a:r>
              <a:rPr lang="en-IN" dirty="0" err="1"/>
              <a:t>HouseDF</a:t>
            </a:r>
            <a:r>
              <a:rPr lang="en-IN" dirty="0"/>
              <a:t> = </a:t>
            </a:r>
            <a:r>
              <a:rPr lang="en-IN" dirty="0" err="1"/>
              <a:t>pd.read_csv</a:t>
            </a:r>
            <a:r>
              <a:rPr lang="en-IN" dirty="0"/>
              <a:t>('USA_Housing.csv')</a:t>
            </a:r>
          </a:p>
          <a:p>
            <a:r>
              <a:rPr lang="en-IN" dirty="0" err="1"/>
              <a:t>HouseDF.head</a:t>
            </a:r>
            <a:r>
              <a:rPr lang="en-IN" dirty="0"/>
              <a:t>()</a:t>
            </a:r>
          </a:p>
          <a:p>
            <a:r>
              <a:rPr lang="en-IN" dirty="0"/>
              <a:t>HouseDF.info()</a:t>
            </a:r>
          </a:p>
          <a:p>
            <a:r>
              <a:rPr lang="en-IN" dirty="0" err="1"/>
              <a:t>HouseDF.describe</a:t>
            </a:r>
            <a:r>
              <a:rPr lang="en-IN" dirty="0"/>
              <a:t>()</a:t>
            </a:r>
          </a:p>
          <a:p>
            <a:r>
              <a:rPr lang="en-IN" dirty="0" err="1"/>
              <a:t>HouseDF.columns</a:t>
            </a:r>
            <a:endParaRPr lang="en-IN" dirty="0"/>
          </a:p>
          <a:p>
            <a:r>
              <a:rPr lang="en-IN" dirty="0" err="1"/>
              <a:t>sns.pairplot</a:t>
            </a:r>
            <a:r>
              <a:rPr lang="en-IN" dirty="0"/>
              <a:t>(</a:t>
            </a:r>
            <a:r>
              <a:rPr lang="en-IN" dirty="0" err="1"/>
              <a:t>HouseDF</a:t>
            </a:r>
            <a:r>
              <a:rPr lang="en-IN" dirty="0"/>
              <a:t>)</a:t>
            </a:r>
          </a:p>
          <a:p>
            <a:r>
              <a:rPr lang="en-IN" dirty="0" err="1"/>
              <a:t>sns.distplot</a:t>
            </a:r>
            <a:r>
              <a:rPr lang="en-IN" dirty="0"/>
              <a:t>(</a:t>
            </a:r>
            <a:r>
              <a:rPr lang="en-IN" dirty="0" err="1"/>
              <a:t>HouseDF</a:t>
            </a:r>
            <a:r>
              <a:rPr lang="en-IN" dirty="0"/>
              <a:t>['Price'])</a:t>
            </a:r>
          </a:p>
          <a:p>
            <a:r>
              <a:rPr lang="en-IN" dirty="0" err="1"/>
              <a:t>sns.heatmap</a:t>
            </a:r>
            <a:r>
              <a:rPr lang="en-IN" dirty="0"/>
              <a:t>(</a:t>
            </a:r>
            <a:r>
              <a:rPr lang="en-IN" dirty="0" err="1"/>
              <a:t>HouseDF.corr</a:t>
            </a:r>
            <a:r>
              <a:rPr lang="en-IN" dirty="0"/>
              <a:t>(), </a:t>
            </a:r>
            <a:r>
              <a:rPr lang="en-IN" dirty="0" err="1"/>
              <a:t>annot</a:t>
            </a:r>
            <a:r>
              <a:rPr lang="en-IN" dirty="0"/>
              <a:t>=True)</a:t>
            </a:r>
          </a:p>
          <a:p>
            <a:r>
              <a:rPr lang="en-IN" dirty="0"/>
              <a:t>X = </a:t>
            </a:r>
            <a:r>
              <a:rPr lang="en-IN" dirty="0" err="1"/>
              <a:t>HouseDF</a:t>
            </a:r>
            <a:r>
              <a:rPr lang="en-IN" dirty="0"/>
              <a:t>[['Avg. Area Income', 'Avg. Area House Age', 'Avg. Area Number of Rooms',</a:t>
            </a:r>
          </a:p>
          <a:p>
            <a:r>
              <a:rPr lang="en-IN" dirty="0"/>
              <a:t>               'Avg. Area Number of Bedrooms', 'Area Population']]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D50C-21EF-28EE-E8E4-D93A30F1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10497-413B-377D-0C8F-E4F51397AE09}"/>
              </a:ext>
            </a:extLst>
          </p:cNvPr>
          <p:cNvSpPr txBox="1"/>
          <p:nvPr/>
        </p:nvSpPr>
        <p:spPr>
          <a:xfrm>
            <a:off x="1215689" y="2209800"/>
            <a:ext cx="9296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y = </a:t>
            </a:r>
            <a:r>
              <a:rPr lang="en-IN" dirty="0" err="1"/>
              <a:t>HouseDF</a:t>
            </a:r>
            <a:r>
              <a:rPr lang="en-IN" dirty="0"/>
              <a:t>['Price']</a:t>
            </a:r>
          </a:p>
          <a:p>
            <a:r>
              <a:rPr lang="en-IN" dirty="0"/>
              <a:t>from </a:t>
            </a:r>
            <a:r>
              <a:rPr lang="en-IN" dirty="0" err="1"/>
              <a:t>sklearn.model_selection</a:t>
            </a:r>
            <a:r>
              <a:rPr lang="en-IN" dirty="0"/>
              <a:t> import </a:t>
            </a:r>
            <a:r>
              <a:rPr lang="en-IN" dirty="0" err="1"/>
              <a:t>train_test_split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sklearn.linear_model</a:t>
            </a:r>
            <a:r>
              <a:rPr lang="en-IN" dirty="0"/>
              <a:t> import </a:t>
            </a:r>
            <a:r>
              <a:rPr lang="en-IN" dirty="0" err="1"/>
              <a:t>LinearRegression</a:t>
            </a:r>
            <a:endParaRPr lang="en-IN" dirty="0"/>
          </a:p>
          <a:p>
            <a:r>
              <a:rPr lang="en-IN" dirty="0" err="1"/>
              <a:t>lm</a:t>
            </a:r>
            <a:r>
              <a:rPr lang="en-IN" dirty="0"/>
              <a:t> = </a:t>
            </a:r>
            <a:r>
              <a:rPr lang="en-IN" dirty="0" err="1"/>
              <a:t>LinearRegression</a:t>
            </a:r>
            <a:r>
              <a:rPr lang="en-IN" dirty="0"/>
              <a:t>()</a:t>
            </a:r>
          </a:p>
          <a:p>
            <a:r>
              <a:rPr lang="en-IN" dirty="0" err="1"/>
              <a:t>lm.fit</a:t>
            </a:r>
            <a:r>
              <a:rPr lang="en-IN" dirty="0"/>
              <a:t>(</a:t>
            </a:r>
            <a:r>
              <a:rPr lang="en-IN" dirty="0" err="1"/>
              <a:t>X_train,y_train</a:t>
            </a:r>
            <a:r>
              <a:rPr lang="en-IN" dirty="0"/>
              <a:t>)</a:t>
            </a:r>
          </a:p>
          <a:p>
            <a:r>
              <a:rPr lang="en-IN" dirty="0"/>
              <a:t>print(</a:t>
            </a:r>
            <a:r>
              <a:rPr lang="en-IN" dirty="0" err="1"/>
              <a:t>lm.intercept</a:t>
            </a:r>
            <a:r>
              <a:rPr lang="en-IN" dirty="0"/>
              <a:t>_)</a:t>
            </a:r>
          </a:p>
          <a:p>
            <a:r>
              <a:rPr lang="en-IN" dirty="0" err="1"/>
              <a:t>coeff_df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(lm.</a:t>
            </a:r>
            <a:r>
              <a:rPr lang="en-IN" dirty="0" err="1"/>
              <a:t>coef</a:t>
            </a:r>
            <a:r>
              <a:rPr lang="en-IN" dirty="0"/>
              <a:t>_,</a:t>
            </a:r>
            <a:r>
              <a:rPr lang="en-IN" dirty="0" err="1"/>
              <a:t>X.columns,columns</a:t>
            </a:r>
            <a:r>
              <a:rPr lang="en-IN" dirty="0"/>
              <a:t>=['Coefficient'])</a:t>
            </a:r>
          </a:p>
          <a:p>
            <a:r>
              <a:rPr lang="en-IN" dirty="0" err="1"/>
              <a:t>coeff_df</a:t>
            </a:r>
            <a:endParaRPr lang="en-IN" dirty="0"/>
          </a:p>
          <a:p>
            <a:r>
              <a:rPr lang="en-IN" dirty="0"/>
              <a:t>predictions = </a:t>
            </a:r>
            <a:r>
              <a:rPr lang="en-IN" dirty="0" err="1"/>
              <a:t>lm.predict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)</a:t>
            </a:r>
          </a:p>
          <a:p>
            <a:r>
              <a:rPr lang="en-IN" dirty="0" err="1"/>
              <a:t>plt.scatter</a:t>
            </a:r>
            <a:r>
              <a:rPr lang="en-IN" dirty="0"/>
              <a:t>(</a:t>
            </a:r>
            <a:r>
              <a:rPr lang="en-IN" dirty="0" err="1"/>
              <a:t>y_test,predictions</a:t>
            </a:r>
            <a:r>
              <a:rPr lang="en-IN" dirty="0"/>
              <a:t>)</a:t>
            </a:r>
          </a:p>
          <a:p>
            <a:r>
              <a:rPr lang="en-IN" dirty="0" err="1"/>
              <a:t>sns.distplot</a:t>
            </a:r>
            <a:r>
              <a:rPr lang="en-IN" dirty="0"/>
              <a:t>((</a:t>
            </a:r>
            <a:r>
              <a:rPr lang="en-IN" dirty="0" err="1"/>
              <a:t>y_test</a:t>
            </a:r>
            <a:r>
              <a:rPr lang="en-IN" dirty="0"/>
              <a:t>-predictions),bins=50);</a:t>
            </a:r>
          </a:p>
          <a:p>
            <a:r>
              <a:rPr lang="en-IN" dirty="0"/>
              <a:t>from </a:t>
            </a:r>
            <a:r>
              <a:rPr lang="en-IN" dirty="0" err="1"/>
              <a:t>sklearn</a:t>
            </a:r>
            <a:r>
              <a:rPr lang="en-IN" dirty="0"/>
              <a:t> import metrics</a:t>
            </a:r>
          </a:p>
          <a:p>
            <a:r>
              <a:rPr lang="en-IN" dirty="0"/>
              <a:t>print('MAE:', </a:t>
            </a:r>
            <a:r>
              <a:rPr lang="en-IN" dirty="0" err="1"/>
              <a:t>metrics.mean_absolute_error</a:t>
            </a:r>
            <a:r>
              <a:rPr lang="en-IN" dirty="0"/>
              <a:t>(</a:t>
            </a:r>
            <a:r>
              <a:rPr lang="en-IN" dirty="0" err="1"/>
              <a:t>y_test</a:t>
            </a:r>
            <a:r>
              <a:rPr lang="en-IN" dirty="0"/>
              <a:t>, predictions))</a:t>
            </a:r>
          </a:p>
          <a:p>
            <a:r>
              <a:rPr lang="en-IN" dirty="0"/>
              <a:t>print('MSE:', </a:t>
            </a:r>
            <a:r>
              <a:rPr lang="en-IN" dirty="0" err="1"/>
              <a:t>metrics.mean_squared_error</a:t>
            </a:r>
            <a:r>
              <a:rPr lang="en-IN" dirty="0"/>
              <a:t>(</a:t>
            </a:r>
            <a:r>
              <a:rPr lang="en-IN" dirty="0" err="1"/>
              <a:t>y_test</a:t>
            </a:r>
            <a:r>
              <a:rPr lang="en-IN" dirty="0"/>
              <a:t>, predictions))</a:t>
            </a:r>
          </a:p>
          <a:p>
            <a:r>
              <a:rPr lang="en-IN" dirty="0"/>
              <a:t>print('RMSE:', </a:t>
            </a:r>
            <a:r>
              <a:rPr lang="en-IN" dirty="0" err="1"/>
              <a:t>np.sqrt</a:t>
            </a:r>
            <a:r>
              <a:rPr lang="en-IN" dirty="0"/>
              <a:t>(</a:t>
            </a:r>
            <a:r>
              <a:rPr lang="en-IN" dirty="0" err="1"/>
              <a:t>metrics.mean_squared_error</a:t>
            </a:r>
            <a:r>
              <a:rPr lang="en-IN" dirty="0"/>
              <a:t>(</a:t>
            </a:r>
            <a:r>
              <a:rPr lang="en-IN" dirty="0" err="1"/>
              <a:t>y_test</a:t>
            </a:r>
            <a:r>
              <a:rPr lang="en-IN" dirty="0"/>
              <a:t>, predictions)))</a:t>
            </a:r>
          </a:p>
        </p:txBody>
      </p:sp>
    </p:spTree>
    <p:extLst>
      <p:ext uri="{BB962C8B-B14F-4D97-AF65-F5344CB8AC3E}">
        <p14:creationId xmlns:p14="http://schemas.microsoft.com/office/powerpoint/2010/main" val="425899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868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Times</vt:lpstr>
      <vt:lpstr>Times New Roman</vt:lpstr>
      <vt:lpstr>Wingdings</vt:lpstr>
      <vt:lpstr>Office Theme</vt:lpstr>
      <vt:lpstr>Predictive Analysis of Housing Prices Using Linear Regression Models</vt:lpstr>
      <vt:lpstr>PROBLEM STATMENT</vt:lpstr>
      <vt:lpstr>ABSTRACTION</vt:lpstr>
      <vt:lpstr>PROPOSED SOLUTION : Algorithm: </vt:lpstr>
      <vt:lpstr>PowerPoint Presentation</vt:lpstr>
      <vt:lpstr>DATASET</vt:lpstr>
      <vt:lpstr>PRE-PROCESSING</vt:lpstr>
      <vt:lpstr>PROJECT CODE</vt:lpstr>
      <vt:lpstr>Cont…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of Housing Prices Using Linear Regression Models</dc:title>
  <cp:lastModifiedBy>Muthukumar K</cp:lastModifiedBy>
  <cp:revision>2</cp:revision>
  <dcterms:created xsi:type="dcterms:W3CDTF">2024-04-20T15:34:16Z</dcterms:created>
  <dcterms:modified xsi:type="dcterms:W3CDTF">2024-04-20T16:04:53Z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