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8" r:id="rId2"/>
    <p:sldId id="256" r:id="rId3"/>
    <p:sldId id="257" r:id="rId4"/>
    <p:sldId id="258" r:id="rId5"/>
    <p:sldId id="259" r:id="rId6"/>
    <p:sldId id="260" r:id="rId7"/>
    <p:sldId id="261" r:id="rId8"/>
    <p:sldId id="262" r:id="rId9"/>
    <p:sldId id="263" r:id="rId10"/>
    <p:sldId id="264" r:id="rId11"/>
    <p:sldId id="265" r:id="rId12"/>
    <p:sldId id="266" r:id="rId13"/>
    <p:sldId id="267" r:id="rId14"/>
    <p:sldId id="277" r:id="rId15"/>
    <p:sldId id="268" r:id="rId16"/>
    <p:sldId id="269" r:id="rId17"/>
    <p:sldId id="270" r:id="rId18"/>
    <p:sldId id="271" r:id="rId19"/>
    <p:sldId id="272" r:id="rId20"/>
    <p:sldId id="273" r:id="rId21"/>
    <p:sldId id="274" r:id="rId22"/>
    <p:sldId id="275"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900389-F9F9-46AE-863D-94A43228082A}" type="datetimeFigureOut">
              <a:rPr lang="en-IN" smtClean="0"/>
              <a:t>19-05-2024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42F3CF0-1618-493A-8D5E-4FE1B752830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3861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900389-F9F9-46AE-863D-94A43228082A}"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2F3CF0-1618-493A-8D5E-4FE1B752830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371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900389-F9F9-46AE-863D-94A43228082A}"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2F3CF0-1618-493A-8D5E-4FE1B752830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2911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900389-F9F9-46AE-863D-94A43228082A}"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2F3CF0-1618-493A-8D5E-4FE1B752830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9200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900389-F9F9-46AE-863D-94A43228082A}"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2F3CF0-1618-493A-8D5E-4FE1B752830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5210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900389-F9F9-46AE-863D-94A43228082A}" type="datetimeFigureOut">
              <a:rPr lang="en-IN" smtClean="0"/>
              <a:t>19-05-2024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2F3CF0-1618-493A-8D5E-4FE1B752830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0041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900389-F9F9-46AE-863D-94A43228082A}" type="datetimeFigureOut">
              <a:rPr lang="en-IN" smtClean="0"/>
              <a:t>19-05-2024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2F3CF0-1618-493A-8D5E-4FE1B752830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4088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900389-F9F9-46AE-863D-94A43228082A}" type="datetimeFigureOut">
              <a:rPr lang="en-IN" smtClean="0"/>
              <a:t>19-05-2024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2F3CF0-1618-493A-8D5E-4FE1B752830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177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900389-F9F9-46AE-863D-94A43228082A}" type="datetimeFigureOut">
              <a:rPr lang="en-IN" smtClean="0"/>
              <a:t>19-05-2024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2F3CF0-1618-493A-8D5E-4FE1B7528302}" type="slidenum">
              <a:rPr lang="en-IN" smtClean="0"/>
              <a:t>‹#›</a:t>
            </a:fld>
            <a:endParaRPr lang="en-IN"/>
          </a:p>
        </p:txBody>
      </p:sp>
    </p:spTree>
    <p:extLst>
      <p:ext uri="{BB962C8B-B14F-4D97-AF65-F5344CB8AC3E}">
        <p14:creationId xmlns:p14="http://schemas.microsoft.com/office/powerpoint/2010/main" val="1297614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900389-F9F9-46AE-863D-94A43228082A}" type="datetimeFigureOut">
              <a:rPr lang="en-IN" smtClean="0"/>
              <a:t>19-05-2024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2F3CF0-1618-493A-8D5E-4FE1B752830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0021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5900389-F9F9-46AE-863D-94A43228082A}" type="datetimeFigureOut">
              <a:rPr lang="en-IN" smtClean="0"/>
              <a:t>19-05-2024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42F3CF0-1618-493A-8D5E-4FE1B752830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8285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5900389-F9F9-46AE-863D-94A43228082A}" type="datetimeFigureOut">
              <a:rPr lang="en-IN" smtClean="0"/>
              <a:t>19-05-2024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42F3CF0-1618-493A-8D5E-4FE1B752830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14697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statisticshowto.com/mean-absolute-percentage-error-mape/" TargetMode="External"/><Relationship Id="rId2" Type="http://schemas.openxmlformats.org/officeDocument/2006/relationships/hyperlink" Target="https://en.wikipedia.org/wiki/Root-mean-square_deviation" TargetMode="External"/><Relationship Id="rId1" Type="http://schemas.openxmlformats.org/officeDocument/2006/relationships/slideLayout" Target="../slideLayouts/slideLayout2.xml"/><Relationship Id="rId5" Type="http://schemas.openxmlformats.org/officeDocument/2006/relationships/image" Target="../media/image9.gif"/><Relationship Id="rId4" Type="http://schemas.openxmlformats.org/officeDocument/2006/relationships/image" Target="../media/image8.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22593-247A-C6D8-D1AD-B8E5BE8A41C1}"/>
              </a:ext>
            </a:extLst>
          </p:cNvPr>
          <p:cNvSpPr>
            <a:spLocks noGrp="1"/>
          </p:cNvSpPr>
          <p:nvPr>
            <p:ph type="title"/>
          </p:nvPr>
        </p:nvSpPr>
        <p:spPr/>
        <p:txBody>
          <a:bodyPr/>
          <a:lstStyle/>
          <a:p>
            <a:endParaRPr lang="en-IN" dirty="0"/>
          </a:p>
        </p:txBody>
      </p:sp>
      <p:pic>
        <p:nvPicPr>
          <p:cNvPr id="5" name="Content Placeholder 4" descr="A close up of a sign&#10;&#10;Description automatically generated">
            <a:extLst>
              <a:ext uri="{FF2B5EF4-FFF2-40B4-BE49-F238E27FC236}">
                <a16:creationId xmlns:a16="http://schemas.microsoft.com/office/drawing/2014/main" id="{8450AFCB-6D7B-BC98-DBC0-B76DC82DD2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5533" y="341756"/>
            <a:ext cx="5868219" cy="1371791"/>
          </a:xfrm>
        </p:spPr>
      </p:pic>
      <p:pic>
        <p:nvPicPr>
          <p:cNvPr id="7" name="Picture 6" descr="A blue and white logo&#10;&#10;Description automatically generated">
            <a:extLst>
              <a:ext uri="{FF2B5EF4-FFF2-40B4-BE49-F238E27FC236}">
                <a16:creationId xmlns:a16="http://schemas.microsoft.com/office/drawing/2014/main" id="{38343BFB-594E-1921-9F62-CC99C352B5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9342" y="235394"/>
            <a:ext cx="1570537" cy="1478153"/>
          </a:xfrm>
          <a:prstGeom prst="rect">
            <a:avLst/>
          </a:prstGeom>
        </p:spPr>
      </p:pic>
      <p:pic>
        <p:nvPicPr>
          <p:cNvPr id="9" name="Picture 8" descr="A blue and white logo&#10;&#10;Description automatically generated">
            <a:extLst>
              <a:ext uri="{FF2B5EF4-FFF2-40B4-BE49-F238E27FC236}">
                <a16:creationId xmlns:a16="http://schemas.microsoft.com/office/drawing/2014/main" id="{DA2F4810-0A87-13A4-7D12-6F9DCD48B3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41" y="341756"/>
            <a:ext cx="1371791" cy="1371791"/>
          </a:xfrm>
          <a:prstGeom prst="rect">
            <a:avLst/>
          </a:prstGeom>
        </p:spPr>
      </p:pic>
      <p:sp>
        <p:nvSpPr>
          <p:cNvPr id="11" name="TextBox 10">
            <a:extLst>
              <a:ext uri="{FF2B5EF4-FFF2-40B4-BE49-F238E27FC236}">
                <a16:creationId xmlns:a16="http://schemas.microsoft.com/office/drawing/2014/main" id="{C5E45BC4-E615-B085-E69F-9E951023672D}"/>
              </a:ext>
            </a:extLst>
          </p:cNvPr>
          <p:cNvSpPr txBox="1"/>
          <p:nvPr/>
        </p:nvSpPr>
        <p:spPr>
          <a:xfrm>
            <a:off x="3510463" y="1853754"/>
            <a:ext cx="8434101" cy="830997"/>
          </a:xfrm>
          <a:prstGeom prst="rect">
            <a:avLst/>
          </a:prstGeom>
          <a:noFill/>
        </p:spPr>
        <p:txBody>
          <a:bodyPr wrap="square" rtlCol="0">
            <a:spAutoFit/>
          </a:bodyPr>
          <a:lstStyle/>
          <a:p>
            <a:r>
              <a:rPr lang="en-US" sz="4800" dirty="0">
                <a:latin typeface="Times" panose="02020603060405020304" pitchFamily="18" charset="0"/>
              </a:rPr>
              <a:t>Use case presentation</a:t>
            </a:r>
            <a:endParaRPr lang="en-IN" sz="4800" dirty="0">
              <a:latin typeface="Times" panose="02020603060405020304" pitchFamily="18" charset="0"/>
            </a:endParaRPr>
          </a:p>
        </p:txBody>
      </p:sp>
      <p:sp>
        <p:nvSpPr>
          <p:cNvPr id="12" name="TextBox 11">
            <a:extLst>
              <a:ext uri="{FF2B5EF4-FFF2-40B4-BE49-F238E27FC236}">
                <a16:creationId xmlns:a16="http://schemas.microsoft.com/office/drawing/2014/main" id="{77502908-C32B-2F3F-2EA1-97B084025BEF}"/>
              </a:ext>
            </a:extLst>
          </p:cNvPr>
          <p:cNvSpPr txBox="1"/>
          <p:nvPr/>
        </p:nvSpPr>
        <p:spPr>
          <a:xfrm>
            <a:off x="3698240" y="2644307"/>
            <a:ext cx="6217920" cy="1200329"/>
          </a:xfrm>
          <a:prstGeom prst="rect">
            <a:avLst/>
          </a:prstGeom>
          <a:noFill/>
        </p:spPr>
        <p:txBody>
          <a:bodyPr wrap="square" rtlCol="0">
            <a:spAutoFit/>
          </a:bodyPr>
          <a:lstStyle/>
          <a:p>
            <a:r>
              <a:rPr lang="en-US" sz="3600" dirty="0"/>
              <a:t>Machine learning algorithm</a:t>
            </a:r>
          </a:p>
          <a:p>
            <a:r>
              <a:rPr lang="en-US" sz="3600" dirty="0"/>
              <a:t>          18AMC208T</a:t>
            </a:r>
            <a:endParaRPr lang="en-IN" sz="3600" dirty="0"/>
          </a:p>
        </p:txBody>
      </p:sp>
      <p:sp>
        <p:nvSpPr>
          <p:cNvPr id="13" name="TextBox 12">
            <a:extLst>
              <a:ext uri="{FF2B5EF4-FFF2-40B4-BE49-F238E27FC236}">
                <a16:creationId xmlns:a16="http://schemas.microsoft.com/office/drawing/2014/main" id="{94D6A477-5D10-4170-FC0D-CDDDC6E312EC}"/>
              </a:ext>
            </a:extLst>
          </p:cNvPr>
          <p:cNvSpPr txBox="1"/>
          <p:nvPr/>
        </p:nvSpPr>
        <p:spPr>
          <a:xfrm>
            <a:off x="8514080" y="3911600"/>
            <a:ext cx="3484880" cy="2031325"/>
          </a:xfrm>
          <a:prstGeom prst="rect">
            <a:avLst/>
          </a:prstGeom>
          <a:noFill/>
        </p:spPr>
        <p:txBody>
          <a:bodyPr wrap="square" rtlCol="0">
            <a:spAutoFit/>
          </a:bodyPr>
          <a:lstStyle/>
          <a:p>
            <a:r>
              <a:rPr lang="en-US" dirty="0"/>
              <a:t>By</a:t>
            </a:r>
          </a:p>
          <a:p>
            <a:r>
              <a:rPr lang="en-US" dirty="0"/>
              <a:t>   </a:t>
            </a:r>
          </a:p>
          <a:p>
            <a:r>
              <a:rPr lang="en-US" dirty="0" err="1"/>
              <a:t>A.K.Monish</a:t>
            </a:r>
            <a:r>
              <a:rPr lang="en-US" dirty="0"/>
              <a:t>    (927622BAL026)</a:t>
            </a:r>
          </a:p>
          <a:p>
            <a:r>
              <a:rPr lang="en-US" dirty="0" err="1"/>
              <a:t>M.E.Mouli</a:t>
            </a:r>
            <a:r>
              <a:rPr lang="en-US" dirty="0"/>
              <a:t>       (927622BAL027)</a:t>
            </a:r>
          </a:p>
          <a:p>
            <a:r>
              <a:rPr lang="en-US" dirty="0" err="1"/>
              <a:t>K.Muthukumar</a:t>
            </a:r>
            <a:r>
              <a:rPr lang="en-US" dirty="0"/>
              <a:t>(927622BAL028)</a:t>
            </a:r>
          </a:p>
          <a:p>
            <a:r>
              <a:rPr lang="en-US" dirty="0" err="1"/>
              <a:t>S.Muthuram</a:t>
            </a:r>
            <a:r>
              <a:rPr lang="en-US" dirty="0"/>
              <a:t>    (927622BAL029)</a:t>
            </a:r>
          </a:p>
          <a:p>
            <a:r>
              <a:rPr lang="en-US" dirty="0" err="1"/>
              <a:t>A.S.Muthuvel</a:t>
            </a:r>
            <a:r>
              <a:rPr lang="en-US" dirty="0"/>
              <a:t>  (927622BAL030)</a:t>
            </a:r>
            <a:endParaRPr lang="en-IN" dirty="0"/>
          </a:p>
        </p:txBody>
      </p:sp>
    </p:spTree>
    <p:extLst>
      <p:ext uri="{BB962C8B-B14F-4D97-AF65-F5344CB8AC3E}">
        <p14:creationId xmlns:p14="http://schemas.microsoft.com/office/powerpoint/2010/main" val="214562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71A86-DA54-BF76-AE02-B28A00FDCE23}"/>
              </a:ext>
            </a:extLst>
          </p:cNvPr>
          <p:cNvSpPr>
            <a:spLocks noGrp="1"/>
          </p:cNvSpPr>
          <p:nvPr>
            <p:ph type="title"/>
          </p:nvPr>
        </p:nvSpPr>
        <p:spPr/>
        <p:txBody>
          <a:bodyPr>
            <a:normAutofit/>
          </a:bodyPr>
          <a:lstStyle/>
          <a:p>
            <a:r>
              <a:rPr lang="en-US" sz="3600" dirty="0">
                <a:latin typeface="Times" panose="02020603060405020304" pitchFamily="18" charset="0"/>
              </a:rPr>
              <a:t>PREDICTING STOCK PRICES WITH LSTM </a:t>
            </a:r>
            <a:endParaRPr lang="en-IN" sz="3600" dirty="0">
              <a:latin typeface="Times" panose="02020603060405020304" pitchFamily="18" charset="0"/>
            </a:endParaRPr>
          </a:p>
        </p:txBody>
      </p:sp>
      <p:sp>
        <p:nvSpPr>
          <p:cNvPr id="3" name="Content Placeholder 2">
            <a:extLst>
              <a:ext uri="{FF2B5EF4-FFF2-40B4-BE49-F238E27FC236}">
                <a16:creationId xmlns:a16="http://schemas.microsoft.com/office/drawing/2014/main" id="{6FF599C4-9CE2-170C-0551-5D3AA69981F6}"/>
              </a:ext>
            </a:extLst>
          </p:cNvPr>
          <p:cNvSpPr>
            <a:spLocks noGrp="1"/>
          </p:cNvSpPr>
          <p:nvPr>
            <p:ph idx="1"/>
          </p:nvPr>
        </p:nvSpPr>
        <p:spPr/>
        <p:txBody>
          <a:bodyPr/>
          <a:lstStyle/>
          <a:p>
            <a:pPr algn="just"/>
            <a:r>
              <a:rPr lang="en-US" dirty="0">
                <a:latin typeface="Times" panose="02020603060405020304" pitchFamily="18" charset="0"/>
              </a:rPr>
              <a:t>Predicting stock prices with Long Short-Term Memory (LSTM) networks is a popular approach due to LSTM's ability to capture long-term dependencies in sequential data. Here's a general outline of how LSTM can be used for stock price prediction:</a:t>
            </a:r>
          </a:p>
          <a:p>
            <a:pPr algn="just"/>
            <a:endParaRPr lang="en-US" dirty="0">
              <a:latin typeface="Times" panose="02020603060405020304" pitchFamily="18" charset="0"/>
            </a:endParaRPr>
          </a:p>
        </p:txBody>
      </p:sp>
      <p:sp>
        <p:nvSpPr>
          <p:cNvPr id="4" name="TextBox 3">
            <a:extLst>
              <a:ext uri="{FF2B5EF4-FFF2-40B4-BE49-F238E27FC236}">
                <a16:creationId xmlns:a16="http://schemas.microsoft.com/office/drawing/2014/main" id="{319F6DE9-E441-C2B7-C8FC-EA4AFD7D0384}"/>
              </a:ext>
            </a:extLst>
          </p:cNvPr>
          <p:cNvSpPr txBox="1"/>
          <p:nvPr/>
        </p:nvSpPr>
        <p:spPr>
          <a:xfrm>
            <a:off x="3753856" y="3647440"/>
            <a:ext cx="4998720" cy="2795894"/>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IN" sz="2400" dirty="0">
                <a:latin typeface="Times" panose="02020603060405020304" pitchFamily="18" charset="0"/>
              </a:rPr>
              <a:t>Data Preprocessing</a:t>
            </a:r>
            <a:endParaRPr lang="en-US" sz="2400" dirty="0">
              <a:latin typeface="Times" panose="02020603060405020304" pitchFamily="18" charset="0"/>
            </a:endParaRPr>
          </a:p>
          <a:p>
            <a:pPr marL="342900" indent="-342900">
              <a:lnSpc>
                <a:spcPct val="150000"/>
              </a:lnSpc>
              <a:buFont typeface="Wingdings" panose="05000000000000000000" pitchFamily="2" charset="2"/>
              <a:buChar char="Ø"/>
            </a:pPr>
            <a:r>
              <a:rPr lang="en-IN" sz="2400" dirty="0">
                <a:latin typeface="Times" panose="02020603060405020304" pitchFamily="18" charset="0"/>
              </a:rPr>
              <a:t>Feature Engineering </a:t>
            </a:r>
            <a:endParaRPr lang="en-US" sz="2400" dirty="0">
              <a:latin typeface="Times" panose="02020603060405020304" pitchFamily="18" charset="0"/>
            </a:endParaRPr>
          </a:p>
          <a:p>
            <a:pPr marL="342900" indent="-342900">
              <a:lnSpc>
                <a:spcPct val="150000"/>
              </a:lnSpc>
              <a:buFont typeface="Wingdings" panose="05000000000000000000" pitchFamily="2" charset="2"/>
              <a:buChar char="Ø"/>
            </a:pPr>
            <a:r>
              <a:rPr lang="en-IN" sz="2400" dirty="0">
                <a:latin typeface="Times" panose="02020603060405020304" pitchFamily="18" charset="0"/>
              </a:rPr>
              <a:t>Sequence Creation </a:t>
            </a:r>
            <a:endParaRPr lang="en-US" sz="2400" dirty="0">
              <a:latin typeface="Times" panose="02020603060405020304" pitchFamily="18" charset="0"/>
            </a:endParaRPr>
          </a:p>
          <a:p>
            <a:pPr marL="342900" indent="-342900">
              <a:lnSpc>
                <a:spcPct val="150000"/>
              </a:lnSpc>
              <a:buFont typeface="Wingdings" panose="05000000000000000000" pitchFamily="2" charset="2"/>
              <a:buChar char="Ø"/>
            </a:pPr>
            <a:r>
              <a:rPr lang="en-IN" sz="2400" dirty="0">
                <a:latin typeface="Times" panose="02020603060405020304" pitchFamily="18" charset="0"/>
              </a:rPr>
              <a:t>Model Architecture</a:t>
            </a:r>
          </a:p>
          <a:p>
            <a:pPr marL="342900" indent="-342900">
              <a:lnSpc>
                <a:spcPct val="150000"/>
              </a:lnSpc>
              <a:buFont typeface="Wingdings" panose="05000000000000000000" pitchFamily="2" charset="2"/>
              <a:buChar char="Ø"/>
            </a:pPr>
            <a:endParaRPr lang="en-IN" sz="2400" dirty="0">
              <a:latin typeface="Times" panose="02020603060405020304" pitchFamily="18" charset="0"/>
            </a:endParaRPr>
          </a:p>
        </p:txBody>
      </p:sp>
    </p:spTree>
    <p:extLst>
      <p:ext uri="{BB962C8B-B14F-4D97-AF65-F5344CB8AC3E}">
        <p14:creationId xmlns:p14="http://schemas.microsoft.com/office/powerpoint/2010/main" val="673715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876C1-895A-23F2-E351-FE4296C4D50E}"/>
              </a:ext>
            </a:extLst>
          </p:cNvPr>
          <p:cNvSpPr>
            <a:spLocks noGrp="1"/>
          </p:cNvSpPr>
          <p:nvPr>
            <p:ph type="title"/>
          </p:nvPr>
        </p:nvSpPr>
        <p:spPr/>
        <p:txBody>
          <a:bodyPr/>
          <a:lstStyle/>
          <a:p>
            <a:r>
              <a:rPr lang="en-US" dirty="0"/>
              <a:t>Con…</a:t>
            </a:r>
            <a:endParaRPr lang="en-IN" dirty="0"/>
          </a:p>
        </p:txBody>
      </p:sp>
      <p:sp>
        <p:nvSpPr>
          <p:cNvPr id="3" name="Content Placeholder 2">
            <a:extLst>
              <a:ext uri="{FF2B5EF4-FFF2-40B4-BE49-F238E27FC236}">
                <a16:creationId xmlns:a16="http://schemas.microsoft.com/office/drawing/2014/main" id="{45331B73-FB73-42DE-0C74-74BD3A4D26F1}"/>
              </a:ext>
            </a:extLst>
          </p:cNvPr>
          <p:cNvSpPr>
            <a:spLocks noGrp="1"/>
          </p:cNvSpPr>
          <p:nvPr>
            <p:ph idx="1"/>
          </p:nvPr>
        </p:nvSpPr>
        <p:spPr>
          <a:xfrm>
            <a:off x="980440" y="2364105"/>
            <a:ext cx="10515600" cy="2604135"/>
          </a:xfrm>
        </p:spPr>
        <p:txBody>
          <a:bodyPr>
            <a:normAutofit/>
          </a:bodyPr>
          <a:lstStyle/>
          <a:p>
            <a:pPr>
              <a:lnSpc>
                <a:spcPct val="150000"/>
              </a:lnSpc>
              <a:buFont typeface="Wingdings" panose="05000000000000000000" pitchFamily="2" charset="2"/>
              <a:buChar char="Ø"/>
            </a:pPr>
            <a:r>
              <a:rPr lang="en-IN" dirty="0"/>
              <a:t>Training </a:t>
            </a:r>
          </a:p>
          <a:p>
            <a:pPr>
              <a:lnSpc>
                <a:spcPct val="150000"/>
              </a:lnSpc>
              <a:buFont typeface="Wingdings" panose="05000000000000000000" pitchFamily="2" charset="2"/>
              <a:buChar char="Ø"/>
            </a:pPr>
            <a:r>
              <a:rPr lang="en-IN" dirty="0"/>
              <a:t>Testing and Evaluation</a:t>
            </a:r>
          </a:p>
          <a:p>
            <a:pPr>
              <a:lnSpc>
                <a:spcPct val="150000"/>
              </a:lnSpc>
              <a:buFont typeface="Wingdings" panose="05000000000000000000" pitchFamily="2" charset="2"/>
              <a:buChar char="Ø"/>
            </a:pPr>
            <a:r>
              <a:rPr lang="en-IN" dirty="0"/>
              <a:t>Model Fine-Tuning </a:t>
            </a:r>
          </a:p>
          <a:p>
            <a:pPr>
              <a:lnSpc>
                <a:spcPct val="150000"/>
              </a:lnSpc>
              <a:buFont typeface="Wingdings" panose="05000000000000000000" pitchFamily="2" charset="2"/>
              <a:buChar char="Ø"/>
            </a:pPr>
            <a:r>
              <a:rPr lang="en-IN" dirty="0"/>
              <a:t>Prediction and Deployment </a:t>
            </a:r>
          </a:p>
        </p:txBody>
      </p:sp>
    </p:spTree>
    <p:extLst>
      <p:ext uri="{BB962C8B-B14F-4D97-AF65-F5344CB8AC3E}">
        <p14:creationId xmlns:p14="http://schemas.microsoft.com/office/powerpoint/2010/main" val="1608006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90BFD-DE5E-EB29-BEF2-1F31ED21D4D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76DE2D0-ED3F-9E69-BE1E-BD605D3B48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2096" y="310219"/>
            <a:ext cx="10522239" cy="5590862"/>
          </a:xfrm>
          <a:prstGeom prst="rect">
            <a:avLst/>
          </a:prstGeom>
        </p:spPr>
      </p:pic>
    </p:spTree>
    <p:extLst>
      <p:ext uri="{BB962C8B-B14F-4D97-AF65-F5344CB8AC3E}">
        <p14:creationId xmlns:p14="http://schemas.microsoft.com/office/powerpoint/2010/main" val="2985943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C29DC-CE03-5FBD-6535-9FCECC8579E9}"/>
              </a:ext>
            </a:extLst>
          </p:cNvPr>
          <p:cNvSpPr>
            <a:spLocks noGrp="1"/>
          </p:cNvSpPr>
          <p:nvPr>
            <p:ph type="title"/>
          </p:nvPr>
        </p:nvSpPr>
        <p:spPr/>
        <p:txBody>
          <a:bodyPr/>
          <a:lstStyle/>
          <a:p>
            <a:endParaRPr lang="en-IN"/>
          </a:p>
        </p:txBody>
      </p:sp>
      <p:pic>
        <p:nvPicPr>
          <p:cNvPr id="5" name="Content Placeholder 4" descr="A diagram of a diagram&#10;&#10;Description automatically generated">
            <a:extLst>
              <a:ext uri="{FF2B5EF4-FFF2-40B4-BE49-F238E27FC236}">
                <a16:creationId xmlns:a16="http://schemas.microsoft.com/office/drawing/2014/main" id="{A2120E6F-8145-42E9-3147-DE2E128B6B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3005" y="296518"/>
            <a:ext cx="10740421" cy="5575793"/>
          </a:xfrm>
        </p:spPr>
      </p:pic>
    </p:spTree>
    <p:extLst>
      <p:ext uri="{BB962C8B-B14F-4D97-AF65-F5344CB8AC3E}">
        <p14:creationId xmlns:p14="http://schemas.microsoft.com/office/powerpoint/2010/main" val="1706486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showing the stock prediction&#10;&#10;Description automatically generated with medium confidence">
            <a:extLst>
              <a:ext uri="{FF2B5EF4-FFF2-40B4-BE49-F238E27FC236}">
                <a16:creationId xmlns:a16="http://schemas.microsoft.com/office/drawing/2014/main" id="{5395AF54-87FB-5A0C-7A93-F105A40AE4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0510" y="855186"/>
            <a:ext cx="10250979" cy="4859655"/>
          </a:xfrm>
        </p:spPr>
      </p:pic>
    </p:spTree>
    <p:extLst>
      <p:ext uri="{BB962C8B-B14F-4D97-AF65-F5344CB8AC3E}">
        <p14:creationId xmlns:p14="http://schemas.microsoft.com/office/powerpoint/2010/main" val="1591062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9CD10-C5CC-E0A4-831B-9EFED26444A6}"/>
              </a:ext>
            </a:extLst>
          </p:cNvPr>
          <p:cNvSpPr>
            <a:spLocks noGrp="1"/>
          </p:cNvSpPr>
          <p:nvPr>
            <p:ph type="title"/>
          </p:nvPr>
        </p:nvSpPr>
        <p:spPr/>
        <p:txBody>
          <a:bodyPr/>
          <a:lstStyle/>
          <a:p>
            <a:r>
              <a:rPr lang="en-IN" dirty="0"/>
              <a:t>MODEL EVALUATION AND METRICS</a:t>
            </a:r>
          </a:p>
        </p:txBody>
      </p:sp>
      <p:sp>
        <p:nvSpPr>
          <p:cNvPr id="3" name="Content Placeholder 2">
            <a:extLst>
              <a:ext uri="{FF2B5EF4-FFF2-40B4-BE49-F238E27FC236}">
                <a16:creationId xmlns:a16="http://schemas.microsoft.com/office/drawing/2014/main" id="{A709FD37-09F3-6F2C-8CA1-7760D917B51D}"/>
              </a:ext>
            </a:extLst>
          </p:cNvPr>
          <p:cNvSpPr>
            <a:spLocks noGrp="1"/>
          </p:cNvSpPr>
          <p:nvPr>
            <p:ph idx="1"/>
          </p:nvPr>
        </p:nvSpPr>
        <p:spPr/>
        <p:txBody>
          <a:bodyPr/>
          <a:lstStyle/>
          <a:p>
            <a:pPr algn="just"/>
            <a:r>
              <a:rPr lang="en-US" b="0" i="0" dirty="0">
                <a:effectLst/>
                <a:latin typeface="Times" panose="02020603060405020304" pitchFamily="18" charset="0"/>
              </a:rPr>
              <a:t>Since stock prices prediction is essentially a regression problem, the</a:t>
            </a:r>
            <a:r>
              <a:rPr lang="en-US" b="1" i="0" dirty="0">
                <a:effectLst/>
                <a:latin typeface="Times" panose="02020603060405020304" pitchFamily="18" charset="0"/>
              </a:rPr>
              <a:t> </a:t>
            </a:r>
            <a:r>
              <a:rPr lang="en-US" b="1" i="0" u="none" strike="noStrike" dirty="0">
                <a:effectLst/>
                <a:latin typeface="Times" panose="02020603060405020304" pitchFamily="18" charset="0"/>
                <a:hlinkClick r:id="rId2">
                  <a:extLst>
                    <a:ext uri="{A12FA001-AC4F-418D-AE19-62706E023703}">
                      <ahyp:hlinkClr xmlns:ahyp="http://schemas.microsoft.com/office/drawing/2018/hyperlinkcolor" val="tx"/>
                    </a:ext>
                  </a:extLst>
                </a:hlinkClick>
              </a:rPr>
              <a:t>RMSE (Root Mean Squared Error</a:t>
            </a:r>
            <a:r>
              <a:rPr lang="en-US" b="0" i="0" u="none" strike="noStrike" dirty="0">
                <a:effectLst/>
                <a:latin typeface="Times" panose="02020603060405020304" pitchFamily="18" charset="0"/>
                <a:hlinkClick r:id="rId2">
                  <a:extLst>
                    <a:ext uri="{A12FA001-AC4F-418D-AE19-62706E023703}">
                      <ahyp:hlinkClr xmlns:ahyp="http://schemas.microsoft.com/office/drawing/2018/hyperlinkcolor" val="tx"/>
                    </a:ext>
                  </a:extLst>
                </a:hlinkClick>
              </a:rPr>
              <a:t>)</a:t>
            </a:r>
            <a:r>
              <a:rPr lang="en-US" b="0" i="0" dirty="0">
                <a:effectLst/>
                <a:latin typeface="Times" panose="02020603060405020304" pitchFamily="18" charset="0"/>
              </a:rPr>
              <a:t> and</a:t>
            </a:r>
            <a:r>
              <a:rPr lang="en-US" b="1" i="0" dirty="0">
                <a:effectLst/>
                <a:latin typeface="Times" panose="02020603060405020304" pitchFamily="18" charset="0"/>
              </a:rPr>
              <a:t> </a:t>
            </a:r>
            <a:r>
              <a:rPr lang="en-US" b="1" i="0" u="none" strike="noStrike" dirty="0">
                <a:effectLst/>
                <a:latin typeface="Times" panose="02020603060405020304" pitchFamily="18" charset="0"/>
                <a:hlinkClick r:id="rId3">
                  <a:extLst>
                    <a:ext uri="{A12FA001-AC4F-418D-AE19-62706E023703}">
                      <ahyp:hlinkClr xmlns:ahyp="http://schemas.microsoft.com/office/drawing/2018/hyperlinkcolor" val="tx"/>
                    </a:ext>
                  </a:extLst>
                </a:hlinkClick>
              </a:rPr>
              <a:t>MAPE (Mean Absolute Percentage Error %)</a:t>
            </a:r>
            <a:r>
              <a:rPr lang="en-US" b="1" i="0" dirty="0">
                <a:effectLst/>
                <a:latin typeface="Times" panose="02020603060405020304" pitchFamily="18" charset="0"/>
              </a:rPr>
              <a:t> </a:t>
            </a:r>
            <a:r>
              <a:rPr lang="en-US" b="0" i="0" dirty="0">
                <a:effectLst/>
                <a:latin typeface="Times" panose="02020603060405020304" pitchFamily="18" charset="0"/>
              </a:rPr>
              <a:t>will be our current model evaluation metrics. Both are useful measures of forecast accuracy. </a:t>
            </a:r>
            <a:endParaRPr lang="en-IN" dirty="0">
              <a:latin typeface="Times" panose="02020603060405020304" pitchFamily="18" charset="0"/>
            </a:endParaRPr>
          </a:p>
        </p:txBody>
      </p:sp>
      <p:pic>
        <p:nvPicPr>
          <p:cNvPr id="9" name="Picture 8" descr="A black background with white numbers and symbols&#10;&#10;Description automatically generated">
            <a:extLst>
              <a:ext uri="{FF2B5EF4-FFF2-40B4-BE49-F238E27FC236}">
                <a16:creationId xmlns:a16="http://schemas.microsoft.com/office/drawing/2014/main" id="{1B511DF1-38D0-9C32-784F-70A62D2ADF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5573" y="4608671"/>
            <a:ext cx="3612122" cy="949801"/>
          </a:xfrm>
          <a:prstGeom prst="rect">
            <a:avLst/>
          </a:prstGeom>
        </p:spPr>
      </p:pic>
      <p:pic>
        <p:nvPicPr>
          <p:cNvPr id="11" name="Picture 10" descr="A black background with white symbols&#10;&#10;Description automatically generated">
            <a:extLst>
              <a:ext uri="{FF2B5EF4-FFF2-40B4-BE49-F238E27FC236}">
                <a16:creationId xmlns:a16="http://schemas.microsoft.com/office/drawing/2014/main" id="{35C478A7-8C1B-64C1-4C3E-5941B8BA5A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3309" y="4608671"/>
            <a:ext cx="3819598" cy="887889"/>
          </a:xfrm>
          <a:prstGeom prst="rect">
            <a:avLst/>
          </a:prstGeom>
        </p:spPr>
      </p:pic>
    </p:spTree>
    <p:extLst>
      <p:ext uri="{BB962C8B-B14F-4D97-AF65-F5344CB8AC3E}">
        <p14:creationId xmlns:p14="http://schemas.microsoft.com/office/powerpoint/2010/main" val="1527748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D8F31-CCBF-CF4F-A104-294C5FDDBD1F}"/>
              </a:ext>
            </a:extLst>
          </p:cNvPr>
          <p:cNvSpPr>
            <a:spLocks noGrp="1"/>
          </p:cNvSpPr>
          <p:nvPr>
            <p:ph type="title"/>
          </p:nvPr>
        </p:nvSpPr>
        <p:spPr/>
        <p:txBody>
          <a:bodyPr>
            <a:normAutofit fontScale="90000"/>
          </a:bodyPr>
          <a:lstStyle/>
          <a:p>
            <a:r>
              <a:rPr lang="en-IN" sz="3600" b="1" dirty="0"/>
              <a:t>OPTIMIZATION OF INVESTMENT STRATEGIES </a:t>
            </a:r>
          </a:p>
        </p:txBody>
      </p:sp>
      <p:sp>
        <p:nvSpPr>
          <p:cNvPr id="3" name="Content Placeholder 2">
            <a:extLst>
              <a:ext uri="{FF2B5EF4-FFF2-40B4-BE49-F238E27FC236}">
                <a16:creationId xmlns:a16="http://schemas.microsoft.com/office/drawing/2014/main" id="{67CE2271-282E-2272-D035-FAC3E8F29737}"/>
              </a:ext>
            </a:extLst>
          </p:cNvPr>
          <p:cNvSpPr>
            <a:spLocks noGrp="1"/>
          </p:cNvSpPr>
          <p:nvPr>
            <p:ph idx="1"/>
          </p:nvPr>
        </p:nvSpPr>
        <p:spPr/>
        <p:txBody>
          <a:bodyPr>
            <a:normAutofit/>
          </a:bodyPr>
          <a:lstStyle/>
          <a:p>
            <a:pPr algn="just">
              <a:lnSpc>
                <a:spcPct val="100000"/>
              </a:lnSpc>
            </a:pPr>
            <a:r>
              <a:rPr lang="en-US" b="1" dirty="0"/>
              <a:t>Risk Tolerance: </a:t>
            </a:r>
            <a:r>
              <a:rPr lang="en-US" dirty="0"/>
              <a:t>Determine your risk tolerance level based on factors such as age, financial goals, investment horizon, and personal risk preferences.</a:t>
            </a:r>
          </a:p>
          <a:p>
            <a:pPr algn="just">
              <a:lnSpc>
                <a:spcPct val="100000"/>
              </a:lnSpc>
            </a:pPr>
            <a:r>
              <a:rPr lang="en-US" dirty="0"/>
              <a:t> </a:t>
            </a:r>
            <a:r>
              <a:rPr lang="en-US" b="1" dirty="0"/>
              <a:t>Return Expectations: </a:t>
            </a:r>
            <a:r>
              <a:rPr lang="en-US" dirty="0"/>
              <a:t>Set realistic return expectations aligned with your investment goals, whether they are short-term gains, long-term growth, income generation, or capital preservation</a:t>
            </a:r>
          </a:p>
          <a:p>
            <a:pPr algn="just">
              <a:lnSpc>
                <a:spcPct val="100000"/>
              </a:lnSpc>
            </a:pPr>
            <a:r>
              <a:rPr lang="en-US" dirty="0"/>
              <a:t> </a:t>
            </a:r>
            <a:r>
              <a:rPr lang="en-US" b="1" dirty="0"/>
              <a:t>Asset Allocation: </a:t>
            </a:r>
            <a:r>
              <a:rPr lang="en-US" dirty="0"/>
              <a:t>Allocate investments across different asset classes (stocks, bonds, real estate, commodities) to spread risk and reduce portfolio volatility. </a:t>
            </a:r>
          </a:p>
        </p:txBody>
      </p:sp>
    </p:spTree>
    <p:extLst>
      <p:ext uri="{BB962C8B-B14F-4D97-AF65-F5344CB8AC3E}">
        <p14:creationId xmlns:p14="http://schemas.microsoft.com/office/powerpoint/2010/main" val="2108164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1301-B164-E66B-FDEA-CEB4AB1F2021}"/>
              </a:ext>
            </a:extLst>
          </p:cNvPr>
          <p:cNvSpPr>
            <a:spLocks noGrp="1"/>
          </p:cNvSpPr>
          <p:nvPr>
            <p:ph type="title"/>
          </p:nvPr>
        </p:nvSpPr>
        <p:spPr/>
        <p:txBody>
          <a:bodyPr/>
          <a:lstStyle/>
          <a:p>
            <a:r>
              <a:rPr lang="en-US" dirty="0"/>
              <a:t>Con…</a:t>
            </a:r>
            <a:endParaRPr lang="en-IN" dirty="0"/>
          </a:p>
        </p:txBody>
      </p:sp>
      <p:sp>
        <p:nvSpPr>
          <p:cNvPr id="3" name="Content Placeholder 2">
            <a:extLst>
              <a:ext uri="{FF2B5EF4-FFF2-40B4-BE49-F238E27FC236}">
                <a16:creationId xmlns:a16="http://schemas.microsoft.com/office/drawing/2014/main" id="{7BECDA6F-8BBC-E483-2E82-5051614EB4E5}"/>
              </a:ext>
            </a:extLst>
          </p:cNvPr>
          <p:cNvSpPr>
            <a:spLocks noGrp="1"/>
          </p:cNvSpPr>
          <p:nvPr>
            <p:ph idx="1"/>
          </p:nvPr>
        </p:nvSpPr>
        <p:spPr/>
        <p:txBody>
          <a:bodyPr>
            <a:normAutofit fontScale="77500" lnSpcReduction="20000"/>
          </a:bodyPr>
          <a:lstStyle/>
          <a:p>
            <a:pPr algn="just">
              <a:lnSpc>
                <a:spcPct val="150000"/>
              </a:lnSpc>
            </a:pPr>
            <a:r>
              <a:rPr lang="en-US" sz="2400" dirty="0">
                <a:latin typeface="Times" panose="02020603060405020304" pitchFamily="18" charset="0"/>
              </a:rPr>
              <a:t> </a:t>
            </a:r>
            <a:r>
              <a:rPr lang="en-US" sz="2400" b="1" dirty="0">
                <a:latin typeface="Times" panose="02020603060405020304" pitchFamily="18" charset="0"/>
              </a:rPr>
              <a:t>Risk-Return Profile:</a:t>
            </a:r>
            <a:r>
              <a:rPr lang="en-US" sz="2400" dirty="0">
                <a:latin typeface="Times" panose="02020603060405020304" pitchFamily="18" charset="0"/>
              </a:rPr>
              <a:t> Balance risk and return by adjusting asset allocation based on your risk tolerance, investment horizon, and market conditions. </a:t>
            </a:r>
          </a:p>
          <a:p>
            <a:pPr algn="just">
              <a:lnSpc>
                <a:spcPct val="150000"/>
              </a:lnSpc>
            </a:pPr>
            <a:r>
              <a:rPr lang="en-US" sz="2400" b="1" dirty="0">
                <a:latin typeface="Times" panose="02020603060405020304" pitchFamily="18" charset="0"/>
              </a:rPr>
              <a:t>Modern Portfolio Theory (MPT): </a:t>
            </a:r>
            <a:r>
              <a:rPr lang="en-US" sz="2400" dirty="0">
                <a:latin typeface="Times" panose="02020603060405020304" pitchFamily="18" charset="0"/>
              </a:rPr>
              <a:t>Use MPT principles to construct efficient portfolios that maximize expected returns for a given level of risk or minimize risk for a given level of return.</a:t>
            </a:r>
          </a:p>
          <a:p>
            <a:pPr algn="just">
              <a:lnSpc>
                <a:spcPct val="150000"/>
              </a:lnSpc>
            </a:pPr>
            <a:r>
              <a:rPr lang="en-US" sz="2400" b="1" dirty="0">
                <a:latin typeface="Times" panose="02020603060405020304" pitchFamily="18" charset="0"/>
              </a:rPr>
              <a:t>Risk Parity:</a:t>
            </a:r>
            <a:r>
              <a:rPr lang="en-US" sz="2400" dirty="0">
                <a:latin typeface="Times" panose="02020603060405020304" pitchFamily="18" charset="0"/>
              </a:rPr>
              <a:t> Implement risk parity strategies that allocate capital based on risk contributions from different asset classes rather than traditional market capitalization weights. </a:t>
            </a:r>
            <a:endParaRPr lang="en-IN" sz="2400" dirty="0">
              <a:latin typeface="Times" panose="02020603060405020304" pitchFamily="18" charset="0"/>
            </a:endParaRPr>
          </a:p>
          <a:p>
            <a:pPr algn="just">
              <a:lnSpc>
                <a:spcPct val="150000"/>
              </a:lnSpc>
            </a:pPr>
            <a:endParaRPr lang="en-IN" sz="2400" dirty="0">
              <a:latin typeface="Times" panose="02020603060405020304" pitchFamily="18" charset="0"/>
            </a:endParaRPr>
          </a:p>
        </p:txBody>
      </p:sp>
    </p:spTree>
    <p:extLst>
      <p:ext uri="{BB962C8B-B14F-4D97-AF65-F5344CB8AC3E}">
        <p14:creationId xmlns:p14="http://schemas.microsoft.com/office/powerpoint/2010/main" val="1711770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78CD2-F562-22B8-B5B4-72524591DABA}"/>
              </a:ext>
            </a:extLst>
          </p:cNvPr>
          <p:cNvSpPr>
            <a:spLocks noGrp="1"/>
          </p:cNvSpPr>
          <p:nvPr>
            <p:ph type="title"/>
          </p:nvPr>
        </p:nvSpPr>
        <p:spPr/>
        <p:txBody>
          <a:bodyPr/>
          <a:lstStyle/>
          <a:p>
            <a:r>
              <a:rPr lang="en-US" dirty="0"/>
              <a:t>Con…</a:t>
            </a:r>
            <a:endParaRPr lang="en-IN" dirty="0"/>
          </a:p>
        </p:txBody>
      </p:sp>
      <p:sp>
        <p:nvSpPr>
          <p:cNvPr id="3" name="Content Placeholder 2">
            <a:extLst>
              <a:ext uri="{FF2B5EF4-FFF2-40B4-BE49-F238E27FC236}">
                <a16:creationId xmlns:a16="http://schemas.microsoft.com/office/drawing/2014/main" id="{B2760808-F218-49F8-2C2D-0D99600EA109}"/>
              </a:ext>
            </a:extLst>
          </p:cNvPr>
          <p:cNvSpPr>
            <a:spLocks noGrp="1"/>
          </p:cNvSpPr>
          <p:nvPr>
            <p:ph idx="1"/>
          </p:nvPr>
        </p:nvSpPr>
        <p:spPr>
          <a:xfrm>
            <a:off x="838200" y="1982941"/>
            <a:ext cx="10515600" cy="4351338"/>
          </a:xfrm>
        </p:spPr>
        <p:txBody>
          <a:bodyPr>
            <a:normAutofit lnSpcReduction="10000"/>
          </a:bodyPr>
          <a:lstStyle/>
          <a:p>
            <a:r>
              <a:rPr lang="en-IN" sz="2600" b="1" dirty="0">
                <a:latin typeface="Times" panose="02020603060405020304" pitchFamily="18" charset="0"/>
              </a:rPr>
              <a:t> Risk Management:  	</a:t>
            </a:r>
          </a:p>
          <a:p>
            <a:pPr marL="0" indent="0">
              <a:buNone/>
            </a:pPr>
            <a:r>
              <a:rPr lang="en-US" sz="2600" dirty="0">
                <a:latin typeface="Times" panose="02020603060405020304" pitchFamily="18" charset="0"/>
              </a:rPr>
              <a:t> 	Stop-Loss Orders: Implement stop-loss orders to automatically sell assets if they reach a predetermined price, limiting potential losses. </a:t>
            </a:r>
          </a:p>
          <a:p>
            <a:pPr marL="0" indent="0">
              <a:buNone/>
            </a:pPr>
            <a:endParaRPr lang="en-IN" sz="2600" dirty="0">
              <a:latin typeface="Times" panose="02020603060405020304" pitchFamily="18" charset="0"/>
            </a:endParaRPr>
          </a:p>
          <a:p>
            <a:r>
              <a:rPr lang="en-IN" sz="2600" b="1" dirty="0">
                <a:latin typeface="Times" panose="02020603060405020304" pitchFamily="18" charset="0"/>
              </a:rPr>
              <a:t> Cost Management: </a:t>
            </a:r>
          </a:p>
          <a:p>
            <a:pPr marL="0" indent="0">
              <a:buNone/>
            </a:pPr>
            <a:r>
              <a:rPr lang="en-US" sz="2600" dirty="0">
                <a:latin typeface="Times" panose="02020603060405020304" pitchFamily="18" charset="0"/>
              </a:rPr>
              <a:t>	Expense Ratio: Choose low-cost investment vehicles, such as index funds or exchange-traded funds (ETFs), to minimize management fees and expenses. </a:t>
            </a:r>
            <a:endParaRPr lang="en-IN" sz="2600" dirty="0">
              <a:latin typeface="Times" panose="02020603060405020304" pitchFamily="18" charset="0"/>
            </a:endParaRPr>
          </a:p>
        </p:txBody>
      </p:sp>
    </p:spTree>
    <p:extLst>
      <p:ext uri="{BB962C8B-B14F-4D97-AF65-F5344CB8AC3E}">
        <p14:creationId xmlns:p14="http://schemas.microsoft.com/office/powerpoint/2010/main" val="635631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357C2-4454-80BE-C010-72A40C0B94DA}"/>
              </a:ext>
            </a:extLst>
          </p:cNvPr>
          <p:cNvSpPr>
            <a:spLocks noGrp="1"/>
          </p:cNvSpPr>
          <p:nvPr>
            <p:ph type="title"/>
          </p:nvPr>
        </p:nvSpPr>
        <p:spPr/>
        <p:txBody>
          <a:bodyPr/>
          <a:lstStyle/>
          <a:p>
            <a:r>
              <a:rPr lang="en-US" dirty="0"/>
              <a:t>Con…</a:t>
            </a:r>
            <a:endParaRPr lang="en-IN" dirty="0"/>
          </a:p>
        </p:txBody>
      </p:sp>
      <p:sp>
        <p:nvSpPr>
          <p:cNvPr id="3" name="Content Placeholder 2">
            <a:extLst>
              <a:ext uri="{FF2B5EF4-FFF2-40B4-BE49-F238E27FC236}">
                <a16:creationId xmlns:a16="http://schemas.microsoft.com/office/drawing/2014/main" id="{D34AFA7A-E162-25B2-6057-7D2CB252F291}"/>
              </a:ext>
            </a:extLst>
          </p:cNvPr>
          <p:cNvSpPr>
            <a:spLocks noGrp="1"/>
          </p:cNvSpPr>
          <p:nvPr>
            <p:ph idx="1"/>
          </p:nvPr>
        </p:nvSpPr>
        <p:spPr/>
        <p:txBody>
          <a:bodyPr>
            <a:normAutofit fontScale="92500" lnSpcReduction="20000"/>
          </a:bodyPr>
          <a:lstStyle/>
          <a:p>
            <a:pPr algn="just"/>
            <a:r>
              <a:rPr lang="en-IN" sz="2400" b="1" dirty="0">
                <a:latin typeface="Times" panose="02020603060405020304" pitchFamily="18" charset="0"/>
              </a:rPr>
              <a:t> Rebalancing and Monitoring: 	</a:t>
            </a:r>
            <a:endParaRPr lang="en-US" sz="2400" b="1" dirty="0">
              <a:latin typeface="Times" panose="02020603060405020304" pitchFamily="18" charset="0"/>
            </a:endParaRPr>
          </a:p>
          <a:p>
            <a:pPr marL="0" indent="0" algn="just">
              <a:buNone/>
            </a:pPr>
            <a:r>
              <a:rPr lang="en-US" sz="2400" dirty="0">
                <a:latin typeface="Times" panose="02020603060405020304" pitchFamily="18" charset="0"/>
              </a:rPr>
              <a:t>	Rebalancing: Regularly rebalance the portfolio by adjusting asset allocations to maintain desired risk-return profiles and address market fluctuations.</a:t>
            </a:r>
          </a:p>
          <a:p>
            <a:pPr marL="0" indent="0" algn="just">
              <a:buNone/>
            </a:pPr>
            <a:endParaRPr lang="en-US" sz="2400" dirty="0">
              <a:latin typeface="Times" panose="02020603060405020304" pitchFamily="18" charset="0"/>
            </a:endParaRPr>
          </a:p>
          <a:p>
            <a:pPr algn="just"/>
            <a:r>
              <a:rPr lang="en-IN" sz="2400" b="1" dirty="0">
                <a:latin typeface="Times" panose="02020603060405020304" pitchFamily="18" charset="0"/>
              </a:rPr>
              <a:t> </a:t>
            </a:r>
            <a:r>
              <a:rPr lang="en-IN" sz="2400" b="1" dirty="0" err="1">
                <a:latin typeface="Times" panose="02020603060405020304" pitchFamily="18" charset="0"/>
              </a:rPr>
              <a:t>Behavioral</a:t>
            </a:r>
            <a:r>
              <a:rPr lang="en-IN" sz="2400" b="1" dirty="0">
                <a:latin typeface="Times" panose="02020603060405020304" pitchFamily="18" charset="0"/>
              </a:rPr>
              <a:t> Finance Considerations: </a:t>
            </a:r>
            <a:endParaRPr lang="en-US" sz="2400" b="1" dirty="0">
              <a:latin typeface="Times" panose="02020603060405020304" pitchFamily="18" charset="0"/>
            </a:endParaRPr>
          </a:p>
          <a:p>
            <a:pPr marL="0" indent="0" algn="just">
              <a:buNone/>
            </a:pPr>
            <a:r>
              <a:rPr lang="en-US" sz="2400" dirty="0">
                <a:latin typeface="Times" panose="02020603060405020304" pitchFamily="18" charset="0"/>
              </a:rPr>
              <a:t>	Emotional Discipline: Avoid emotional biases (e.g., fear, greed) and stick to your investment plan and strategy during market fluctuations or periods of uncertainty.  </a:t>
            </a:r>
            <a:endParaRPr lang="en-IN" sz="2400" dirty="0">
              <a:latin typeface="Times" panose="02020603060405020304" pitchFamily="18" charset="0"/>
            </a:endParaRPr>
          </a:p>
        </p:txBody>
      </p:sp>
    </p:spTree>
    <p:extLst>
      <p:ext uri="{BB962C8B-B14F-4D97-AF65-F5344CB8AC3E}">
        <p14:creationId xmlns:p14="http://schemas.microsoft.com/office/powerpoint/2010/main" val="957579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84049-B757-F5EF-6ADF-3C8AB977BB05}"/>
              </a:ext>
            </a:extLst>
          </p:cNvPr>
          <p:cNvSpPr>
            <a:spLocks noGrp="1"/>
          </p:cNvSpPr>
          <p:nvPr>
            <p:ph type="ctrTitle"/>
          </p:nvPr>
        </p:nvSpPr>
        <p:spPr>
          <a:xfrm>
            <a:off x="1554480" y="985520"/>
            <a:ext cx="10403840" cy="2387600"/>
          </a:xfrm>
        </p:spPr>
        <p:txBody>
          <a:bodyPr>
            <a:normAutofit fontScale="90000"/>
          </a:bodyPr>
          <a:lstStyle/>
          <a:p>
            <a:r>
              <a:rPr lang="en-US" dirty="0"/>
              <a:t>STOCK MARKET PREDICTION USING MACHINE LEARNING</a:t>
            </a:r>
            <a:endParaRPr lang="en-IN" dirty="0"/>
          </a:p>
        </p:txBody>
      </p:sp>
    </p:spTree>
    <p:extLst>
      <p:ext uri="{BB962C8B-B14F-4D97-AF65-F5344CB8AC3E}">
        <p14:creationId xmlns:p14="http://schemas.microsoft.com/office/powerpoint/2010/main" val="2211103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326F0-65E6-859A-61A9-38E70E8F1A9F}"/>
              </a:ext>
            </a:extLst>
          </p:cNvPr>
          <p:cNvSpPr>
            <a:spLocks noGrp="1"/>
          </p:cNvSpPr>
          <p:nvPr>
            <p:ph type="title"/>
          </p:nvPr>
        </p:nvSpPr>
        <p:spPr/>
        <p:txBody>
          <a:bodyPr/>
          <a:lstStyle/>
          <a:p>
            <a:r>
              <a:rPr lang="en-IN" dirty="0"/>
              <a:t>Challenges and limitations </a:t>
            </a:r>
          </a:p>
        </p:txBody>
      </p:sp>
      <p:sp>
        <p:nvSpPr>
          <p:cNvPr id="3" name="Content Placeholder 2">
            <a:extLst>
              <a:ext uri="{FF2B5EF4-FFF2-40B4-BE49-F238E27FC236}">
                <a16:creationId xmlns:a16="http://schemas.microsoft.com/office/drawing/2014/main" id="{9FB3ED2B-5025-E9C3-B7AA-C6390B2845B8}"/>
              </a:ext>
            </a:extLst>
          </p:cNvPr>
          <p:cNvSpPr>
            <a:spLocks noGrp="1"/>
          </p:cNvSpPr>
          <p:nvPr>
            <p:ph idx="1"/>
          </p:nvPr>
        </p:nvSpPr>
        <p:spPr/>
        <p:txBody>
          <a:bodyPr>
            <a:normAutofit fontScale="92500" lnSpcReduction="20000"/>
          </a:bodyPr>
          <a:lstStyle/>
          <a:p>
            <a:pPr algn="just">
              <a:lnSpc>
                <a:spcPct val="150000"/>
              </a:lnSpc>
            </a:pPr>
            <a:r>
              <a:rPr lang="en-US" sz="2200" b="1" dirty="0">
                <a:latin typeface="Times" panose="02020603060405020304" pitchFamily="18" charset="0"/>
              </a:rPr>
              <a:t>Market Volatility: </a:t>
            </a:r>
            <a:r>
              <a:rPr lang="en-US" sz="2200" dirty="0">
                <a:latin typeface="Times" panose="02020603060405020304" pitchFamily="18" charset="0"/>
              </a:rPr>
              <a:t>Stock prices can be highly volatile, fluctuating rapidly in response to economic indicators, geopolitical events, corporate earnings reports, market sentiment, and news headlines. This volatility can lead to sudden price swings and increased risk for investors. </a:t>
            </a:r>
          </a:p>
          <a:p>
            <a:pPr algn="just">
              <a:lnSpc>
                <a:spcPct val="150000"/>
              </a:lnSpc>
            </a:pPr>
            <a:r>
              <a:rPr lang="en-US" sz="2200" b="1" dirty="0">
                <a:latin typeface="Times" panose="02020603060405020304" pitchFamily="18" charset="0"/>
              </a:rPr>
              <a:t>Market Uncertainty: </a:t>
            </a:r>
            <a:r>
              <a:rPr lang="en-US" sz="2200" dirty="0">
                <a:latin typeface="Times" panose="02020603060405020304" pitchFamily="18" charset="0"/>
              </a:rPr>
              <a:t>Uncertainty in the stock market arises from unpredictable events, market speculation, regulatory changes, geopolitical tensions, and global economic conditions. Uncertainty can impact investor confidence, market stability, and decision-making processes</a:t>
            </a:r>
            <a:endParaRPr lang="en-IN" sz="2200" dirty="0">
              <a:latin typeface="Times" panose="02020603060405020304" pitchFamily="18" charset="0"/>
            </a:endParaRPr>
          </a:p>
        </p:txBody>
      </p:sp>
    </p:spTree>
    <p:extLst>
      <p:ext uri="{BB962C8B-B14F-4D97-AF65-F5344CB8AC3E}">
        <p14:creationId xmlns:p14="http://schemas.microsoft.com/office/powerpoint/2010/main" val="3215381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9D60-372E-71CC-4944-9F4827636ED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2D5D95-F6A0-6027-912A-D199BA371BD3}"/>
              </a:ext>
            </a:extLst>
          </p:cNvPr>
          <p:cNvSpPr>
            <a:spLocks noGrp="1"/>
          </p:cNvSpPr>
          <p:nvPr>
            <p:ph idx="1"/>
          </p:nvPr>
        </p:nvSpPr>
        <p:spPr/>
        <p:txBody>
          <a:bodyPr>
            <a:normAutofit fontScale="92500" lnSpcReduction="20000"/>
          </a:bodyPr>
          <a:lstStyle/>
          <a:p>
            <a:pPr algn="just">
              <a:lnSpc>
                <a:spcPct val="150000"/>
              </a:lnSpc>
            </a:pPr>
            <a:r>
              <a:rPr lang="en-US" sz="2200" b="1" dirty="0">
                <a:latin typeface="Times" panose="02020603060405020304" pitchFamily="18" charset="0"/>
              </a:rPr>
              <a:t>Liquidity Constraints</a:t>
            </a:r>
            <a:r>
              <a:rPr lang="en-US" sz="2200" dirty="0">
                <a:latin typeface="Times" panose="02020603060405020304" pitchFamily="18" charset="0"/>
              </a:rPr>
              <a:t>: Liquidity refers to the ease of buying or selling assets without causing significant price movements. Some stocks may have low liquidity, making it challenging to execute trades at desired prices, especially during market downturns or periods of heightened volatility. 	</a:t>
            </a:r>
          </a:p>
          <a:p>
            <a:pPr algn="just">
              <a:lnSpc>
                <a:spcPct val="150000"/>
              </a:lnSpc>
            </a:pPr>
            <a:r>
              <a:rPr lang="en-US" sz="2200" b="1" dirty="0">
                <a:latin typeface="Times" panose="02020603060405020304" pitchFamily="18" charset="0"/>
              </a:rPr>
              <a:t>Information Asymmetry: </a:t>
            </a:r>
            <a:r>
              <a:rPr lang="en-US" sz="2200" dirty="0">
                <a:latin typeface="Times" panose="02020603060405020304" pitchFamily="18" charset="0"/>
              </a:rPr>
              <a:t>Information asymmetry occurs when certain market participants have access to privileged or non-public information that </a:t>
            </a:r>
            <a:r>
              <a:rPr lang="en-US" sz="2200" dirty="0" err="1">
                <a:latin typeface="Times" panose="02020603060405020304" pitchFamily="18" charset="0"/>
              </a:rPr>
              <a:t>canimpact</a:t>
            </a:r>
            <a:r>
              <a:rPr lang="en-US" sz="2200" dirty="0">
                <a:latin typeface="Times" panose="02020603060405020304" pitchFamily="18" charset="0"/>
              </a:rPr>
              <a:t> stock prices. This can lead to unfair advantages, market manipulation, and regulatory concerns regarding insider trading.</a:t>
            </a:r>
            <a:endParaRPr lang="en-IN" sz="2200" dirty="0">
              <a:latin typeface="Times" panose="02020603060405020304" pitchFamily="18" charset="0"/>
            </a:endParaRPr>
          </a:p>
        </p:txBody>
      </p:sp>
    </p:spTree>
    <p:extLst>
      <p:ext uri="{BB962C8B-B14F-4D97-AF65-F5344CB8AC3E}">
        <p14:creationId xmlns:p14="http://schemas.microsoft.com/office/powerpoint/2010/main" val="2004540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AC46-8BCB-5A45-BB97-21835FF304EA}"/>
              </a:ext>
            </a:extLst>
          </p:cNvPr>
          <p:cNvSpPr>
            <a:spLocks noGrp="1"/>
          </p:cNvSpPr>
          <p:nvPr>
            <p:ph type="title"/>
          </p:nvPr>
        </p:nvSpPr>
        <p:spPr/>
        <p:txBody>
          <a:bodyPr/>
          <a:lstStyle/>
          <a:p>
            <a:r>
              <a:rPr lang="en-IN" dirty="0"/>
              <a:t>FUTURE TRENDS AND DEVELOPMENTS </a:t>
            </a:r>
          </a:p>
        </p:txBody>
      </p:sp>
      <p:sp>
        <p:nvSpPr>
          <p:cNvPr id="3" name="Content Placeholder 2">
            <a:extLst>
              <a:ext uri="{FF2B5EF4-FFF2-40B4-BE49-F238E27FC236}">
                <a16:creationId xmlns:a16="http://schemas.microsoft.com/office/drawing/2014/main" id="{BE2D45DA-4BDE-50B6-99E7-48779C5C5C02}"/>
              </a:ext>
            </a:extLst>
          </p:cNvPr>
          <p:cNvSpPr>
            <a:spLocks noGrp="1"/>
          </p:cNvSpPr>
          <p:nvPr>
            <p:ph idx="1"/>
          </p:nvPr>
        </p:nvSpPr>
        <p:spPr/>
        <p:txBody>
          <a:bodyPr>
            <a:normAutofit fontScale="77500" lnSpcReduction="20000"/>
          </a:bodyPr>
          <a:lstStyle/>
          <a:p>
            <a:pPr marL="0" indent="0" algn="just">
              <a:lnSpc>
                <a:spcPct val="150000"/>
              </a:lnSpc>
              <a:buNone/>
            </a:pPr>
            <a:r>
              <a:rPr lang="en-US" sz="2400" dirty="0">
                <a:latin typeface="Times" panose="02020603060405020304" pitchFamily="18" charset="0"/>
              </a:rPr>
              <a:t>• </a:t>
            </a:r>
            <a:r>
              <a:rPr lang="en-US" sz="2400" b="1" dirty="0">
                <a:latin typeface="Times" panose="02020603060405020304" pitchFamily="18" charset="0"/>
              </a:rPr>
              <a:t>Technology Integration: </a:t>
            </a:r>
            <a:r>
              <a:rPr lang="en-US" sz="2400" dirty="0">
                <a:latin typeface="Times" panose="02020603060405020304" pitchFamily="18" charset="0"/>
              </a:rPr>
              <a:t>The stock market will likely continue to see advancements in technology, including the widespread adoption of artificial intelligence (AI), machine learning, data analytics, blockchain technology, and high-frequency trading (HFT). These technologies will enhance market efficiency, trading speed, risk management, and decision-making processes. </a:t>
            </a:r>
          </a:p>
          <a:p>
            <a:pPr algn="just">
              <a:lnSpc>
                <a:spcPct val="150000"/>
              </a:lnSpc>
            </a:pPr>
            <a:r>
              <a:rPr lang="en-US" sz="2400" b="1" dirty="0">
                <a:latin typeface="Times" panose="02020603060405020304" pitchFamily="18" charset="0"/>
              </a:rPr>
              <a:t>Sustainable and ESG Investing: </a:t>
            </a:r>
            <a:r>
              <a:rPr lang="en-US" sz="2400" dirty="0">
                <a:latin typeface="Times" panose="02020603060405020304" pitchFamily="18" charset="0"/>
              </a:rPr>
              <a:t>Environmental, Social, and Governance (ESG) investing is gaining prominence, with investors focusing on sustainability, ethical practices, social impact, and corporate governance. Companies that prioritize ESG factors may attract more investment and see improved market performance. </a:t>
            </a:r>
            <a:endParaRPr lang="en-IN" sz="2400" dirty="0">
              <a:latin typeface="Times" panose="02020603060405020304" pitchFamily="18" charset="0"/>
            </a:endParaRPr>
          </a:p>
        </p:txBody>
      </p:sp>
    </p:spTree>
    <p:extLst>
      <p:ext uri="{BB962C8B-B14F-4D97-AF65-F5344CB8AC3E}">
        <p14:creationId xmlns:p14="http://schemas.microsoft.com/office/powerpoint/2010/main" val="433207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E391-F61E-F394-5BFF-F1E292CCC3DB}"/>
              </a:ext>
            </a:extLst>
          </p:cNvPr>
          <p:cNvSpPr>
            <a:spLocks noGrp="1"/>
          </p:cNvSpPr>
          <p:nvPr>
            <p:ph type="title"/>
          </p:nvPr>
        </p:nvSpPr>
        <p:spPr/>
        <p:txBody>
          <a:bodyPr/>
          <a:lstStyle/>
          <a:p>
            <a:r>
              <a:rPr lang="en-US" dirty="0"/>
              <a:t>Con…</a:t>
            </a:r>
            <a:endParaRPr lang="en-IN" dirty="0"/>
          </a:p>
        </p:txBody>
      </p:sp>
      <p:sp>
        <p:nvSpPr>
          <p:cNvPr id="3" name="Content Placeholder 2">
            <a:extLst>
              <a:ext uri="{FF2B5EF4-FFF2-40B4-BE49-F238E27FC236}">
                <a16:creationId xmlns:a16="http://schemas.microsoft.com/office/drawing/2014/main" id="{89695626-4190-4E7B-7002-00A36E65D29D}"/>
              </a:ext>
            </a:extLst>
          </p:cNvPr>
          <p:cNvSpPr>
            <a:spLocks noGrp="1"/>
          </p:cNvSpPr>
          <p:nvPr>
            <p:ph idx="1"/>
          </p:nvPr>
        </p:nvSpPr>
        <p:spPr/>
        <p:txBody>
          <a:bodyPr>
            <a:normAutofit fontScale="92500" lnSpcReduction="10000"/>
          </a:bodyPr>
          <a:lstStyle/>
          <a:p>
            <a:pPr marL="0" indent="0" algn="just">
              <a:lnSpc>
                <a:spcPct val="150000"/>
              </a:lnSpc>
              <a:buNone/>
            </a:pPr>
            <a:r>
              <a:rPr lang="en-US" sz="2000" b="1" dirty="0">
                <a:latin typeface="Times" panose="02020603060405020304" pitchFamily="18" charset="0"/>
              </a:rPr>
              <a:t>• Digital Assets and Cryptocurrencies: </a:t>
            </a:r>
            <a:r>
              <a:rPr lang="en-US" sz="2000" dirty="0">
                <a:latin typeface="Times" panose="02020603060405020304" pitchFamily="18" charset="0"/>
              </a:rPr>
              <a:t>The rise of digital assets, cryptocurrencies, and decentralized finance (DeFi) platforms could influence traditional stock markets. Regulatory clarity, institutional adoption, and technological innovations in blockchain may impact investment opportunities and market dynamics. </a:t>
            </a:r>
          </a:p>
          <a:p>
            <a:pPr marL="0" indent="0" algn="just">
              <a:lnSpc>
                <a:spcPct val="150000"/>
              </a:lnSpc>
              <a:buNone/>
            </a:pPr>
            <a:r>
              <a:rPr lang="en-US" sz="2000" dirty="0">
                <a:latin typeface="Times" panose="02020603060405020304" pitchFamily="18" charset="0"/>
              </a:rPr>
              <a:t>• </a:t>
            </a:r>
            <a:r>
              <a:rPr lang="en-US" sz="2000" b="1" dirty="0">
                <a:latin typeface="Times" panose="02020603060405020304" pitchFamily="18" charset="0"/>
              </a:rPr>
              <a:t>Regulatory Changes: </a:t>
            </a:r>
            <a:r>
              <a:rPr lang="en-US" sz="2000" dirty="0">
                <a:latin typeface="Times" panose="02020603060405020304" pitchFamily="18" charset="0"/>
              </a:rPr>
              <a:t>Regulatory changes, both domestically and internationally, can impact stock market trends. Policies related to taxation, trade agreements, monetary policy, consumer protection, and environmental regulations may influence investor sentiment and market performance.</a:t>
            </a:r>
            <a:endParaRPr lang="en-IN" sz="2000" dirty="0">
              <a:latin typeface="Times" panose="02020603060405020304" pitchFamily="18" charset="0"/>
            </a:endParaRPr>
          </a:p>
        </p:txBody>
      </p:sp>
    </p:spTree>
    <p:extLst>
      <p:ext uri="{BB962C8B-B14F-4D97-AF65-F5344CB8AC3E}">
        <p14:creationId xmlns:p14="http://schemas.microsoft.com/office/powerpoint/2010/main" val="4113206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2F411-F195-95AC-8217-63C652B1AA1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8FE71F5-36D4-539E-4AF2-2D1599D6E03C}"/>
              </a:ext>
            </a:extLst>
          </p:cNvPr>
          <p:cNvSpPr>
            <a:spLocks noGrp="1"/>
          </p:cNvSpPr>
          <p:nvPr>
            <p:ph idx="1"/>
          </p:nvPr>
        </p:nvSpPr>
        <p:spPr>
          <a:xfrm>
            <a:off x="749709" y="1961739"/>
            <a:ext cx="10515600" cy="3504996"/>
          </a:xfrm>
        </p:spPr>
        <p:txBody>
          <a:bodyPr>
            <a:noAutofit/>
          </a:bodyPr>
          <a:lstStyle/>
          <a:p>
            <a:pPr algn="just">
              <a:lnSpc>
                <a:spcPct val="170000"/>
              </a:lnSpc>
            </a:pPr>
            <a:r>
              <a:rPr lang="en-US" sz="2400" dirty="0">
                <a:latin typeface="Times" panose="02020603060405020304" pitchFamily="18" charset="0"/>
              </a:rPr>
              <a:t>Stock market prediction refers to the process of forecasting the future movements of stock prices or market trends based on historical data, statistical analysis, and various algorithms. </a:t>
            </a:r>
          </a:p>
          <a:p>
            <a:pPr algn="just">
              <a:lnSpc>
                <a:spcPct val="170000"/>
              </a:lnSpc>
            </a:pPr>
            <a:r>
              <a:rPr lang="en-US" sz="2400" dirty="0">
                <a:latin typeface="Times" panose="02020603060405020304" pitchFamily="18" charset="0"/>
              </a:rPr>
              <a:t>It's a crucial aspect of financial analysis and investment strategy, as accurate predictions can help investors make informed decisions about buying, selling, or holding stocks.</a:t>
            </a:r>
            <a:endParaRPr lang="en-IN" sz="2400" dirty="0">
              <a:latin typeface="Times" panose="02020603060405020304" pitchFamily="18" charset="0"/>
            </a:endParaRPr>
          </a:p>
        </p:txBody>
      </p:sp>
    </p:spTree>
    <p:extLst>
      <p:ext uri="{BB962C8B-B14F-4D97-AF65-F5344CB8AC3E}">
        <p14:creationId xmlns:p14="http://schemas.microsoft.com/office/powerpoint/2010/main" val="209717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04EAE-DE26-02CB-B80F-DE6FF0F6B18E}"/>
              </a:ext>
            </a:extLst>
          </p:cNvPr>
          <p:cNvSpPr>
            <a:spLocks noGrp="1"/>
          </p:cNvSpPr>
          <p:nvPr>
            <p:ph type="title"/>
          </p:nvPr>
        </p:nvSpPr>
        <p:spPr/>
        <p:txBody>
          <a:bodyPr/>
          <a:lstStyle/>
          <a:p>
            <a:r>
              <a:rPr lang="en-US" dirty="0">
                <a:latin typeface="Times" panose="02020603060405020304" pitchFamily="18" charset="0"/>
              </a:rPr>
              <a:t>Importance of Predicting Stock Market Trends:</a:t>
            </a:r>
            <a:endParaRPr lang="en-IN" dirty="0">
              <a:latin typeface="Times" panose="02020603060405020304" pitchFamily="18" charset="0"/>
            </a:endParaRPr>
          </a:p>
        </p:txBody>
      </p:sp>
      <p:sp>
        <p:nvSpPr>
          <p:cNvPr id="3" name="Content Placeholder 2">
            <a:extLst>
              <a:ext uri="{FF2B5EF4-FFF2-40B4-BE49-F238E27FC236}">
                <a16:creationId xmlns:a16="http://schemas.microsoft.com/office/drawing/2014/main" id="{DB6B784F-9F70-B7B3-2904-AAAFF41961EA}"/>
              </a:ext>
            </a:extLst>
          </p:cNvPr>
          <p:cNvSpPr>
            <a:spLocks noGrp="1"/>
          </p:cNvSpPr>
          <p:nvPr>
            <p:ph idx="1"/>
          </p:nvPr>
        </p:nvSpPr>
        <p:spPr>
          <a:xfrm>
            <a:off x="2250440" y="2374265"/>
            <a:ext cx="4871720" cy="2919095"/>
          </a:xfrm>
        </p:spPr>
        <p:txBody>
          <a:bodyPr/>
          <a:lstStyle/>
          <a:p>
            <a:r>
              <a:rPr lang="en-IN" dirty="0">
                <a:latin typeface="Times" panose="02020603060405020304" pitchFamily="18" charset="0"/>
              </a:rPr>
              <a:t>Risk Management</a:t>
            </a:r>
          </a:p>
          <a:p>
            <a:r>
              <a:rPr lang="en-IN" dirty="0">
                <a:latin typeface="Times" panose="02020603060405020304" pitchFamily="18" charset="0"/>
              </a:rPr>
              <a:t>Maximizing Returns</a:t>
            </a:r>
          </a:p>
          <a:p>
            <a:r>
              <a:rPr lang="en-IN" dirty="0">
                <a:latin typeface="Times" panose="02020603060405020304" pitchFamily="18" charset="0"/>
              </a:rPr>
              <a:t>Strategic Planning</a:t>
            </a:r>
          </a:p>
          <a:p>
            <a:r>
              <a:rPr lang="en-IN" dirty="0">
                <a:latin typeface="Times" panose="02020603060405020304" pitchFamily="18" charset="0"/>
              </a:rPr>
              <a:t>Competitive Advantage</a:t>
            </a:r>
          </a:p>
          <a:p>
            <a:r>
              <a:rPr lang="en-IN" dirty="0">
                <a:latin typeface="Times" panose="02020603060405020304" pitchFamily="18" charset="0"/>
              </a:rPr>
              <a:t>Investor Confidence	</a:t>
            </a:r>
          </a:p>
        </p:txBody>
      </p:sp>
    </p:spTree>
    <p:extLst>
      <p:ext uri="{BB962C8B-B14F-4D97-AF65-F5344CB8AC3E}">
        <p14:creationId xmlns:p14="http://schemas.microsoft.com/office/powerpoint/2010/main" val="2779864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026B7-5410-DFE4-08DB-ABDA1594620C}"/>
              </a:ext>
            </a:extLst>
          </p:cNvPr>
          <p:cNvSpPr>
            <a:spLocks noGrp="1"/>
          </p:cNvSpPr>
          <p:nvPr>
            <p:ph type="title"/>
          </p:nvPr>
        </p:nvSpPr>
        <p:spPr/>
        <p:txBody>
          <a:bodyPr>
            <a:normAutofit/>
          </a:bodyPr>
          <a:lstStyle/>
          <a:p>
            <a:r>
              <a:rPr lang="en-IN" sz="3600" dirty="0">
                <a:latin typeface="Times" panose="02020603060405020304" pitchFamily="18" charset="0"/>
              </a:rPr>
              <a:t>HISTORICAL DATA ANALYSIS </a:t>
            </a:r>
          </a:p>
        </p:txBody>
      </p:sp>
      <p:sp>
        <p:nvSpPr>
          <p:cNvPr id="3" name="Content Placeholder 2">
            <a:extLst>
              <a:ext uri="{FF2B5EF4-FFF2-40B4-BE49-F238E27FC236}">
                <a16:creationId xmlns:a16="http://schemas.microsoft.com/office/drawing/2014/main" id="{6A71D83C-D551-6C12-F0C2-5934F9A6B832}"/>
              </a:ext>
            </a:extLst>
          </p:cNvPr>
          <p:cNvSpPr>
            <a:spLocks noGrp="1"/>
          </p:cNvSpPr>
          <p:nvPr>
            <p:ph idx="1"/>
          </p:nvPr>
        </p:nvSpPr>
        <p:spPr>
          <a:xfrm>
            <a:off x="838200" y="2051767"/>
            <a:ext cx="10515600" cy="2774233"/>
          </a:xfrm>
        </p:spPr>
        <p:txBody>
          <a:bodyPr>
            <a:normAutofit lnSpcReduction="10000"/>
          </a:bodyPr>
          <a:lstStyle/>
          <a:p>
            <a:pPr algn="just"/>
            <a:r>
              <a:rPr lang="en-US" sz="3200" dirty="0">
                <a:latin typeface="Times" panose="02020603060405020304" pitchFamily="18" charset="0"/>
              </a:rPr>
              <a:t> Historical data analysis is the process of examining and interpreting past data to extract insights, identify patterns, and make informed decisions. Here's an overview of historical data analysis covering its importance, methods, and applications</a:t>
            </a:r>
          </a:p>
          <a:p>
            <a:pPr algn="just"/>
            <a:endParaRPr lang="en-US" sz="3200" dirty="0">
              <a:latin typeface="Times" panose="02020603060405020304" pitchFamily="18" charset="0"/>
            </a:endParaRPr>
          </a:p>
        </p:txBody>
      </p:sp>
    </p:spTree>
    <p:extLst>
      <p:ext uri="{BB962C8B-B14F-4D97-AF65-F5344CB8AC3E}">
        <p14:creationId xmlns:p14="http://schemas.microsoft.com/office/powerpoint/2010/main" val="4146365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5ECE9-831B-41D6-18D3-B61536B89243}"/>
              </a:ext>
            </a:extLst>
          </p:cNvPr>
          <p:cNvSpPr>
            <a:spLocks noGrp="1"/>
          </p:cNvSpPr>
          <p:nvPr>
            <p:ph type="title"/>
          </p:nvPr>
        </p:nvSpPr>
        <p:spPr/>
        <p:txBody>
          <a:bodyPr/>
          <a:lstStyle/>
          <a:p>
            <a:r>
              <a:rPr lang="en-US">
                <a:latin typeface="Times" panose="02020603060405020304" pitchFamily="18" charset="0"/>
              </a:rPr>
              <a:t>Importance of Historical Data Analysis:</a:t>
            </a:r>
            <a:endParaRPr lang="en-IN">
              <a:latin typeface="Times" panose="02020603060405020304" pitchFamily="18" charset="0"/>
            </a:endParaRPr>
          </a:p>
        </p:txBody>
      </p:sp>
      <p:sp>
        <p:nvSpPr>
          <p:cNvPr id="3" name="Content Placeholder 2">
            <a:extLst>
              <a:ext uri="{FF2B5EF4-FFF2-40B4-BE49-F238E27FC236}">
                <a16:creationId xmlns:a16="http://schemas.microsoft.com/office/drawing/2014/main" id="{DAAD1EA9-77BC-FE13-D630-1841EB940DBE}"/>
              </a:ext>
            </a:extLst>
          </p:cNvPr>
          <p:cNvSpPr>
            <a:spLocks noGrp="1"/>
          </p:cNvSpPr>
          <p:nvPr>
            <p:ph idx="1"/>
          </p:nvPr>
        </p:nvSpPr>
        <p:spPr>
          <a:xfrm>
            <a:off x="838200" y="2258245"/>
            <a:ext cx="10515600" cy="3228156"/>
          </a:xfrm>
        </p:spPr>
        <p:txBody>
          <a:bodyPr>
            <a:normAutofit fontScale="92500"/>
          </a:bodyPr>
          <a:lstStyle/>
          <a:p>
            <a:pPr algn="just"/>
            <a:r>
              <a:rPr lang="en-US" sz="2400" b="1" dirty="0">
                <a:latin typeface="Times" panose="02020603060405020304" pitchFamily="18" charset="0"/>
              </a:rPr>
              <a:t>Trend Identification</a:t>
            </a:r>
            <a:r>
              <a:rPr lang="en-US" sz="2400" dirty="0">
                <a:latin typeface="Times" panose="02020603060405020304" pitchFamily="18" charset="0"/>
              </a:rPr>
              <a:t>: Historical data analysis helps in identifying trends and patterns over time, which is crucial for understanding market dynamics, consumer behavior, and business performance.</a:t>
            </a:r>
          </a:p>
          <a:p>
            <a:pPr algn="just"/>
            <a:r>
              <a:rPr lang="en-US" sz="2400" b="1" dirty="0">
                <a:latin typeface="Times" panose="02020603060405020304" pitchFamily="18" charset="0"/>
              </a:rPr>
              <a:t>Performance Evaluation</a:t>
            </a:r>
            <a:r>
              <a:rPr lang="en-US" sz="2400" dirty="0">
                <a:latin typeface="Times" panose="02020603060405020304" pitchFamily="18" charset="0"/>
              </a:rPr>
              <a:t>: Analyzing historical data allows businesses to assess their past performance, measure key metrics, and identify areas of improvement or success.</a:t>
            </a:r>
          </a:p>
          <a:p>
            <a:pPr algn="just"/>
            <a:r>
              <a:rPr lang="en-US" sz="2400" b="1" dirty="0">
                <a:latin typeface="Times" panose="02020603060405020304" pitchFamily="18" charset="0"/>
              </a:rPr>
              <a:t>Risk Assessment: </a:t>
            </a:r>
            <a:r>
              <a:rPr lang="en-US" sz="2400" dirty="0">
                <a:latin typeface="Times" panose="02020603060405020304" pitchFamily="18" charset="0"/>
              </a:rPr>
              <a:t>Historical data analysis is used in risk management to assess historical trends, identify potential risks, a </a:t>
            </a:r>
            <a:r>
              <a:rPr lang="en-US" sz="2400" dirty="0" err="1">
                <a:latin typeface="Times" panose="02020603060405020304" pitchFamily="18" charset="0"/>
              </a:rPr>
              <a:t>nd</a:t>
            </a:r>
            <a:r>
              <a:rPr lang="en-US" sz="2400" dirty="0">
                <a:latin typeface="Times" panose="02020603060405020304" pitchFamily="18" charset="0"/>
              </a:rPr>
              <a:t> develop strategies to mitigate them.</a:t>
            </a:r>
            <a:endParaRPr lang="en-IN" sz="2400" dirty="0">
              <a:latin typeface="Times" panose="02020603060405020304" pitchFamily="18" charset="0"/>
            </a:endParaRPr>
          </a:p>
        </p:txBody>
      </p:sp>
    </p:spTree>
    <p:extLst>
      <p:ext uri="{BB962C8B-B14F-4D97-AF65-F5344CB8AC3E}">
        <p14:creationId xmlns:p14="http://schemas.microsoft.com/office/powerpoint/2010/main" val="3460553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61EB9-318B-D17D-370E-DDD7CE6B3354}"/>
              </a:ext>
            </a:extLst>
          </p:cNvPr>
          <p:cNvSpPr>
            <a:spLocks noGrp="1"/>
          </p:cNvSpPr>
          <p:nvPr>
            <p:ph type="title"/>
          </p:nvPr>
        </p:nvSpPr>
        <p:spPr/>
        <p:txBody>
          <a:bodyPr/>
          <a:lstStyle/>
          <a:p>
            <a:r>
              <a:rPr lang="en-US" dirty="0">
                <a:latin typeface="Times" panose="02020603060405020304" pitchFamily="18" charset="0"/>
              </a:rPr>
              <a:t>Methods of Historical Data Analysis: </a:t>
            </a:r>
            <a:endParaRPr lang="en-IN" dirty="0">
              <a:latin typeface="Times" panose="02020603060405020304" pitchFamily="18" charset="0"/>
            </a:endParaRPr>
          </a:p>
        </p:txBody>
      </p:sp>
      <p:sp>
        <p:nvSpPr>
          <p:cNvPr id="3" name="Content Placeholder 2">
            <a:extLst>
              <a:ext uri="{FF2B5EF4-FFF2-40B4-BE49-F238E27FC236}">
                <a16:creationId xmlns:a16="http://schemas.microsoft.com/office/drawing/2014/main" id="{BE8DF51B-B225-4A8D-6593-A8E8CD31EBF6}"/>
              </a:ext>
            </a:extLst>
          </p:cNvPr>
          <p:cNvSpPr>
            <a:spLocks noGrp="1"/>
          </p:cNvSpPr>
          <p:nvPr>
            <p:ph idx="1"/>
          </p:nvPr>
        </p:nvSpPr>
        <p:spPr/>
        <p:txBody>
          <a:bodyPr>
            <a:normAutofit fontScale="85000" lnSpcReduction="10000"/>
          </a:bodyPr>
          <a:lstStyle/>
          <a:p>
            <a:pPr algn="just"/>
            <a:r>
              <a:rPr lang="en-US" sz="2400" b="1" dirty="0">
                <a:latin typeface="Times" panose="02020603060405020304" pitchFamily="18" charset="0"/>
              </a:rPr>
              <a:t>Descriptive Statistics</a:t>
            </a:r>
            <a:r>
              <a:rPr lang="en-US" sz="2400" dirty="0">
                <a:latin typeface="Times" panose="02020603060405020304" pitchFamily="18" charset="0"/>
              </a:rPr>
              <a:t>: Descriptive statistics such as mean, median, mode, standard deviation, and percentiles are used to summarize and describe historical data sets.</a:t>
            </a:r>
          </a:p>
          <a:p>
            <a:pPr algn="just"/>
            <a:r>
              <a:rPr lang="en-US" sz="2400" dirty="0">
                <a:latin typeface="Times" panose="02020603060405020304" pitchFamily="18" charset="0"/>
              </a:rPr>
              <a:t> </a:t>
            </a:r>
            <a:r>
              <a:rPr lang="en-US" sz="2400" b="1" dirty="0">
                <a:latin typeface="Times" panose="02020603060405020304" pitchFamily="18" charset="0"/>
              </a:rPr>
              <a:t>Time Series Analysis</a:t>
            </a:r>
            <a:r>
              <a:rPr lang="en-US" sz="2400" dirty="0">
                <a:latin typeface="Times" panose="02020603060405020304" pitchFamily="18" charset="0"/>
              </a:rPr>
              <a:t>: Time series analysis involves studying data points collected over time to identify patterns, trends, seasonality, and anomalies. Methods like moving averages, exponential smoothing, and autocorrelation are commonly used in time series analysis. </a:t>
            </a:r>
          </a:p>
          <a:p>
            <a:pPr algn="just"/>
            <a:r>
              <a:rPr lang="en-US" sz="2400" dirty="0">
                <a:latin typeface="Times" panose="02020603060405020304" pitchFamily="18" charset="0"/>
              </a:rPr>
              <a:t> </a:t>
            </a:r>
            <a:r>
              <a:rPr lang="en-US" sz="2400" b="1" dirty="0">
                <a:latin typeface="Times" panose="02020603060405020304" pitchFamily="18" charset="0"/>
              </a:rPr>
              <a:t>Regression Analysis</a:t>
            </a:r>
            <a:r>
              <a:rPr lang="en-US" sz="2400" dirty="0">
                <a:latin typeface="Times" panose="02020603060405020304" pitchFamily="18" charset="0"/>
              </a:rPr>
              <a:t>: Regression analysis is used to examine the relationship between dependent and independent variables in h </a:t>
            </a:r>
            <a:r>
              <a:rPr lang="en-US" sz="2400" dirty="0" err="1">
                <a:latin typeface="Times" panose="02020603060405020304" pitchFamily="18" charset="0"/>
              </a:rPr>
              <a:t>istorical</a:t>
            </a:r>
            <a:r>
              <a:rPr lang="en-US" sz="2400" dirty="0">
                <a:latin typeface="Times" panose="02020603060405020304" pitchFamily="18" charset="0"/>
              </a:rPr>
              <a:t> data sets. It helps in understanding how changes in one variable affect another and can be used for predictive modeling.</a:t>
            </a:r>
          </a:p>
        </p:txBody>
      </p:sp>
    </p:spTree>
    <p:extLst>
      <p:ext uri="{BB962C8B-B14F-4D97-AF65-F5344CB8AC3E}">
        <p14:creationId xmlns:p14="http://schemas.microsoft.com/office/powerpoint/2010/main" val="3117525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4C33F-44F6-E7D3-6439-5C50130F425C}"/>
              </a:ext>
            </a:extLst>
          </p:cNvPr>
          <p:cNvSpPr>
            <a:spLocks noGrp="1"/>
          </p:cNvSpPr>
          <p:nvPr>
            <p:ph type="title"/>
          </p:nvPr>
        </p:nvSpPr>
        <p:spPr/>
        <p:txBody>
          <a:bodyPr/>
          <a:lstStyle/>
          <a:p>
            <a:r>
              <a:rPr lang="en-US" dirty="0"/>
              <a:t>Con..</a:t>
            </a:r>
            <a:endParaRPr lang="en-IN" dirty="0"/>
          </a:p>
        </p:txBody>
      </p:sp>
      <p:sp>
        <p:nvSpPr>
          <p:cNvPr id="3" name="Content Placeholder 2">
            <a:extLst>
              <a:ext uri="{FF2B5EF4-FFF2-40B4-BE49-F238E27FC236}">
                <a16:creationId xmlns:a16="http://schemas.microsoft.com/office/drawing/2014/main" id="{6CD3FEAB-D4E1-01E8-872F-189EEF94AD1B}"/>
              </a:ext>
            </a:extLst>
          </p:cNvPr>
          <p:cNvSpPr>
            <a:spLocks noGrp="1"/>
          </p:cNvSpPr>
          <p:nvPr>
            <p:ph idx="1"/>
          </p:nvPr>
        </p:nvSpPr>
        <p:spPr/>
        <p:txBody>
          <a:bodyPr>
            <a:normAutofit lnSpcReduction="10000"/>
          </a:bodyPr>
          <a:lstStyle/>
          <a:p>
            <a:pPr algn="just">
              <a:lnSpc>
                <a:spcPct val="150000"/>
              </a:lnSpc>
            </a:pPr>
            <a:r>
              <a:rPr lang="en-US" sz="2400" b="1" dirty="0">
                <a:latin typeface="Times" panose="02020603060405020304" pitchFamily="18" charset="0"/>
              </a:rPr>
              <a:t> Data Visualization</a:t>
            </a:r>
            <a:r>
              <a:rPr lang="en-US" sz="2400" dirty="0">
                <a:latin typeface="Times" panose="02020603060405020304" pitchFamily="18" charset="0"/>
              </a:rPr>
              <a:t>: Data visualization techniques such as charts, graphs, heatmaps, and dashboards are used to visually represent historical data, making it easier to interpret trends and patterns. </a:t>
            </a:r>
          </a:p>
          <a:p>
            <a:pPr algn="just">
              <a:lnSpc>
                <a:spcPct val="150000"/>
              </a:lnSpc>
            </a:pPr>
            <a:r>
              <a:rPr lang="en-US" sz="2400" dirty="0">
                <a:latin typeface="Times" panose="02020603060405020304" pitchFamily="18" charset="0"/>
              </a:rPr>
              <a:t> </a:t>
            </a:r>
            <a:r>
              <a:rPr lang="en-US" sz="2400" b="1" dirty="0">
                <a:latin typeface="Times" panose="02020603060405020304" pitchFamily="18" charset="0"/>
              </a:rPr>
              <a:t>Machine Learning</a:t>
            </a:r>
            <a:r>
              <a:rPr lang="en-US" sz="2400" dirty="0">
                <a:latin typeface="Times" panose="02020603060405020304" pitchFamily="18" charset="0"/>
              </a:rPr>
              <a:t>: Machine learning algorithms are applied to historical data for predictive modeling, clustering, classification, anomaly detection, and other advanced analytics tasks.</a:t>
            </a:r>
            <a:endParaRPr lang="en-IN" sz="2400" dirty="0">
              <a:latin typeface="Times" panose="02020603060405020304" pitchFamily="18" charset="0"/>
            </a:endParaRPr>
          </a:p>
          <a:p>
            <a:pPr algn="just">
              <a:lnSpc>
                <a:spcPct val="150000"/>
              </a:lnSpc>
            </a:pPr>
            <a:endParaRPr lang="en-IN" sz="2400" dirty="0">
              <a:latin typeface="Times" panose="02020603060405020304" pitchFamily="18" charset="0"/>
            </a:endParaRPr>
          </a:p>
        </p:txBody>
      </p:sp>
    </p:spTree>
    <p:extLst>
      <p:ext uri="{BB962C8B-B14F-4D97-AF65-F5344CB8AC3E}">
        <p14:creationId xmlns:p14="http://schemas.microsoft.com/office/powerpoint/2010/main" val="3147381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958C-BADB-ED23-DDE5-6AFC09EC2F66}"/>
              </a:ext>
            </a:extLst>
          </p:cNvPr>
          <p:cNvSpPr>
            <a:spLocks noGrp="1"/>
          </p:cNvSpPr>
          <p:nvPr>
            <p:ph type="title"/>
          </p:nvPr>
        </p:nvSpPr>
        <p:spPr/>
        <p:txBody>
          <a:bodyPr>
            <a:normAutofit fontScale="90000"/>
          </a:bodyPr>
          <a:lstStyle/>
          <a:p>
            <a:r>
              <a:rPr lang="en-US" sz="3600" dirty="0">
                <a:latin typeface="Times" panose="02020603060405020304" pitchFamily="18" charset="0"/>
              </a:rPr>
              <a:t>MACHINE LEARNING MODELS FOR STOCK PREDICTION </a:t>
            </a:r>
            <a:endParaRPr lang="en-IN" sz="3600" dirty="0">
              <a:latin typeface="Times" panose="02020603060405020304" pitchFamily="18" charset="0"/>
            </a:endParaRPr>
          </a:p>
        </p:txBody>
      </p:sp>
      <p:sp>
        <p:nvSpPr>
          <p:cNvPr id="3" name="Content Placeholder 2">
            <a:extLst>
              <a:ext uri="{FF2B5EF4-FFF2-40B4-BE49-F238E27FC236}">
                <a16:creationId xmlns:a16="http://schemas.microsoft.com/office/drawing/2014/main" id="{F602FE21-8965-D827-9325-C7A1C8A2ABF2}"/>
              </a:ext>
            </a:extLst>
          </p:cNvPr>
          <p:cNvSpPr>
            <a:spLocks noGrp="1"/>
          </p:cNvSpPr>
          <p:nvPr>
            <p:ph idx="1"/>
          </p:nvPr>
        </p:nvSpPr>
        <p:spPr>
          <a:xfrm>
            <a:off x="1092200" y="2374265"/>
            <a:ext cx="10515600" cy="4351338"/>
          </a:xfrm>
        </p:spPr>
        <p:txBody>
          <a:bodyPr/>
          <a:lstStyle/>
          <a:p>
            <a:r>
              <a:rPr lang="en-IN" dirty="0">
                <a:latin typeface="Times" panose="02020603060405020304" pitchFamily="18" charset="0"/>
              </a:rPr>
              <a:t> Linear Regression</a:t>
            </a:r>
          </a:p>
          <a:p>
            <a:r>
              <a:rPr lang="en-IN" dirty="0">
                <a:latin typeface="Times" panose="02020603060405020304" pitchFamily="18" charset="0"/>
              </a:rPr>
              <a:t> Support Vector Machines (SVM)</a:t>
            </a:r>
          </a:p>
          <a:p>
            <a:r>
              <a:rPr lang="en-IN" dirty="0">
                <a:latin typeface="Times" panose="02020603060405020304" pitchFamily="18" charset="0"/>
              </a:rPr>
              <a:t> Random Forest: </a:t>
            </a:r>
          </a:p>
          <a:p>
            <a:r>
              <a:rPr lang="en-IN" dirty="0">
                <a:latin typeface="Times" panose="02020603060405020304" pitchFamily="18" charset="0"/>
              </a:rPr>
              <a:t> Recurrent Neural Networks (RNNs) </a:t>
            </a:r>
          </a:p>
          <a:p>
            <a:r>
              <a:rPr lang="en-US" dirty="0">
                <a:latin typeface="Times" panose="02020603060405020304" pitchFamily="18" charset="0"/>
              </a:rPr>
              <a:t> Long Short-Term Memory (LSTM) Networks</a:t>
            </a:r>
            <a:endParaRPr lang="en-IN" dirty="0">
              <a:latin typeface="Times" panose="02020603060405020304" pitchFamily="18" charset="0"/>
            </a:endParaRPr>
          </a:p>
          <a:p>
            <a:r>
              <a:rPr lang="en-IN" dirty="0">
                <a:latin typeface="Times" panose="02020603060405020304" pitchFamily="18" charset="0"/>
              </a:rPr>
              <a:t>Gradient Boosting Machines (GBM)</a:t>
            </a:r>
          </a:p>
        </p:txBody>
      </p:sp>
    </p:spTree>
    <p:extLst>
      <p:ext uri="{BB962C8B-B14F-4D97-AF65-F5344CB8AC3E}">
        <p14:creationId xmlns:p14="http://schemas.microsoft.com/office/powerpoint/2010/main" val="46193354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46</TotalTime>
  <Words>1276</Words>
  <Application>Microsoft Office PowerPoint</Application>
  <PresentationFormat>Widescreen</PresentationFormat>
  <Paragraphs>84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Gill Sans MT</vt:lpstr>
      <vt:lpstr>Times</vt:lpstr>
      <vt:lpstr>Wingdings</vt:lpstr>
      <vt:lpstr>Gallery</vt:lpstr>
      <vt:lpstr>PowerPoint Presentation</vt:lpstr>
      <vt:lpstr>STOCK MARKET PREDICTION USING MACHINE LEARNING</vt:lpstr>
      <vt:lpstr>INTRODUCTION</vt:lpstr>
      <vt:lpstr>Importance of Predicting Stock Market Trends:</vt:lpstr>
      <vt:lpstr>HISTORICAL DATA ANALYSIS </vt:lpstr>
      <vt:lpstr>Importance of Historical Data Analysis:</vt:lpstr>
      <vt:lpstr>Methods of Historical Data Analysis: </vt:lpstr>
      <vt:lpstr>Con..</vt:lpstr>
      <vt:lpstr>MACHINE LEARNING MODELS FOR STOCK PREDICTION </vt:lpstr>
      <vt:lpstr>PREDICTING STOCK PRICES WITH LSTM </vt:lpstr>
      <vt:lpstr>Con…</vt:lpstr>
      <vt:lpstr>PowerPoint Presentation</vt:lpstr>
      <vt:lpstr>PowerPoint Presentation</vt:lpstr>
      <vt:lpstr>PowerPoint Presentation</vt:lpstr>
      <vt:lpstr>MODEL EVALUATION AND METRICS</vt:lpstr>
      <vt:lpstr>OPTIMIZATION OF INVESTMENT STRATEGIES </vt:lpstr>
      <vt:lpstr>Con…</vt:lpstr>
      <vt:lpstr>Con…</vt:lpstr>
      <vt:lpstr>Con…</vt:lpstr>
      <vt:lpstr>Challenges and limitations </vt:lpstr>
      <vt:lpstr>PowerPoint Presentation</vt:lpstr>
      <vt:lpstr>FUTURE TRENDS AND DEVELOPMENTS </vt:lpstr>
      <vt:lpstr>Con…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 USING MACHINE LEARNING</dc:title>
  <dc:creator>Muthukumar K</dc:creator>
  <cp:lastModifiedBy>Muthukumar K</cp:lastModifiedBy>
  <cp:revision>4</cp:revision>
  <dcterms:created xsi:type="dcterms:W3CDTF">2024-05-19T05:23:27Z</dcterms:created>
  <dcterms:modified xsi:type="dcterms:W3CDTF">2024-05-19T06:09:40Z</dcterms:modified>
</cp:coreProperties>
</file>