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 id="2147483684" r:id="rId7"/>
    <p:sldMasterId id="2147483696" r:id="rId8"/>
    <p:sldMasterId id="214748370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3" roundtripDataSignature="AMtx7mgjroaP4BF2qZSQ+Rk12wpNcCUc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customschemas.google.com/relationships/presentationmetadata" Target="metadata"/><Relationship Id="rId52" Type="http://schemas.openxmlformats.org/officeDocument/2006/relationships/slide" Target="slides/slide42.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1" name="Google Shape;101;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6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7" name="Google Shape;107;p6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8" name="Google Shape;108;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6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4" name="Google Shape;114;p6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5" name="Google Shape;115;p6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6" name="Google Shape;116;p6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7" name="Google Shape;117;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7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7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2" name="Google Shape;132;p7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3" name="Google Shape;13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7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72"/>
          <p:cNvSpPr/>
          <p:nvPr>
            <p:ph idx="2" type="pic"/>
          </p:nvPr>
        </p:nvSpPr>
        <p:spPr>
          <a:xfrm>
            <a:off x="1792288" y="612775"/>
            <a:ext cx="5486400" cy="4114800"/>
          </a:xfrm>
          <a:prstGeom prst="rect">
            <a:avLst/>
          </a:prstGeom>
          <a:noFill/>
          <a:ln>
            <a:noFill/>
          </a:ln>
        </p:spPr>
      </p:sp>
      <p:sp>
        <p:nvSpPr>
          <p:cNvPr id="139" name="Google Shape;139;p7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7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7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7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1" name="Shape 161"/>
        <p:cNvGrpSpPr/>
        <p:nvPr/>
      </p:nvGrpSpPr>
      <p:grpSpPr>
        <a:xfrm>
          <a:off x="0" y="0"/>
          <a:ext cx="0" cy="0"/>
          <a:chOff x="0" y="0"/>
          <a:chExt cx="0" cy="0"/>
        </a:xfrm>
      </p:grpSpPr>
      <p:sp>
        <p:nvSpPr>
          <p:cNvPr id="162" name="Google Shape;16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7" name="Shape 167"/>
        <p:cNvGrpSpPr/>
        <p:nvPr/>
      </p:nvGrpSpPr>
      <p:grpSpPr>
        <a:xfrm>
          <a:off x="0" y="0"/>
          <a:ext cx="0" cy="0"/>
          <a:chOff x="0" y="0"/>
          <a:chExt cx="0" cy="0"/>
        </a:xfrm>
      </p:grpSpPr>
      <p:sp>
        <p:nvSpPr>
          <p:cNvPr id="168" name="Google Shape;168;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0" name="Google Shape;170;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 name="Shape 173"/>
        <p:cNvGrpSpPr/>
        <p:nvPr/>
      </p:nvGrpSpPr>
      <p:grpSpPr>
        <a:xfrm>
          <a:off x="0" y="0"/>
          <a:ext cx="0" cy="0"/>
          <a:chOff x="0" y="0"/>
          <a:chExt cx="0" cy="0"/>
        </a:xfrm>
      </p:grpSpPr>
      <p:sp>
        <p:nvSpPr>
          <p:cNvPr id="174" name="Google Shape;174;p7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7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76" name="Google Shape;176;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9" name="Shape 179"/>
        <p:cNvGrpSpPr/>
        <p:nvPr/>
      </p:nvGrpSpPr>
      <p:grpSpPr>
        <a:xfrm>
          <a:off x="0" y="0"/>
          <a:ext cx="0" cy="0"/>
          <a:chOff x="0" y="0"/>
          <a:chExt cx="0" cy="0"/>
        </a:xfrm>
      </p:grpSpPr>
      <p:sp>
        <p:nvSpPr>
          <p:cNvPr id="180" name="Google Shape;18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7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2" name="Google Shape;182;p7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3" name="Google Shape;183;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sp>
        <p:nvSpPr>
          <p:cNvPr id="187" name="Google Shape;187;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7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89" name="Google Shape;189;p7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0" name="Google Shape;190;p7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1" name="Google Shape;191;p7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2" name="Google Shape;192;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0" name="Shape 200"/>
        <p:cNvGrpSpPr/>
        <p:nvPr/>
      </p:nvGrpSpPr>
      <p:grpSpPr>
        <a:xfrm>
          <a:off x="0" y="0"/>
          <a:ext cx="0" cy="0"/>
          <a:chOff x="0" y="0"/>
          <a:chExt cx="0" cy="0"/>
        </a:xfrm>
      </p:grpSpPr>
      <p:sp>
        <p:nvSpPr>
          <p:cNvPr id="201" name="Google Shape;201;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8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8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07" name="Google Shape;207;p8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8" name="Google Shape;208;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1" name="Shape 211"/>
        <p:cNvGrpSpPr/>
        <p:nvPr/>
      </p:nvGrpSpPr>
      <p:grpSpPr>
        <a:xfrm>
          <a:off x="0" y="0"/>
          <a:ext cx="0" cy="0"/>
          <a:chOff x="0" y="0"/>
          <a:chExt cx="0" cy="0"/>
        </a:xfrm>
      </p:grpSpPr>
      <p:sp>
        <p:nvSpPr>
          <p:cNvPr id="212" name="Google Shape;212;p8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82"/>
          <p:cNvSpPr/>
          <p:nvPr>
            <p:ph idx="2" type="pic"/>
          </p:nvPr>
        </p:nvSpPr>
        <p:spPr>
          <a:xfrm>
            <a:off x="1792288" y="612775"/>
            <a:ext cx="5486400" cy="4114800"/>
          </a:xfrm>
          <a:prstGeom prst="rect">
            <a:avLst/>
          </a:prstGeom>
          <a:noFill/>
          <a:ln>
            <a:noFill/>
          </a:ln>
        </p:spPr>
      </p:sp>
      <p:sp>
        <p:nvSpPr>
          <p:cNvPr id="214" name="Google Shape;214;p8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5" name="Google Shape;215;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8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8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8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6" name="Shape 236"/>
        <p:cNvGrpSpPr/>
        <p:nvPr/>
      </p:nvGrpSpPr>
      <p:grpSpPr>
        <a:xfrm>
          <a:off x="0" y="0"/>
          <a:ext cx="0" cy="0"/>
          <a:chOff x="0" y="0"/>
          <a:chExt cx="0" cy="0"/>
        </a:xfrm>
      </p:grpSpPr>
      <p:sp>
        <p:nvSpPr>
          <p:cNvPr id="237" name="Google Shape;23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9" name="Google Shape;239;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2" name="Shape 242"/>
        <p:cNvGrpSpPr/>
        <p:nvPr/>
      </p:nvGrpSpPr>
      <p:grpSpPr>
        <a:xfrm>
          <a:off x="0" y="0"/>
          <a:ext cx="0" cy="0"/>
          <a:chOff x="0" y="0"/>
          <a:chExt cx="0" cy="0"/>
        </a:xfrm>
      </p:grpSpPr>
      <p:sp>
        <p:nvSpPr>
          <p:cNvPr id="243" name="Google Shape;243;p8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8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5" name="Google Shape;245;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8" name="Shape 248"/>
        <p:cNvGrpSpPr/>
        <p:nvPr/>
      </p:nvGrpSpPr>
      <p:grpSpPr>
        <a:xfrm>
          <a:off x="0" y="0"/>
          <a:ext cx="0" cy="0"/>
          <a:chOff x="0" y="0"/>
          <a:chExt cx="0" cy="0"/>
        </a:xfrm>
      </p:grpSpPr>
      <p:sp>
        <p:nvSpPr>
          <p:cNvPr id="249" name="Google Shape;249;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51" name="Google Shape;251;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4" name="Shape 254"/>
        <p:cNvGrpSpPr/>
        <p:nvPr/>
      </p:nvGrpSpPr>
      <p:grpSpPr>
        <a:xfrm>
          <a:off x="0" y="0"/>
          <a:ext cx="0" cy="0"/>
          <a:chOff x="0" y="0"/>
          <a:chExt cx="0" cy="0"/>
        </a:xfrm>
      </p:grpSpPr>
      <p:sp>
        <p:nvSpPr>
          <p:cNvPr id="255" name="Google Shape;255;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8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7" name="Google Shape;257;p8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8" name="Google Shape;258;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1" name="Shape 261"/>
        <p:cNvGrpSpPr/>
        <p:nvPr/>
      </p:nvGrpSpPr>
      <p:grpSpPr>
        <a:xfrm>
          <a:off x="0" y="0"/>
          <a:ext cx="0" cy="0"/>
          <a:chOff x="0" y="0"/>
          <a:chExt cx="0" cy="0"/>
        </a:xfrm>
      </p:grpSpPr>
      <p:sp>
        <p:nvSpPr>
          <p:cNvPr id="262" name="Google Shape;262;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64" name="Google Shape;264;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65" name="Google Shape;265;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66" name="Google Shape;266;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67" name="Google Shape;267;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0" name="Shape 270"/>
        <p:cNvGrpSpPr/>
        <p:nvPr/>
      </p:nvGrpSpPr>
      <p:grpSpPr>
        <a:xfrm>
          <a:off x="0" y="0"/>
          <a:ext cx="0" cy="0"/>
          <a:chOff x="0" y="0"/>
          <a:chExt cx="0" cy="0"/>
        </a:xfrm>
      </p:grpSpPr>
      <p:sp>
        <p:nvSpPr>
          <p:cNvPr id="271" name="Google Shape;271;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9" name="Shape 279"/>
        <p:cNvGrpSpPr/>
        <p:nvPr/>
      </p:nvGrpSpPr>
      <p:grpSpPr>
        <a:xfrm>
          <a:off x="0" y="0"/>
          <a:ext cx="0" cy="0"/>
          <a:chOff x="0" y="0"/>
          <a:chExt cx="0" cy="0"/>
        </a:xfrm>
      </p:grpSpPr>
      <p:sp>
        <p:nvSpPr>
          <p:cNvPr id="280" name="Google Shape;280;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2" name="Google Shape;282;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83" name="Google Shape;283;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6" name="Shape 286"/>
        <p:cNvGrpSpPr/>
        <p:nvPr/>
      </p:nvGrpSpPr>
      <p:grpSpPr>
        <a:xfrm>
          <a:off x="0" y="0"/>
          <a:ext cx="0" cy="0"/>
          <a:chOff x="0" y="0"/>
          <a:chExt cx="0" cy="0"/>
        </a:xfrm>
      </p:grpSpPr>
      <p:sp>
        <p:nvSpPr>
          <p:cNvPr id="287" name="Google Shape;287;p9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92"/>
          <p:cNvSpPr/>
          <p:nvPr>
            <p:ph idx="2" type="pic"/>
          </p:nvPr>
        </p:nvSpPr>
        <p:spPr>
          <a:xfrm>
            <a:off x="1792288" y="612775"/>
            <a:ext cx="5486400" cy="4114800"/>
          </a:xfrm>
          <a:prstGeom prst="rect">
            <a:avLst/>
          </a:prstGeom>
          <a:noFill/>
          <a:ln>
            <a:noFill/>
          </a:ln>
        </p:spPr>
      </p:sp>
      <p:sp>
        <p:nvSpPr>
          <p:cNvPr id="289" name="Google Shape;289;p9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0" name="Google Shape;290;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3" name="Shape 293"/>
        <p:cNvGrpSpPr/>
        <p:nvPr/>
      </p:nvGrpSpPr>
      <p:grpSpPr>
        <a:xfrm>
          <a:off x="0" y="0"/>
          <a:ext cx="0" cy="0"/>
          <a:chOff x="0" y="0"/>
          <a:chExt cx="0" cy="0"/>
        </a:xfrm>
      </p:grpSpPr>
      <p:sp>
        <p:nvSpPr>
          <p:cNvPr id="294" name="Google Shape;29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9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6" name="Google Shape;296;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9" name="Shape 299"/>
        <p:cNvGrpSpPr/>
        <p:nvPr/>
      </p:nvGrpSpPr>
      <p:grpSpPr>
        <a:xfrm>
          <a:off x="0" y="0"/>
          <a:ext cx="0" cy="0"/>
          <a:chOff x="0" y="0"/>
          <a:chExt cx="0" cy="0"/>
        </a:xfrm>
      </p:grpSpPr>
      <p:sp>
        <p:nvSpPr>
          <p:cNvPr id="300" name="Google Shape;300;p9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9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2" name="Google Shape;302;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1" name="Shape 311"/>
        <p:cNvGrpSpPr/>
        <p:nvPr/>
      </p:nvGrpSpPr>
      <p:grpSpPr>
        <a:xfrm>
          <a:off x="0" y="0"/>
          <a:ext cx="0" cy="0"/>
          <a:chOff x="0" y="0"/>
          <a:chExt cx="0" cy="0"/>
        </a:xfrm>
      </p:grpSpPr>
      <p:sp>
        <p:nvSpPr>
          <p:cNvPr id="312" name="Google Shape;31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4" name="Google Shape;31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7" name="Shape 317"/>
        <p:cNvGrpSpPr/>
        <p:nvPr/>
      </p:nvGrpSpPr>
      <p:grpSpPr>
        <a:xfrm>
          <a:off x="0" y="0"/>
          <a:ext cx="0" cy="0"/>
          <a:chOff x="0" y="0"/>
          <a:chExt cx="0" cy="0"/>
        </a:xfrm>
      </p:grpSpPr>
      <p:sp>
        <p:nvSpPr>
          <p:cNvPr id="318" name="Google Shape;318;p9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9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0" name="Google Shape;320;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3" name="Shape 323"/>
        <p:cNvGrpSpPr/>
        <p:nvPr/>
      </p:nvGrpSpPr>
      <p:grpSpPr>
        <a:xfrm>
          <a:off x="0" y="0"/>
          <a:ext cx="0" cy="0"/>
          <a:chOff x="0" y="0"/>
          <a:chExt cx="0" cy="0"/>
        </a:xfrm>
      </p:grpSpPr>
      <p:sp>
        <p:nvSpPr>
          <p:cNvPr id="324" name="Google Shape;324;p9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9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6" name="Google Shape;326;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9" name="Shape 329"/>
        <p:cNvGrpSpPr/>
        <p:nvPr/>
      </p:nvGrpSpPr>
      <p:grpSpPr>
        <a:xfrm>
          <a:off x="0" y="0"/>
          <a:ext cx="0" cy="0"/>
          <a:chOff x="0" y="0"/>
          <a:chExt cx="0" cy="0"/>
        </a:xfrm>
      </p:grpSpPr>
      <p:sp>
        <p:nvSpPr>
          <p:cNvPr id="330" name="Google Shape;330;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9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2" name="Google Shape;332;p9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3" name="Google Shape;333;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4" name="Google Shape;334;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6" name="Shape 336"/>
        <p:cNvGrpSpPr/>
        <p:nvPr/>
      </p:nvGrpSpPr>
      <p:grpSpPr>
        <a:xfrm>
          <a:off x="0" y="0"/>
          <a:ext cx="0" cy="0"/>
          <a:chOff x="0" y="0"/>
          <a:chExt cx="0" cy="0"/>
        </a:xfrm>
      </p:grpSpPr>
      <p:sp>
        <p:nvSpPr>
          <p:cNvPr id="337" name="Google Shape;337;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 name="Google Shape;338;p9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9" name="Google Shape;339;p9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0" name="Google Shape;340;p9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41" name="Google Shape;341;p9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2" name="Google Shape;342;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7" name="Google Shape;347;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0" name="Shape 350"/>
        <p:cNvGrpSpPr/>
        <p:nvPr/>
      </p:nvGrpSpPr>
      <p:grpSpPr>
        <a:xfrm>
          <a:off x="0" y="0"/>
          <a:ext cx="0" cy="0"/>
          <a:chOff x="0" y="0"/>
          <a:chExt cx="0" cy="0"/>
        </a:xfrm>
      </p:grpSpPr>
      <p:sp>
        <p:nvSpPr>
          <p:cNvPr id="351" name="Google Shape;351;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4" name="Shape 354"/>
        <p:cNvGrpSpPr/>
        <p:nvPr/>
      </p:nvGrpSpPr>
      <p:grpSpPr>
        <a:xfrm>
          <a:off x="0" y="0"/>
          <a:ext cx="0" cy="0"/>
          <a:chOff x="0" y="0"/>
          <a:chExt cx="0" cy="0"/>
        </a:xfrm>
      </p:grpSpPr>
      <p:sp>
        <p:nvSpPr>
          <p:cNvPr id="355" name="Google Shape;355;p10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10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57" name="Google Shape;357;p10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58" name="Google Shape;358;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1" name="Shape 361"/>
        <p:cNvGrpSpPr/>
        <p:nvPr/>
      </p:nvGrpSpPr>
      <p:grpSpPr>
        <a:xfrm>
          <a:off x="0" y="0"/>
          <a:ext cx="0" cy="0"/>
          <a:chOff x="0" y="0"/>
          <a:chExt cx="0" cy="0"/>
        </a:xfrm>
      </p:grpSpPr>
      <p:sp>
        <p:nvSpPr>
          <p:cNvPr id="362" name="Google Shape;362;p10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102"/>
          <p:cNvSpPr/>
          <p:nvPr>
            <p:ph idx="2" type="pic"/>
          </p:nvPr>
        </p:nvSpPr>
        <p:spPr>
          <a:xfrm>
            <a:off x="1792288" y="612775"/>
            <a:ext cx="5486400" cy="4114800"/>
          </a:xfrm>
          <a:prstGeom prst="rect">
            <a:avLst/>
          </a:prstGeom>
          <a:noFill/>
          <a:ln>
            <a:noFill/>
          </a:ln>
        </p:spPr>
      </p:sp>
      <p:sp>
        <p:nvSpPr>
          <p:cNvPr id="364" name="Google Shape;364;p10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5" name="Google Shape;365;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8" name="Shape 368"/>
        <p:cNvGrpSpPr/>
        <p:nvPr/>
      </p:nvGrpSpPr>
      <p:grpSpPr>
        <a:xfrm>
          <a:off x="0" y="0"/>
          <a:ext cx="0" cy="0"/>
          <a:chOff x="0" y="0"/>
          <a:chExt cx="0" cy="0"/>
        </a:xfrm>
      </p:grpSpPr>
      <p:sp>
        <p:nvSpPr>
          <p:cNvPr id="369" name="Google Shape;369;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10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1" name="Google Shape;371;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4" name="Shape 374"/>
        <p:cNvGrpSpPr/>
        <p:nvPr/>
      </p:nvGrpSpPr>
      <p:grpSpPr>
        <a:xfrm>
          <a:off x="0" y="0"/>
          <a:ext cx="0" cy="0"/>
          <a:chOff x="0" y="0"/>
          <a:chExt cx="0" cy="0"/>
        </a:xfrm>
      </p:grpSpPr>
      <p:sp>
        <p:nvSpPr>
          <p:cNvPr id="375" name="Google Shape;375;p10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10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7" name="Google Shape;377;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6" name="Shape 386"/>
        <p:cNvGrpSpPr/>
        <p:nvPr/>
      </p:nvGrpSpPr>
      <p:grpSpPr>
        <a:xfrm>
          <a:off x="0" y="0"/>
          <a:ext cx="0" cy="0"/>
          <a:chOff x="0" y="0"/>
          <a:chExt cx="0" cy="0"/>
        </a:xfrm>
      </p:grpSpPr>
      <p:sp>
        <p:nvSpPr>
          <p:cNvPr id="387" name="Google Shape;387;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8" name="Google Shape;388;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9" name="Google Shape;389;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0" name="Google Shape;390;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2" name="Shape 392"/>
        <p:cNvGrpSpPr/>
        <p:nvPr/>
      </p:nvGrpSpPr>
      <p:grpSpPr>
        <a:xfrm>
          <a:off x="0" y="0"/>
          <a:ext cx="0" cy="0"/>
          <a:chOff x="0" y="0"/>
          <a:chExt cx="0" cy="0"/>
        </a:xfrm>
      </p:grpSpPr>
      <p:sp>
        <p:nvSpPr>
          <p:cNvPr id="393" name="Google Shape;393;p10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4" name="Google Shape;394;p10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95" name="Google Shape;395;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6" name="Google Shape;396;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7" name="Google Shape;397;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8" name="Shape 398"/>
        <p:cNvGrpSpPr/>
        <p:nvPr/>
      </p:nvGrpSpPr>
      <p:grpSpPr>
        <a:xfrm>
          <a:off x="0" y="0"/>
          <a:ext cx="0" cy="0"/>
          <a:chOff x="0" y="0"/>
          <a:chExt cx="0" cy="0"/>
        </a:xfrm>
      </p:grpSpPr>
      <p:sp>
        <p:nvSpPr>
          <p:cNvPr id="399" name="Google Shape;399;p10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10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1" name="Google Shape;401;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2" name="Google Shape;402;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4" name="Shape 404"/>
        <p:cNvGrpSpPr/>
        <p:nvPr/>
      </p:nvGrpSpPr>
      <p:grpSpPr>
        <a:xfrm>
          <a:off x="0" y="0"/>
          <a:ext cx="0" cy="0"/>
          <a:chOff x="0" y="0"/>
          <a:chExt cx="0" cy="0"/>
        </a:xfrm>
      </p:grpSpPr>
      <p:sp>
        <p:nvSpPr>
          <p:cNvPr id="405" name="Google Shape;405;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6" name="Google Shape;406;p10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7" name="Google Shape;407;p10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8" name="Google Shape;408;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9" name="Google Shape;409;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1" name="Shape 411"/>
        <p:cNvGrpSpPr/>
        <p:nvPr/>
      </p:nvGrpSpPr>
      <p:grpSpPr>
        <a:xfrm>
          <a:off x="0" y="0"/>
          <a:ext cx="0" cy="0"/>
          <a:chOff x="0" y="0"/>
          <a:chExt cx="0" cy="0"/>
        </a:xfrm>
      </p:grpSpPr>
      <p:sp>
        <p:nvSpPr>
          <p:cNvPr id="412" name="Google Shape;412;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10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4" name="Google Shape;414;p10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5" name="Google Shape;415;p10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6" name="Google Shape;416;p10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7" name="Google Shape;417;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0" name="Shape 420"/>
        <p:cNvGrpSpPr/>
        <p:nvPr/>
      </p:nvGrpSpPr>
      <p:grpSpPr>
        <a:xfrm>
          <a:off x="0" y="0"/>
          <a:ext cx="0" cy="0"/>
          <a:chOff x="0" y="0"/>
          <a:chExt cx="0" cy="0"/>
        </a:xfrm>
      </p:grpSpPr>
      <p:sp>
        <p:nvSpPr>
          <p:cNvPr id="421" name="Google Shape;421;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2" name="Google Shape;422;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3" name="Google Shape;423;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4" name="Google Shape;424;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5" name="Shape 425"/>
        <p:cNvGrpSpPr/>
        <p:nvPr/>
      </p:nvGrpSpPr>
      <p:grpSpPr>
        <a:xfrm>
          <a:off x="0" y="0"/>
          <a:ext cx="0" cy="0"/>
          <a:chOff x="0" y="0"/>
          <a:chExt cx="0" cy="0"/>
        </a:xfrm>
      </p:grpSpPr>
      <p:sp>
        <p:nvSpPr>
          <p:cNvPr id="426" name="Google Shape;426;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9" name="Shape 429"/>
        <p:cNvGrpSpPr/>
        <p:nvPr/>
      </p:nvGrpSpPr>
      <p:grpSpPr>
        <a:xfrm>
          <a:off x="0" y="0"/>
          <a:ext cx="0" cy="0"/>
          <a:chOff x="0" y="0"/>
          <a:chExt cx="0" cy="0"/>
        </a:xfrm>
      </p:grpSpPr>
      <p:sp>
        <p:nvSpPr>
          <p:cNvPr id="430" name="Google Shape;430;p1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1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2" name="Google Shape;432;p1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3" name="Google Shape;433;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6" name="Shape 436"/>
        <p:cNvGrpSpPr/>
        <p:nvPr/>
      </p:nvGrpSpPr>
      <p:grpSpPr>
        <a:xfrm>
          <a:off x="0" y="0"/>
          <a:ext cx="0" cy="0"/>
          <a:chOff x="0" y="0"/>
          <a:chExt cx="0" cy="0"/>
        </a:xfrm>
      </p:grpSpPr>
      <p:sp>
        <p:nvSpPr>
          <p:cNvPr id="437" name="Google Shape;437;p1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8" name="Google Shape;438;p112"/>
          <p:cNvSpPr/>
          <p:nvPr>
            <p:ph idx="2" type="pic"/>
          </p:nvPr>
        </p:nvSpPr>
        <p:spPr>
          <a:xfrm>
            <a:off x="1792288" y="612775"/>
            <a:ext cx="5486400" cy="4114800"/>
          </a:xfrm>
          <a:prstGeom prst="rect">
            <a:avLst/>
          </a:prstGeom>
          <a:noFill/>
          <a:ln>
            <a:noFill/>
          </a:ln>
        </p:spPr>
      </p:sp>
      <p:sp>
        <p:nvSpPr>
          <p:cNvPr id="439" name="Google Shape;439;p1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0" name="Google Shape;440;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1" name="Google Shape;441;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2" name="Google Shape;442;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3" name="Shape 443"/>
        <p:cNvGrpSpPr/>
        <p:nvPr/>
      </p:nvGrpSpPr>
      <p:grpSpPr>
        <a:xfrm>
          <a:off x="0" y="0"/>
          <a:ext cx="0" cy="0"/>
          <a:chOff x="0" y="0"/>
          <a:chExt cx="0" cy="0"/>
        </a:xfrm>
      </p:grpSpPr>
      <p:sp>
        <p:nvSpPr>
          <p:cNvPr id="444" name="Google Shape;444;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1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6" name="Google Shape;446;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8" name="Google Shape;448;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9" name="Shape 449"/>
        <p:cNvGrpSpPr/>
        <p:nvPr/>
      </p:nvGrpSpPr>
      <p:grpSpPr>
        <a:xfrm>
          <a:off x="0" y="0"/>
          <a:ext cx="0" cy="0"/>
          <a:chOff x="0" y="0"/>
          <a:chExt cx="0" cy="0"/>
        </a:xfrm>
      </p:grpSpPr>
      <p:sp>
        <p:nvSpPr>
          <p:cNvPr id="450" name="Google Shape;450;p1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1" name="Google Shape;451;p1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2" name="Google Shape;452;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6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2"/>
          <p:cNvSpPr/>
          <p:nvPr>
            <p:ph idx="2" type="pic"/>
          </p:nvPr>
        </p:nvSpPr>
        <p:spPr>
          <a:xfrm>
            <a:off x="1792288" y="612775"/>
            <a:ext cx="5486400" cy="4114800"/>
          </a:xfrm>
          <a:prstGeom prst="rect">
            <a:avLst/>
          </a:prstGeom>
          <a:noFill/>
          <a:ln>
            <a:noFill/>
          </a:ln>
        </p:spPr>
      </p:sp>
      <p:sp>
        <p:nvSpPr>
          <p:cNvPr id="64" name="Google Shape;64;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7.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6.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3.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2" name="Google Shape;23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3" name="Google Shape;23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7" name="Google Shape;307;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8" name="Google Shape;30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9" name="Google Shape;30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0" name="Google Shape;31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2" name="Google Shape;382;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3" name="Google Shape;383;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4" name="Google Shape;384;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5" name="Google Shape;38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eeksforgeeks.org/brute-force-approach-and-its-pros-and-cons/" TargetMode="External"/><Relationship Id="rId4" Type="http://schemas.openxmlformats.org/officeDocument/2006/relationships/hyperlink" Target="https://www.geeksforgeeks.org/recursion/" TargetMode="External"/><Relationship Id="rId11" Type="http://schemas.openxmlformats.org/officeDocument/2006/relationships/hyperlink" Target="https://www.geeksforgeeks.org/dynamic-programming/" TargetMode="External"/><Relationship Id="rId10" Type="http://schemas.openxmlformats.org/officeDocument/2006/relationships/hyperlink" Target="http://www.geeksforgeeks.org/greedy-algorithms/" TargetMode="External"/><Relationship Id="rId9" Type="http://schemas.openxmlformats.org/officeDocument/2006/relationships/hyperlink" Target="http://www.geeksforgeeks.org/divide-and-conquer-introduction/" TargetMode="External"/><Relationship Id="rId5" Type="http://schemas.openxmlformats.org/officeDocument/2006/relationships/hyperlink" Target="https://www.geeksforgeeks.org/backtracking-algorithms/" TargetMode="External"/><Relationship Id="rId6" Type="http://schemas.openxmlformats.org/officeDocument/2006/relationships/hyperlink" Target="https://www.geeksforgeeks.org/searching-algorithms/" TargetMode="External"/><Relationship Id="rId7" Type="http://schemas.openxmlformats.org/officeDocument/2006/relationships/hyperlink" Target="https://www.geeksforgeeks.org/sorting-algorithms/" TargetMode="External"/><Relationship Id="rId8" Type="http://schemas.openxmlformats.org/officeDocument/2006/relationships/hyperlink" Target="https://www.geeksforgeeks.org/hashing-set-1-intro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
          <p:cNvSpPr txBox="1"/>
          <p:nvPr>
            <p:ph type="ctrTitle"/>
          </p:nvPr>
        </p:nvSpPr>
        <p:spPr>
          <a:xfrm>
            <a:off x="838200" y="381001"/>
            <a:ext cx="7772400" cy="9143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i="1" lang="en-US">
                <a:latin typeface="Times New Roman"/>
                <a:ea typeface="Times New Roman"/>
                <a:cs typeface="Times New Roman"/>
                <a:sym typeface="Times New Roman"/>
              </a:rPr>
              <a:t>UNIT- I     INTRODUCTION</a:t>
            </a:r>
            <a:endParaRPr b="1" i="1">
              <a:latin typeface="Times New Roman"/>
              <a:ea typeface="Times New Roman"/>
              <a:cs typeface="Times New Roman"/>
              <a:sym typeface="Times New Roman"/>
            </a:endParaRPr>
          </a:p>
        </p:txBody>
      </p:sp>
      <p:sp>
        <p:nvSpPr>
          <p:cNvPr id="460" name="Google Shape;460;p1"/>
          <p:cNvSpPr txBox="1"/>
          <p:nvPr>
            <p:ph idx="1" type="subTitle"/>
          </p:nvPr>
        </p:nvSpPr>
        <p:spPr>
          <a:xfrm>
            <a:off x="609600" y="1676400"/>
            <a:ext cx="7924800" cy="43434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888888"/>
              </a:buClr>
              <a:buSzPts val="2400"/>
              <a:buNone/>
            </a:pPr>
            <a:r>
              <a:rPr b="1" i="1" lang="en-US" sz="2400"/>
              <a:t>NOTION OF AN ALGORITHM – FUNDAMENTALS OF ALGORITHMIC PROBLEM SOVING – IMPORTANT PROBLEM TYPES – FUNDAMENTALS OF THE ANALYSIS OF ALGORITHMIC EFFICIENCY – ASYMPTOTIC NOTATIONS AND THEIR PROPERTIES.ANALYSIS FRAMEWORK – EMPRICAL ANALYSIS – MATHEMATICAL  ANALYSIS FOR RECURSIVE AND NON-RECURSIVE ALGORITHMS – VISUVALIZATION </a:t>
            </a:r>
            <a:endParaRPr b="1"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IMPORTANT PROBLEM TYPES </a:t>
            </a:r>
            <a:endParaRPr b="1" sz="2800">
              <a:latin typeface="Times New Roman"/>
              <a:ea typeface="Times New Roman"/>
              <a:cs typeface="Times New Roman"/>
              <a:sym typeface="Times New Roman"/>
            </a:endParaRPr>
          </a:p>
        </p:txBody>
      </p:sp>
      <p:sp>
        <p:nvSpPr>
          <p:cNvPr id="523" name="Google Shape;523;p10"/>
          <p:cNvSpPr txBox="1"/>
          <p:nvPr>
            <p:ph idx="1" type="body"/>
          </p:nvPr>
        </p:nvSpPr>
        <p:spPr>
          <a:xfrm>
            <a:off x="838200" y="1295400"/>
            <a:ext cx="77724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Sorting.</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Searching.</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String processing (e.g. string matching)</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Graph problems (e.g. graph coloring problem)</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Combinatorial problems (e.g. maximizes a cost)</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Geometric problems (e.g. convex hull problem)</a:t>
            </a:r>
            <a:endParaRPr/>
          </a:p>
          <a:p>
            <a:pPr indent="-342900" lvl="0" marL="342900" rtl="0" algn="l">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Numerical problems (e.g. solving equations )</a:t>
            </a:r>
            <a:endParaRPr/>
          </a:p>
          <a:p>
            <a:pPr indent="-154940" lvl="0" marL="342900" rtl="0" algn="l">
              <a:spcBef>
                <a:spcPts val="592"/>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1"/>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Sorting</a:t>
            </a:r>
            <a:endParaRPr b="1"/>
          </a:p>
        </p:txBody>
      </p:sp>
      <p:sp>
        <p:nvSpPr>
          <p:cNvPr id="529" name="Google Shape;529;p1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The sorting problem is to rearrange the elements of a given list in non</a:t>
            </a:r>
            <a:endParaRPr/>
          </a:p>
          <a:p>
            <a:pPr indent="-342900" lvl="0" marL="342900" rtl="0" algn="l">
              <a:spcBef>
                <a:spcPts val="400"/>
              </a:spcBef>
              <a:spcAft>
                <a:spcPts val="0"/>
              </a:spcAft>
              <a:buClr>
                <a:schemeClr val="dk1"/>
              </a:buClr>
              <a:buSzPct val="100000"/>
              <a:buChar char="•"/>
            </a:pPr>
            <a:r>
              <a:rPr lang="en-US"/>
              <a:t>decreasing (ascending) or decreasing order (descending) order.</a:t>
            </a:r>
            <a:endParaRPr/>
          </a:p>
          <a:p>
            <a:pPr indent="-342900" lvl="0" marL="342900" rtl="0" algn="l">
              <a:spcBef>
                <a:spcPts val="400"/>
              </a:spcBef>
              <a:spcAft>
                <a:spcPts val="0"/>
              </a:spcAft>
              <a:buClr>
                <a:schemeClr val="dk1"/>
              </a:buClr>
              <a:buSzPct val="100000"/>
              <a:buChar char="•"/>
            </a:pPr>
            <a:r>
              <a:rPr lang="en-US"/>
              <a:t>Examples of sorting algorithms</a:t>
            </a:r>
            <a:endParaRPr/>
          </a:p>
          <a:p>
            <a:pPr indent="-342900" lvl="0" marL="342900" rtl="0" algn="l">
              <a:spcBef>
                <a:spcPts val="400"/>
              </a:spcBef>
              <a:spcAft>
                <a:spcPts val="0"/>
              </a:spcAft>
              <a:buClr>
                <a:schemeClr val="dk1"/>
              </a:buClr>
              <a:buSzPct val="100000"/>
              <a:buFont typeface="Noto Sans Symbols"/>
              <a:buChar char="✔"/>
            </a:pPr>
            <a:r>
              <a:rPr lang="en-US"/>
              <a:t>Selection sort</a:t>
            </a:r>
            <a:endParaRPr/>
          </a:p>
          <a:p>
            <a:pPr indent="-342900" lvl="0" marL="342900" rtl="0" algn="l">
              <a:spcBef>
                <a:spcPts val="400"/>
              </a:spcBef>
              <a:spcAft>
                <a:spcPts val="0"/>
              </a:spcAft>
              <a:buClr>
                <a:schemeClr val="dk1"/>
              </a:buClr>
              <a:buSzPct val="100000"/>
              <a:buFont typeface="Noto Sans Symbols"/>
              <a:buChar char="✔"/>
            </a:pPr>
            <a:r>
              <a:rPr lang="en-US"/>
              <a:t>Bubble sort</a:t>
            </a:r>
            <a:endParaRPr/>
          </a:p>
          <a:p>
            <a:pPr indent="-342900" lvl="0" marL="342900" rtl="0" algn="l">
              <a:spcBef>
                <a:spcPts val="400"/>
              </a:spcBef>
              <a:spcAft>
                <a:spcPts val="0"/>
              </a:spcAft>
              <a:buClr>
                <a:schemeClr val="dk1"/>
              </a:buClr>
              <a:buSzPct val="100000"/>
              <a:buFont typeface="Noto Sans Symbols"/>
              <a:buChar char="✔"/>
            </a:pPr>
            <a:r>
              <a:rPr lang="en-US"/>
              <a:t>Insertion sort</a:t>
            </a:r>
            <a:endParaRPr/>
          </a:p>
          <a:p>
            <a:pPr indent="-342900" lvl="0" marL="342900" rtl="0" algn="l">
              <a:spcBef>
                <a:spcPts val="400"/>
              </a:spcBef>
              <a:spcAft>
                <a:spcPts val="0"/>
              </a:spcAft>
              <a:buClr>
                <a:schemeClr val="dk1"/>
              </a:buClr>
              <a:buSzPct val="100000"/>
              <a:buFont typeface="Noto Sans Symbols"/>
              <a:buChar char="✔"/>
            </a:pPr>
            <a:r>
              <a:rPr lang="en-US"/>
              <a:t>Merge sort</a:t>
            </a:r>
            <a:endParaRPr/>
          </a:p>
          <a:p>
            <a:pPr indent="-342900" lvl="0" marL="342900" rtl="0" algn="l">
              <a:spcBef>
                <a:spcPts val="400"/>
              </a:spcBef>
              <a:spcAft>
                <a:spcPts val="0"/>
              </a:spcAft>
              <a:buClr>
                <a:schemeClr val="dk1"/>
              </a:buClr>
              <a:buSzPct val="100000"/>
              <a:buChar char="•"/>
            </a:pPr>
            <a:r>
              <a:rPr lang="en-US"/>
              <a:t>Number of key comparisons is used to determine time complexity of</a:t>
            </a:r>
            <a:endParaRPr/>
          </a:p>
          <a:p>
            <a:pPr indent="-342900" lvl="0" marL="342900" rtl="0" algn="l">
              <a:spcBef>
                <a:spcPts val="400"/>
              </a:spcBef>
              <a:spcAft>
                <a:spcPts val="0"/>
              </a:spcAft>
              <a:buClr>
                <a:schemeClr val="dk1"/>
              </a:buClr>
              <a:buSzPct val="100000"/>
              <a:buChar char="•"/>
            </a:pPr>
            <a:r>
              <a:rPr lang="en-US"/>
              <a:t>sorting algorithms</a:t>
            </a:r>
            <a:endParaRPr/>
          </a:p>
          <a:p>
            <a:pPr indent="-342900" lvl="0" marL="342900" rtl="0" algn="l">
              <a:spcBef>
                <a:spcPts val="400"/>
              </a:spcBef>
              <a:spcAft>
                <a:spcPts val="0"/>
              </a:spcAft>
              <a:buClr>
                <a:schemeClr val="dk1"/>
              </a:buClr>
              <a:buSzPct val="100000"/>
              <a:buChar char="•"/>
            </a:pPr>
            <a:r>
              <a:rPr lang="en-US"/>
              <a:t>Two properties related to sorting algorithms</a:t>
            </a:r>
            <a:endParaRPr/>
          </a:p>
          <a:p>
            <a:pPr indent="-285750" lvl="1" marL="742950" rtl="0" algn="l">
              <a:spcBef>
                <a:spcPts val="350"/>
              </a:spcBef>
              <a:spcAft>
                <a:spcPts val="0"/>
              </a:spcAft>
              <a:buClr>
                <a:schemeClr val="dk1"/>
              </a:buClr>
              <a:buSzPct val="100000"/>
              <a:buChar char="–"/>
            </a:pPr>
            <a:r>
              <a:rPr lang="en-US"/>
              <a:t>Stability: A sorting algorithm is called stable if it preserves the</a:t>
            </a:r>
            <a:endParaRPr/>
          </a:p>
          <a:p>
            <a:pPr indent="-342900" lvl="0" marL="342900" rtl="0" algn="l">
              <a:spcBef>
                <a:spcPts val="400"/>
              </a:spcBef>
              <a:spcAft>
                <a:spcPts val="0"/>
              </a:spcAft>
              <a:buClr>
                <a:schemeClr val="dk1"/>
              </a:buClr>
              <a:buSzPct val="100000"/>
              <a:buChar char="•"/>
            </a:pPr>
            <a:r>
              <a:rPr lang="en-US"/>
              <a:t>relative order of any two equal elements in its input.</a:t>
            </a:r>
            <a:endParaRPr/>
          </a:p>
          <a:p>
            <a:pPr indent="-285750" lvl="1" marL="742950" rtl="0" algn="l">
              <a:spcBef>
                <a:spcPts val="350"/>
              </a:spcBef>
              <a:spcAft>
                <a:spcPts val="0"/>
              </a:spcAft>
              <a:buClr>
                <a:schemeClr val="dk1"/>
              </a:buClr>
              <a:buSzPct val="100000"/>
              <a:buChar char="–"/>
            </a:pPr>
            <a:r>
              <a:rPr lang="en-US"/>
              <a:t>In place: A sorting algorithm is in place if it does not require extra</a:t>
            </a:r>
            <a:endParaRPr/>
          </a:p>
          <a:p>
            <a:pPr indent="-342900" lvl="0" marL="342900" rtl="0" algn="l">
              <a:spcBef>
                <a:spcPts val="400"/>
              </a:spcBef>
              <a:spcAft>
                <a:spcPts val="0"/>
              </a:spcAft>
              <a:buClr>
                <a:schemeClr val="dk1"/>
              </a:buClr>
              <a:buSzPct val="100000"/>
              <a:buChar char="•"/>
            </a:pPr>
            <a:r>
              <a:rPr lang="en-US"/>
              <a:t>memory, except, possibly for a few memory units</a:t>
            </a:r>
            <a:endParaRPr/>
          </a:p>
          <a:p>
            <a:pPr indent="-215900" lvl="0" marL="342900" rtl="0" algn="l">
              <a:spcBef>
                <a:spcPts val="400"/>
              </a:spcBef>
              <a:spcAft>
                <a:spcPts val="0"/>
              </a:spcAft>
              <a:buClr>
                <a:schemeClr val="dk1"/>
              </a:buClr>
              <a:buSzPct val="100000"/>
              <a:buFont typeface="Noto Sans Symbols"/>
              <a:buNone/>
            </a:pPr>
            <a:r>
              <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Searching</a:t>
            </a:r>
            <a:endParaRPr b="1"/>
          </a:p>
        </p:txBody>
      </p:sp>
      <p:sp>
        <p:nvSpPr>
          <p:cNvPr id="535" name="Google Shape;53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Find a given value, called a search key, in a given set.</a:t>
            </a:r>
            <a:endParaRPr/>
          </a:p>
          <a:p>
            <a:pPr indent="-342900" lvl="0" marL="342900" rtl="0" algn="l">
              <a:spcBef>
                <a:spcPts val="640"/>
              </a:spcBef>
              <a:spcAft>
                <a:spcPts val="0"/>
              </a:spcAft>
              <a:buClr>
                <a:schemeClr val="dk1"/>
              </a:buClr>
              <a:buSzPts val="3200"/>
              <a:buChar char="•"/>
            </a:pPr>
            <a:r>
              <a:rPr lang="en-US"/>
              <a:t>Examples of searching algorithms</a:t>
            </a:r>
            <a:endParaRPr/>
          </a:p>
          <a:p>
            <a:pPr indent="-342900" lvl="0" marL="342900" rtl="0" algn="l">
              <a:spcBef>
                <a:spcPts val="640"/>
              </a:spcBef>
              <a:spcAft>
                <a:spcPts val="0"/>
              </a:spcAft>
              <a:buClr>
                <a:schemeClr val="dk1"/>
              </a:buClr>
              <a:buSzPts val="3200"/>
              <a:buChar char="•"/>
            </a:pPr>
            <a:r>
              <a:rPr lang="en-US"/>
              <a:t>Sequential searching</a:t>
            </a:r>
            <a:endParaRPr/>
          </a:p>
          <a:p>
            <a:pPr indent="-342900" lvl="0" marL="342900" rtl="0" algn="l">
              <a:spcBef>
                <a:spcPts val="640"/>
              </a:spcBef>
              <a:spcAft>
                <a:spcPts val="0"/>
              </a:spcAft>
              <a:buClr>
                <a:schemeClr val="dk1"/>
              </a:buClr>
              <a:buSzPts val="3200"/>
              <a:buChar char="•"/>
            </a:pPr>
            <a:r>
              <a:rPr lang="en-US"/>
              <a:t>Binary searching…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String Matching</a:t>
            </a:r>
            <a:endParaRPr b="1"/>
          </a:p>
        </p:txBody>
      </p:sp>
      <p:sp>
        <p:nvSpPr>
          <p:cNvPr id="541" name="Google Shape;54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string is a sequence of characters from an alphabet.</a:t>
            </a:r>
            <a:endParaRPr/>
          </a:p>
          <a:p>
            <a:pPr indent="-342900" lvl="0" marL="342900" rtl="0" algn="l">
              <a:spcBef>
                <a:spcPts val="640"/>
              </a:spcBef>
              <a:spcAft>
                <a:spcPts val="0"/>
              </a:spcAft>
              <a:buClr>
                <a:schemeClr val="dk1"/>
              </a:buClr>
              <a:buSzPts val="3200"/>
              <a:buChar char="•"/>
            </a:pPr>
            <a:r>
              <a:rPr lang="en-US"/>
              <a:t>Text strings: letters, numbers, and special characters.</a:t>
            </a:r>
            <a:endParaRPr/>
          </a:p>
          <a:p>
            <a:pPr indent="-342900" lvl="0" marL="342900" rtl="0" algn="l">
              <a:spcBef>
                <a:spcPts val="640"/>
              </a:spcBef>
              <a:spcAft>
                <a:spcPts val="0"/>
              </a:spcAft>
              <a:buClr>
                <a:schemeClr val="dk1"/>
              </a:buClr>
              <a:buSzPts val="3200"/>
              <a:buChar char="•"/>
            </a:pPr>
            <a:r>
              <a:rPr lang="en-US"/>
              <a:t>String matching: searching for a given word/pattern in a text.</a:t>
            </a:r>
            <a:endParaRPr/>
          </a:p>
          <a:p>
            <a:pPr indent="-342900" lvl="0" marL="342900" rtl="0" algn="l">
              <a:spcBef>
                <a:spcPts val="640"/>
              </a:spcBef>
              <a:spcAft>
                <a:spcPts val="0"/>
              </a:spcAft>
              <a:buClr>
                <a:schemeClr val="dk1"/>
              </a:buClr>
              <a:buSzPts val="3200"/>
              <a:buChar char="•"/>
            </a:pPr>
            <a:r>
              <a:rPr lang="en-US"/>
              <a:t>Text: I am a computer science graduate</a:t>
            </a:r>
            <a:endParaRPr/>
          </a:p>
          <a:p>
            <a:pPr indent="-342900" lvl="0" marL="342900" rtl="0" algn="l">
              <a:spcBef>
                <a:spcPts val="640"/>
              </a:spcBef>
              <a:spcAft>
                <a:spcPts val="0"/>
              </a:spcAft>
              <a:buClr>
                <a:schemeClr val="dk1"/>
              </a:buClr>
              <a:buSzPts val="3200"/>
              <a:buChar char="•"/>
            </a:pPr>
            <a:r>
              <a:rPr lang="en-US"/>
              <a:t>Pattern: computer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Graph problems</a:t>
            </a:r>
            <a:endParaRPr b="1"/>
          </a:p>
        </p:txBody>
      </p:sp>
      <p:sp>
        <p:nvSpPr>
          <p:cNvPr id="547" name="Google Shape;54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graph is a collection of points called vertices and edges</a:t>
            </a:r>
            <a:endParaRPr/>
          </a:p>
          <a:p>
            <a:pPr indent="-342900" lvl="0" marL="342900" rtl="0" algn="l">
              <a:spcBef>
                <a:spcPts val="640"/>
              </a:spcBef>
              <a:spcAft>
                <a:spcPts val="0"/>
              </a:spcAft>
              <a:buClr>
                <a:schemeClr val="dk1"/>
              </a:buClr>
              <a:buSzPts val="3200"/>
              <a:buChar char="•"/>
            </a:pPr>
            <a:r>
              <a:rPr lang="en-US"/>
              <a:t>Examples of graph problems are graph traversal, traveling salesman problem, shortest path algorithm, topological sort and the graph-coloring problem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5"/>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Combinatorial problems</a:t>
            </a:r>
            <a:endParaRPr b="1"/>
          </a:p>
        </p:txBody>
      </p:sp>
      <p:sp>
        <p:nvSpPr>
          <p:cNvPr id="553" name="Google Shape;553;p15"/>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These are problems for which it is required to generate permutations, and combinations, or a subset that satisfies certain constraints.</a:t>
            </a:r>
            <a:endParaRPr/>
          </a:p>
          <a:p>
            <a:pPr indent="-342900" lvl="0" marL="342900" rtl="0" algn="just">
              <a:spcBef>
                <a:spcPts val="592"/>
              </a:spcBef>
              <a:spcAft>
                <a:spcPts val="0"/>
              </a:spcAft>
              <a:buClr>
                <a:schemeClr val="dk1"/>
              </a:buClr>
              <a:buSzPct val="100000"/>
              <a:buChar char="•"/>
            </a:pPr>
            <a:r>
              <a:rPr lang="en-US"/>
              <a:t>A desired combinatorial object may have an associated cost that needs to be minimized or maximized</a:t>
            </a:r>
            <a:endParaRPr/>
          </a:p>
          <a:p>
            <a:pPr indent="-342900" lvl="0" marL="342900" rtl="0" algn="just">
              <a:spcBef>
                <a:spcPts val="592"/>
              </a:spcBef>
              <a:spcAft>
                <a:spcPts val="0"/>
              </a:spcAft>
              <a:buClr>
                <a:schemeClr val="dk1"/>
              </a:buClr>
              <a:buSzPct val="100000"/>
              <a:buChar char="•"/>
            </a:pPr>
            <a:r>
              <a:rPr lang="en-US"/>
              <a:t>In practical, the combinatorial problems are the most difficult problems in computing.</a:t>
            </a:r>
            <a:endParaRPr/>
          </a:p>
          <a:p>
            <a:pPr indent="-342900" lvl="0" marL="342900" rtl="0" algn="just">
              <a:spcBef>
                <a:spcPts val="592"/>
              </a:spcBef>
              <a:spcAft>
                <a:spcPts val="0"/>
              </a:spcAft>
              <a:buClr>
                <a:schemeClr val="dk1"/>
              </a:buClr>
              <a:buSzPct val="100000"/>
              <a:buChar char="•"/>
            </a:pPr>
            <a:r>
              <a:rPr lang="en-US"/>
              <a:t>The traveling salesman problem and the graph coloring problem are examples of combinatorial problems</a:t>
            </a:r>
            <a:endParaRPr/>
          </a:p>
          <a:p>
            <a:pPr indent="-154940" lvl="0" marL="342900" rtl="0" algn="just">
              <a:spcBef>
                <a:spcPts val="592"/>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6"/>
          <p:cNvSpPr txBox="1"/>
          <p:nvPr>
            <p:ph type="title"/>
          </p:nvPr>
        </p:nvSpPr>
        <p:spPr>
          <a:xfrm>
            <a:off x="6096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Geometric problems</a:t>
            </a:r>
            <a:br>
              <a:rPr lang="en-US"/>
            </a:br>
            <a:endParaRPr/>
          </a:p>
        </p:txBody>
      </p:sp>
      <p:sp>
        <p:nvSpPr>
          <p:cNvPr id="559" name="Google Shape;55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Geometric algorithms deal with geometric objects such as points, lines, and</a:t>
            </a:r>
            <a:endParaRPr/>
          </a:p>
          <a:p>
            <a:pPr indent="-342900" lvl="0" marL="342900" rtl="0" algn="l">
              <a:spcBef>
                <a:spcPts val="640"/>
              </a:spcBef>
              <a:spcAft>
                <a:spcPts val="0"/>
              </a:spcAft>
              <a:buClr>
                <a:schemeClr val="dk1"/>
              </a:buClr>
              <a:buSzPts val="3200"/>
              <a:buChar char="•"/>
            </a:pPr>
            <a:r>
              <a:rPr lang="en-US"/>
              <a:t>polygons.</a:t>
            </a:r>
            <a:endParaRPr/>
          </a:p>
          <a:p>
            <a:pPr indent="-342900" lvl="0" marL="342900" rtl="0" algn="l">
              <a:spcBef>
                <a:spcPts val="640"/>
              </a:spcBef>
              <a:spcAft>
                <a:spcPts val="0"/>
              </a:spcAft>
              <a:buClr>
                <a:schemeClr val="dk1"/>
              </a:buClr>
              <a:buSzPts val="3200"/>
              <a:buChar char="•"/>
            </a:pPr>
            <a:r>
              <a:rPr lang="en-US"/>
              <a:t>Geometric algorithms are used in computer graphics, robotics etc..</a:t>
            </a:r>
            <a:endParaRPr/>
          </a:p>
          <a:p>
            <a:pPr indent="-342900" lvl="0" marL="342900" rtl="0" algn="l">
              <a:spcBef>
                <a:spcPts val="640"/>
              </a:spcBef>
              <a:spcAft>
                <a:spcPts val="0"/>
              </a:spcAft>
              <a:buClr>
                <a:schemeClr val="dk1"/>
              </a:buClr>
              <a:buSzPts val="3200"/>
              <a:buChar char="•"/>
            </a:pPr>
            <a:r>
              <a:rPr lang="en-US"/>
              <a:t> Examples: closest-pair problem and the convex-hull problem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Numerical Problems</a:t>
            </a:r>
            <a:endParaRPr b="1"/>
          </a:p>
        </p:txBody>
      </p:sp>
      <p:sp>
        <p:nvSpPr>
          <p:cNvPr id="565" name="Google Shape;56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Numerical problems are problems that involve computing definite integrals, evaluating functions, mathematical equations, systems of equations, and so 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FUNDAMENTALS OF THE ANALYSIS OF ALGORITHM EFFICIENCY</a:t>
            </a:r>
            <a:endParaRPr b="1" sz="2800">
              <a:latin typeface="Times New Roman"/>
              <a:ea typeface="Times New Roman"/>
              <a:cs typeface="Times New Roman"/>
              <a:sym typeface="Times New Roman"/>
            </a:endParaRPr>
          </a:p>
        </p:txBody>
      </p:sp>
      <p:sp>
        <p:nvSpPr>
          <p:cNvPr id="571" name="Google Shape;571;p18"/>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efficiency of an algorithm can be in terms of time and space. The algorithm efficiency can be analyzed by the following ways. </a:t>
            </a:r>
            <a:endParaRPr/>
          </a:p>
          <a:p>
            <a:pPr indent="-285750" lvl="1" marL="742950" rtl="0" algn="l">
              <a:spcBef>
                <a:spcPts val="560"/>
              </a:spcBef>
              <a:spcAft>
                <a:spcPts val="0"/>
              </a:spcAft>
              <a:buClr>
                <a:schemeClr val="dk1"/>
              </a:buClr>
              <a:buSzPts val="2800"/>
              <a:buChar char="–"/>
            </a:pPr>
            <a:r>
              <a:rPr lang="en-US"/>
              <a:t>a. Analysis Framework. </a:t>
            </a:r>
            <a:endParaRPr/>
          </a:p>
          <a:p>
            <a:pPr indent="-285750" lvl="1" marL="742950" rtl="0" algn="l">
              <a:spcBef>
                <a:spcPts val="560"/>
              </a:spcBef>
              <a:spcAft>
                <a:spcPts val="0"/>
              </a:spcAft>
              <a:buClr>
                <a:schemeClr val="dk1"/>
              </a:buClr>
              <a:buSzPts val="2800"/>
              <a:buChar char="–"/>
            </a:pPr>
            <a:r>
              <a:rPr lang="en-US"/>
              <a:t>b. Asymptotic Notations and its properties.</a:t>
            </a:r>
            <a:endParaRPr/>
          </a:p>
          <a:p>
            <a:pPr indent="-285750" lvl="1" marL="742950" rtl="0" algn="l">
              <a:spcBef>
                <a:spcPts val="560"/>
              </a:spcBef>
              <a:spcAft>
                <a:spcPts val="0"/>
              </a:spcAft>
              <a:buClr>
                <a:schemeClr val="dk1"/>
              </a:buClr>
              <a:buSzPts val="2800"/>
              <a:buChar char="–"/>
            </a:pPr>
            <a:r>
              <a:rPr lang="en-US"/>
              <a:t> c. Mathematical analysis for Recursive algorithms.</a:t>
            </a:r>
            <a:endParaRPr/>
          </a:p>
          <a:p>
            <a:pPr indent="-285750" lvl="1" marL="742950" rtl="0" algn="l">
              <a:spcBef>
                <a:spcPts val="560"/>
              </a:spcBef>
              <a:spcAft>
                <a:spcPts val="0"/>
              </a:spcAft>
              <a:buClr>
                <a:schemeClr val="dk1"/>
              </a:buClr>
              <a:buSzPts val="2800"/>
              <a:buChar char="–"/>
            </a:pPr>
            <a:r>
              <a:rPr lang="en-US"/>
              <a:t>d. Mathematical analysis for Non-recursive algorithms.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Analysis</a:t>
            </a:r>
            <a:r>
              <a:rPr lang="en-US"/>
              <a:t> </a:t>
            </a:r>
            <a:r>
              <a:rPr b="1" lang="en-US"/>
              <a:t>Framework</a:t>
            </a:r>
            <a:endParaRPr b="1"/>
          </a:p>
        </p:txBody>
      </p:sp>
      <p:sp>
        <p:nvSpPr>
          <p:cNvPr id="577" name="Google Shape;577;p19"/>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There are two kinds of efficiencies to analyze the efficiency of any algorithm. </a:t>
            </a:r>
            <a:endParaRPr/>
          </a:p>
          <a:p>
            <a:pPr indent="-342900" lvl="0" marL="342900" rtl="0" algn="l">
              <a:spcBef>
                <a:spcPts val="592"/>
              </a:spcBef>
              <a:spcAft>
                <a:spcPts val="0"/>
              </a:spcAft>
              <a:buClr>
                <a:schemeClr val="dk1"/>
              </a:buClr>
              <a:buSzPct val="100000"/>
              <a:buChar char="•"/>
            </a:pPr>
            <a:r>
              <a:rPr lang="en-US"/>
              <a:t>They are: </a:t>
            </a:r>
            <a:endParaRPr/>
          </a:p>
          <a:p>
            <a:pPr indent="-285750" lvl="1" marL="742950" rtl="0" algn="l">
              <a:spcBef>
                <a:spcPts val="518"/>
              </a:spcBef>
              <a:spcAft>
                <a:spcPts val="0"/>
              </a:spcAft>
              <a:buClr>
                <a:schemeClr val="dk1"/>
              </a:buClr>
              <a:buSzPct val="100000"/>
              <a:buChar char="–"/>
            </a:pPr>
            <a:r>
              <a:rPr lang="en-US"/>
              <a:t>Time efficiency, indicating how fast the algorithm runs</a:t>
            </a:r>
            <a:endParaRPr/>
          </a:p>
          <a:p>
            <a:pPr indent="-285750" lvl="1" marL="742950" rtl="0" algn="l">
              <a:spcBef>
                <a:spcPts val="518"/>
              </a:spcBef>
              <a:spcAft>
                <a:spcPts val="0"/>
              </a:spcAft>
              <a:buClr>
                <a:schemeClr val="dk1"/>
              </a:buClr>
              <a:buSzPct val="100000"/>
              <a:buChar char="–"/>
            </a:pPr>
            <a:r>
              <a:rPr lang="en-US"/>
              <a:t> Space efficiency, indicating how much extra memory it uses. </a:t>
            </a:r>
            <a:endParaRPr/>
          </a:p>
          <a:p>
            <a:pPr indent="-285750" lvl="1" marL="742950" rtl="0" algn="l">
              <a:spcBef>
                <a:spcPts val="518"/>
              </a:spcBef>
              <a:spcAft>
                <a:spcPts val="0"/>
              </a:spcAft>
              <a:buClr>
                <a:schemeClr val="dk1"/>
              </a:buClr>
              <a:buSzPct val="100000"/>
              <a:buFont typeface="Noto Sans Symbols"/>
              <a:buChar char="▪"/>
            </a:pPr>
            <a:r>
              <a:rPr lang="en-US"/>
              <a:t>The algorithm analysis framework consists of the following: </a:t>
            </a:r>
            <a:endParaRPr/>
          </a:p>
          <a:p>
            <a:pPr indent="-228600" lvl="2" marL="1143000" rtl="0" algn="l">
              <a:spcBef>
                <a:spcPts val="444"/>
              </a:spcBef>
              <a:spcAft>
                <a:spcPts val="0"/>
              </a:spcAft>
              <a:buClr>
                <a:schemeClr val="dk1"/>
              </a:buClr>
              <a:buSzPct val="100000"/>
              <a:buFont typeface="Noto Sans Symbols"/>
              <a:buChar char="▪"/>
            </a:pPr>
            <a:r>
              <a:rPr lang="en-US"/>
              <a:t>Measuring an Input’s Size </a:t>
            </a:r>
            <a:endParaRPr/>
          </a:p>
          <a:p>
            <a:pPr indent="-228600" lvl="2" marL="1143000" rtl="0" algn="l">
              <a:spcBef>
                <a:spcPts val="444"/>
              </a:spcBef>
              <a:spcAft>
                <a:spcPts val="0"/>
              </a:spcAft>
              <a:buClr>
                <a:schemeClr val="dk1"/>
              </a:buClr>
              <a:buSzPct val="100000"/>
              <a:buFont typeface="Noto Sans Symbols"/>
              <a:buChar char="▪"/>
            </a:pPr>
            <a:r>
              <a:rPr lang="en-US"/>
              <a:t>Units for Measuring Running Time </a:t>
            </a:r>
            <a:endParaRPr/>
          </a:p>
          <a:p>
            <a:pPr indent="-228600" lvl="2" marL="1143000" rtl="0" algn="l">
              <a:spcBef>
                <a:spcPts val="444"/>
              </a:spcBef>
              <a:spcAft>
                <a:spcPts val="0"/>
              </a:spcAft>
              <a:buClr>
                <a:schemeClr val="dk1"/>
              </a:buClr>
              <a:buSzPct val="100000"/>
              <a:buFont typeface="Noto Sans Symbols"/>
              <a:buChar char="▪"/>
            </a:pPr>
            <a:r>
              <a:rPr lang="en-US"/>
              <a:t>Orders of Growth </a:t>
            </a:r>
            <a:endParaRPr/>
          </a:p>
          <a:p>
            <a:pPr indent="-228600" lvl="2" marL="1143000" rtl="0" algn="l">
              <a:spcBef>
                <a:spcPts val="444"/>
              </a:spcBef>
              <a:spcAft>
                <a:spcPts val="0"/>
              </a:spcAft>
              <a:buClr>
                <a:schemeClr val="dk1"/>
              </a:buClr>
              <a:buSzPct val="100000"/>
              <a:buFont typeface="Noto Sans Symbols"/>
              <a:buChar char="▪"/>
            </a:pPr>
            <a:r>
              <a:rPr lang="en-US"/>
              <a:t>Worst-Case, Best-Case, and Average-Case Efficiencies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NOTION OF AN ALGORITHM </a:t>
            </a:r>
            <a:endParaRPr b="1" sz="3200">
              <a:latin typeface="Times New Roman"/>
              <a:ea typeface="Times New Roman"/>
              <a:cs typeface="Times New Roman"/>
              <a:sym typeface="Times New Roman"/>
            </a:endParaRPr>
          </a:p>
        </p:txBody>
      </p:sp>
      <p:sp>
        <p:nvSpPr>
          <p:cNvPr id="466" name="Google Shape;466;p2"/>
          <p:cNvSpPr txBox="1"/>
          <p:nvPr>
            <p:ph idx="1" type="body"/>
          </p:nvPr>
        </p:nvSpPr>
        <p:spPr>
          <a:xfrm>
            <a:off x="457200" y="10668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An algorithm is a sequence of unambiguous instructions for solving problem, for obtaining a required output for any legitimate input in a finite amount of time </a:t>
            </a:r>
            <a:endParaRPr sz="2400">
              <a:latin typeface="Times New Roman"/>
              <a:ea typeface="Times New Roman"/>
              <a:cs typeface="Times New Roman"/>
              <a:sym typeface="Times New Roman"/>
            </a:endParaRPr>
          </a:p>
        </p:txBody>
      </p:sp>
      <p:sp>
        <p:nvSpPr>
          <p:cNvPr id="467" name="Google Shape;467;p2"/>
          <p:cNvSpPr/>
          <p:nvPr/>
        </p:nvSpPr>
        <p:spPr>
          <a:xfrm>
            <a:off x="3276600" y="2819400"/>
            <a:ext cx="25908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Calibri"/>
                <a:ea typeface="Calibri"/>
                <a:cs typeface="Calibri"/>
                <a:sym typeface="Calibri"/>
              </a:rPr>
              <a:t>Problem to be solved</a:t>
            </a:r>
            <a:endParaRPr b="0" i="0" sz="1800" u="none" cap="none" strike="noStrike">
              <a:solidFill>
                <a:srgbClr val="FFFFFF"/>
              </a:solidFill>
              <a:latin typeface="Calibri"/>
              <a:ea typeface="Calibri"/>
              <a:cs typeface="Calibri"/>
              <a:sym typeface="Calibri"/>
            </a:endParaRPr>
          </a:p>
        </p:txBody>
      </p:sp>
      <p:sp>
        <p:nvSpPr>
          <p:cNvPr id="468" name="Google Shape;468;p2"/>
          <p:cNvSpPr/>
          <p:nvPr/>
        </p:nvSpPr>
        <p:spPr>
          <a:xfrm>
            <a:off x="3505200" y="5638800"/>
            <a:ext cx="25908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Calibri"/>
                <a:ea typeface="Calibri"/>
                <a:cs typeface="Calibri"/>
                <a:sym typeface="Calibri"/>
              </a:rPr>
              <a:t>Computer Program</a:t>
            </a:r>
            <a:endParaRPr b="0" i="0" sz="1800" u="none" cap="none" strike="noStrike">
              <a:solidFill>
                <a:srgbClr val="FFFFFF"/>
              </a:solidFill>
              <a:latin typeface="Calibri"/>
              <a:ea typeface="Calibri"/>
              <a:cs typeface="Calibri"/>
              <a:sym typeface="Calibri"/>
            </a:endParaRPr>
          </a:p>
        </p:txBody>
      </p:sp>
      <p:sp>
        <p:nvSpPr>
          <p:cNvPr id="469" name="Google Shape;469;p2"/>
          <p:cNvSpPr/>
          <p:nvPr/>
        </p:nvSpPr>
        <p:spPr>
          <a:xfrm>
            <a:off x="6705600" y="5638800"/>
            <a:ext cx="16002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Calibri"/>
                <a:ea typeface="Calibri"/>
                <a:cs typeface="Calibri"/>
                <a:sym typeface="Calibri"/>
              </a:rPr>
              <a:t>Output</a:t>
            </a:r>
            <a:endParaRPr b="0" i="0" sz="1800" u="none" cap="none" strike="noStrike">
              <a:solidFill>
                <a:srgbClr val="FFFFFF"/>
              </a:solidFill>
              <a:latin typeface="Calibri"/>
              <a:ea typeface="Calibri"/>
              <a:cs typeface="Calibri"/>
              <a:sym typeface="Calibri"/>
            </a:endParaRPr>
          </a:p>
        </p:txBody>
      </p:sp>
      <p:sp>
        <p:nvSpPr>
          <p:cNvPr id="470" name="Google Shape;470;p2"/>
          <p:cNvSpPr/>
          <p:nvPr/>
        </p:nvSpPr>
        <p:spPr>
          <a:xfrm>
            <a:off x="1219200" y="5715000"/>
            <a:ext cx="18288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Calibri"/>
                <a:ea typeface="Calibri"/>
                <a:cs typeface="Calibri"/>
                <a:sym typeface="Calibri"/>
              </a:rPr>
              <a:t>Input</a:t>
            </a:r>
            <a:endParaRPr b="0" i="0" sz="1800" u="none" cap="none" strike="noStrike">
              <a:solidFill>
                <a:srgbClr val="FFFFFF"/>
              </a:solidFill>
              <a:latin typeface="Calibri"/>
              <a:ea typeface="Calibri"/>
              <a:cs typeface="Calibri"/>
              <a:sym typeface="Calibri"/>
            </a:endParaRPr>
          </a:p>
        </p:txBody>
      </p:sp>
      <p:sp>
        <p:nvSpPr>
          <p:cNvPr id="471" name="Google Shape;471;p2"/>
          <p:cNvSpPr/>
          <p:nvPr/>
        </p:nvSpPr>
        <p:spPr>
          <a:xfrm>
            <a:off x="3276600" y="4267200"/>
            <a:ext cx="2667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FF"/>
                </a:solidFill>
                <a:latin typeface="Calibri"/>
                <a:ea typeface="Calibri"/>
                <a:cs typeface="Calibri"/>
                <a:sym typeface="Calibri"/>
              </a:rPr>
              <a:t>Algorithm</a:t>
            </a:r>
            <a:endParaRPr b="0" i="0" sz="1800" u="none" cap="none" strike="noStrike">
              <a:solidFill>
                <a:srgbClr val="FFFFFF"/>
              </a:solidFill>
              <a:latin typeface="Calibri"/>
              <a:ea typeface="Calibri"/>
              <a:cs typeface="Calibri"/>
              <a:sym typeface="Calibri"/>
            </a:endParaRPr>
          </a:p>
        </p:txBody>
      </p:sp>
      <p:cxnSp>
        <p:nvCxnSpPr>
          <p:cNvPr id="472" name="Google Shape;472;p2"/>
          <p:cNvCxnSpPr>
            <a:stCxn id="467" idx="2"/>
            <a:endCxn id="471" idx="0"/>
          </p:cNvCxnSpPr>
          <p:nvPr/>
        </p:nvCxnSpPr>
        <p:spPr>
          <a:xfrm>
            <a:off x="4572000" y="3505200"/>
            <a:ext cx="38100" cy="762000"/>
          </a:xfrm>
          <a:prstGeom prst="straightConnector1">
            <a:avLst/>
          </a:prstGeom>
          <a:noFill/>
          <a:ln cap="flat" cmpd="sng" w="9525">
            <a:solidFill>
              <a:srgbClr val="4A7DBA"/>
            </a:solidFill>
            <a:prstDash val="solid"/>
            <a:round/>
            <a:headEnd len="sm" w="sm" type="none"/>
            <a:tailEnd len="med" w="med" type="stealth"/>
          </a:ln>
        </p:spPr>
      </p:cxnSp>
      <p:cxnSp>
        <p:nvCxnSpPr>
          <p:cNvPr id="473" name="Google Shape;473;p2"/>
          <p:cNvCxnSpPr/>
          <p:nvPr/>
        </p:nvCxnSpPr>
        <p:spPr>
          <a:xfrm rot="5400000">
            <a:off x="4248150" y="5276850"/>
            <a:ext cx="685800" cy="38100"/>
          </a:xfrm>
          <a:prstGeom prst="straightConnector1">
            <a:avLst/>
          </a:prstGeom>
          <a:noFill/>
          <a:ln cap="flat" cmpd="sng" w="9525">
            <a:solidFill>
              <a:srgbClr val="4A7DBA"/>
            </a:solidFill>
            <a:prstDash val="solid"/>
            <a:round/>
            <a:headEnd len="sm" w="sm" type="none"/>
            <a:tailEnd len="med" w="med" type="stealth"/>
          </a:ln>
        </p:spPr>
      </p:cxnSp>
      <p:cxnSp>
        <p:nvCxnSpPr>
          <p:cNvPr id="474" name="Google Shape;474;p2"/>
          <p:cNvCxnSpPr>
            <a:stCxn id="470" idx="3"/>
          </p:cNvCxnSpPr>
          <p:nvPr/>
        </p:nvCxnSpPr>
        <p:spPr>
          <a:xfrm>
            <a:off x="3048000" y="6057900"/>
            <a:ext cx="457200" cy="38100"/>
          </a:xfrm>
          <a:prstGeom prst="straightConnector1">
            <a:avLst/>
          </a:prstGeom>
          <a:noFill/>
          <a:ln cap="flat" cmpd="sng" w="9525">
            <a:solidFill>
              <a:srgbClr val="4A7DBA"/>
            </a:solidFill>
            <a:prstDash val="solid"/>
            <a:round/>
            <a:headEnd len="sm" w="sm" type="none"/>
            <a:tailEnd len="med" w="med" type="stealth"/>
          </a:ln>
        </p:spPr>
      </p:cxnSp>
      <p:cxnSp>
        <p:nvCxnSpPr>
          <p:cNvPr id="475" name="Google Shape;475;p2"/>
          <p:cNvCxnSpPr/>
          <p:nvPr/>
        </p:nvCxnSpPr>
        <p:spPr>
          <a:xfrm>
            <a:off x="5867400" y="5943600"/>
            <a:ext cx="838200" cy="381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Analysis</a:t>
            </a:r>
            <a:r>
              <a:rPr lang="en-US"/>
              <a:t> </a:t>
            </a:r>
            <a:r>
              <a:rPr b="1" lang="en-US"/>
              <a:t>Framework</a:t>
            </a:r>
            <a:endParaRPr b="1"/>
          </a:p>
        </p:txBody>
      </p:sp>
      <p:sp>
        <p:nvSpPr>
          <p:cNvPr id="583" name="Google Shape;583;p2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There are two kinds of efficiencies to analyze the efficiency of any algorithm. </a:t>
            </a:r>
            <a:endParaRPr/>
          </a:p>
          <a:p>
            <a:pPr indent="-342900" lvl="0" marL="342900" rtl="0" algn="l">
              <a:spcBef>
                <a:spcPts val="592"/>
              </a:spcBef>
              <a:spcAft>
                <a:spcPts val="0"/>
              </a:spcAft>
              <a:buClr>
                <a:schemeClr val="dk1"/>
              </a:buClr>
              <a:buSzPct val="100000"/>
              <a:buChar char="•"/>
            </a:pPr>
            <a:r>
              <a:rPr lang="en-US"/>
              <a:t>They are: </a:t>
            </a:r>
            <a:endParaRPr/>
          </a:p>
          <a:p>
            <a:pPr indent="-285750" lvl="1" marL="742950" rtl="0" algn="l">
              <a:spcBef>
                <a:spcPts val="518"/>
              </a:spcBef>
              <a:spcAft>
                <a:spcPts val="0"/>
              </a:spcAft>
              <a:buClr>
                <a:schemeClr val="dk1"/>
              </a:buClr>
              <a:buSzPct val="100000"/>
              <a:buChar char="–"/>
            </a:pPr>
            <a:r>
              <a:rPr lang="en-US"/>
              <a:t>Time efficiency, indicating how fast the algorithm runs</a:t>
            </a:r>
            <a:endParaRPr/>
          </a:p>
          <a:p>
            <a:pPr indent="-285750" lvl="1" marL="742950" rtl="0" algn="l">
              <a:spcBef>
                <a:spcPts val="518"/>
              </a:spcBef>
              <a:spcAft>
                <a:spcPts val="0"/>
              </a:spcAft>
              <a:buClr>
                <a:schemeClr val="dk1"/>
              </a:buClr>
              <a:buSzPct val="100000"/>
              <a:buChar char="–"/>
            </a:pPr>
            <a:r>
              <a:rPr lang="en-US"/>
              <a:t> Space efficiency, indicating how much extra memory it uses. </a:t>
            </a:r>
            <a:endParaRPr/>
          </a:p>
          <a:p>
            <a:pPr indent="-285750" lvl="1" marL="742950" rtl="0" algn="l">
              <a:spcBef>
                <a:spcPts val="518"/>
              </a:spcBef>
              <a:spcAft>
                <a:spcPts val="0"/>
              </a:spcAft>
              <a:buClr>
                <a:schemeClr val="dk1"/>
              </a:buClr>
              <a:buSzPct val="100000"/>
              <a:buFont typeface="Noto Sans Symbols"/>
              <a:buChar char="▪"/>
            </a:pPr>
            <a:r>
              <a:rPr lang="en-US"/>
              <a:t>The algorithm analysis framework consists of the following: </a:t>
            </a:r>
            <a:endParaRPr/>
          </a:p>
          <a:p>
            <a:pPr indent="-228600" lvl="2" marL="1143000" rtl="0" algn="l">
              <a:spcBef>
                <a:spcPts val="444"/>
              </a:spcBef>
              <a:spcAft>
                <a:spcPts val="0"/>
              </a:spcAft>
              <a:buClr>
                <a:schemeClr val="dk1"/>
              </a:buClr>
              <a:buSzPct val="100000"/>
              <a:buFont typeface="Noto Sans Symbols"/>
              <a:buChar char="▪"/>
            </a:pPr>
            <a:r>
              <a:rPr lang="en-US"/>
              <a:t>Measuring an Input’s Size </a:t>
            </a:r>
            <a:endParaRPr/>
          </a:p>
          <a:p>
            <a:pPr indent="-228600" lvl="2" marL="1143000" rtl="0" algn="l">
              <a:spcBef>
                <a:spcPts val="444"/>
              </a:spcBef>
              <a:spcAft>
                <a:spcPts val="0"/>
              </a:spcAft>
              <a:buClr>
                <a:schemeClr val="dk1"/>
              </a:buClr>
              <a:buSzPct val="100000"/>
              <a:buFont typeface="Noto Sans Symbols"/>
              <a:buChar char="▪"/>
            </a:pPr>
            <a:r>
              <a:rPr lang="en-US"/>
              <a:t>Units for Measuring Running Time </a:t>
            </a:r>
            <a:endParaRPr/>
          </a:p>
          <a:p>
            <a:pPr indent="-228600" lvl="2" marL="1143000" rtl="0" algn="l">
              <a:spcBef>
                <a:spcPts val="444"/>
              </a:spcBef>
              <a:spcAft>
                <a:spcPts val="0"/>
              </a:spcAft>
              <a:buClr>
                <a:schemeClr val="dk1"/>
              </a:buClr>
              <a:buSzPct val="100000"/>
              <a:buFont typeface="Noto Sans Symbols"/>
              <a:buChar char="▪"/>
            </a:pPr>
            <a:r>
              <a:rPr lang="en-US"/>
              <a:t>Orders of Growth </a:t>
            </a:r>
            <a:endParaRPr/>
          </a:p>
          <a:p>
            <a:pPr indent="-228600" lvl="2" marL="1143000" rtl="0" algn="l">
              <a:spcBef>
                <a:spcPts val="444"/>
              </a:spcBef>
              <a:spcAft>
                <a:spcPts val="0"/>
              </a:spcAft>
              <a:buClr>
                <a:schemeClr val="dk1"/>
              </a:buClr>
              <a:buSzPct val="100000"/>
              <a:buFont typeface="Noto Sans Symbols"/>
              <a:buChar char="▪"/>
            </a:pPr>
            <a:r>
              <a:rPr lang="en-US"/>
              <a:t>Worst-Case, Best-Case, and Average-Case Efficiencies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1"/>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Measuring an Input’s Size</a:t>
            </a:r>
            <a:endParaRPr b="1"/>
          </a:p>
        </p:txBody>
      </p:sp>
      <p:sp>
        <p:nvSpPr>
          <p:cNvPr id="589" name="Google Shape;589;p2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An algorithm’s efficiency is defined as a function of some parameter n indicating the algorithm’s input size. </a:t>
            </a:r>
            <a:endParaRPr/>
          </a:p>
          <a:p>
            <a:pPr indent="-342900" lvl="0" marL="342900" rtl="0" algn="l">
              <a:spcBef>
                <a:spcPts val="544"/>
              </a:spcBef>
              <a:spcAft>
                <a:spcPts val="0"/>
              </a:spcAft>
              <a:buClr>
                <a:schemeClr val="dk1"/>
              </a:buClr>
              <a:buSzPct val="100000"/>
              <a:buChar char="•"/>
            </a:pPr>
            <a:r>
              <a:rPr lang="en-US"/>
              <a:t>In most cases, selecting such a parameter is quite straightforward. For example, it will be the size of the list for problems of sorting, searching. </a:t>
            </a:r>
            <a:endParaRPr/>
          </a:p>
          <a:p>
            <a:pPr indent="-342900" lvl="0" marL="342900" rtl="0" algn="l">
              <a:spcBef>
                <a:spcPts val="544"/>
              </a:spcBef>
              <a:spcAft>
                <a:spcPts val="0"/>
              </a:spcAft>
              <a:buClr>
                <a:schemeClr val="dk1"/>
              </a:buClr>
              <a:buSzPct val="100000"/>
              <a:buChar char="•"/>
            </a:pPr>
            <a:r>
              <a:rPr lang="en-US"/>
              <a:t>Consider a spell-checking algorithm. If the algorithm examines individual characters of its input, then the size is measured by the number of characters. </a:t>
            </a:r>
            <a:endParaRPr/>
          </a:p>
          <a:p>
            <a:pPr indent="-342900" lvl="0" marL="342900" rtl="0" algn="l">
              <a:spcBef>
                <a:spcPts val="544"/>
              </a:spcBef>
              <a:spcAft>
                <a:spcPts val="0"/>
              </a:spcAft>
              <a:buClr>
                <a:schemeClr val="dk1"/>
              </a:buClr>
              <a:buSzPct val="100000"/>
              <a:buChar char="•"/>
            </a:pPr>
            <a:r>
              <a:rPr lang="en-US"/>
              <a:t> In measuring input size for algorithms solving problems such as checking primality of a positive integer n. the input is just one number. </a:t>
            </a:r>
            <a:endParaRPr/>
          </a:p>
          <a:p>
            <a:pPr indent="-342900" lvl="0" marL="342900" rtl="0" algn="l">
              <a:spcBef>
                <a:spcPts val="544"/>
              </a:spcBef>
              <a:spcAft>
                <a:spcPts val="0"/>
              </a:spcAft>
              <a:buClr>
                <a:schemeClr val="dk1"/>
              </a:buClr>
              <a:buSzPct val="100000"/>
              <a:buChar char="•"/>
            </a:pPr>
            <a:r>
              <a:rPr lang="en-US"/>
              <a:t>The input size by the number b of bits in the n’s binary representation is b=(log2 n)+1.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2"/>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Units for Measuring Running Time</a:t>
            </a:r>
            <a:endParaRPr b="1"/>
          </a:p>
        </p:txBody>
      </p:sp>
      <p:sp>
        <p:nvSpPr>
          <p:cNvPr id="595" name="Google Shape;595;p22"/>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Some standard unit of time measurement such as a second, or millisecond, and so on can be used to measure the running time of a program after implementing the algorithm. </a:t>
            </a:r>
            <a:endParaRPr/>
          </a:p>
          <a:p>
            <a:pPr indent="-342900" lvl="0" marL="342900" rtl="0" algn="l">
              <a:spcBef>
                <a:spcPts val="592"/>
              </a:spcBef>
              <a:spcAft>
                <a:spcPts val="0"/>
              </a:spcAft>
              <a:buClr>
                <a:schemeClr val="dk1"/>
              </a:buClr>
              <a:buSzPct val="100000"/>
              <a:buChar char="•"/>
            </a:pPr>
            <a:r>
              <a:rPr lang="en-US"/>
              <a:t>Drawbacks </a:t>
            </a:r>
            <a:endParaRPr/>
          </a:p>
          <a:p>
            <a:pPr indent="-285750" lvl="1" marL="742950" rtl="0" algn="l">
              <a:spcBef>
                <a:spcPts val="518"/>
              </a:spcBef>
              <a:spcAft>
                <a:spcPts val="0"/>
              </a:spcAft>
              <a:buClr>
                <a:schemeClr val="dk1"/>
              </a:buClr>
              <a:buSzPct val="100000"/>
              <a:buChar char="–"/>
            </a:pPr>
            <a:r>
              <a:rPr lang="en-US"/>
              <a:t>Dependence on the speed of a particular computer. </a:t>
            </a:r>
            <a:endParaRPr/>
          </a:p>
          <a:p>
            <a:pPr indent="-285750" lvl="1" marL="742950" rtl="0" algn="l">
              <a:spcBef>
                <a:spcPts val="518"/>
              </a:spcBef>
              <a:spcAft>
                <a:spcPts val="0"/>
              </a:spcAft>
              <a:buClr>
                <a:schemeClr val="dk1"/>
              </a:buClr>
              <a:buSzPct val="100000"/>
              <a:buChar char="–"/>
            </a:pPr>
            <a:r>
              <a:rPr lang="en-US"/>
              <a:t> Dependence on the quality of a program implementing the algorithm. </a:t>
            </a:r>
            <a:endParaRPr/>
          </a:p>
          <a:p>
            <a:pPr indent="-285750" lvl="1" marL="742950" rtl="0" algn="l">
              <a:spcBef>
                <a:spcPts val="518"/>
              </a:spcBef>
              <a:spcAft>
                <a:spcPts val="0"/>
              </a:spcAft>
              <a:buClr>
                <a:schemeClr val="dk1"/>
              </a:buClr>
              <a:buSzPct val="100000"/>
              <a:buChar char="–"/>
            </a:pPr>
            <a:r>
              <a:rPr lang="en-US"/>
              <a:t>The compiler used in generating the machine code.</a:t>
            </a:r>
            <a:endParaRPr/>
          </a:p>
          <a:p>
            <a:pPr indent="-285750" lvl="1" marL="742950" rtl="0" algn="l">
              <a:spcBef>
                <a:spcPts val="518"/>
              </a:spcBef>
              <a:spcAft>
                <a:spcPts val="0"/>
              </a:spcAft>
              <a:buClr>
                <a:schemeClr val="dk1"/>
              </a:buClr>
              <a:buSzPct val="100000"/>
              <a:buChar char="–"/>
            </a:pPr>
            <a:r>
              <a:rPr lang="en-US"/>
              <a:t>The difficulty of clocking the actual running time of the program.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3"/>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Orders of Growth </a:t>
            </a:r>
            <a:endParaRPr b="1"/>
          </a:p>
        </p:txBody>
      </p:sp>
      <p:sp>
        <p:nvSpPr>
          <p:cNvPr id="601" name="Google Shape;601;p23"/>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difference in running times on small inputs is not what really distinguishes efficient algorithms from inefficient ones. </a:t>
            </a:r>
            <a:endParaRPr/>
          </a:p>
          <a:p>
            <a:pPr indent="-342900" lvl="0" marL="342900" rtl="0" algn="l">
              <a:spcBef>
                <a:spcPts val="640"/>
              </a:spcBef>
              <a:spcAft>
                <a:spcPts val="0"/>
              </a:spcAft>
              <a:buClr>
                <a:schemeClr val="dk1"/>
              </a:buClr>
              <a:buSzPts val="3200"/>
              <a:buChar char="•"/>
            </a:pPr>
            <a:r>
              <a:rPr lang="en-US"/>
              <a:t>For example, the greatest common divisor of two small numbers, it is not immediately clear how much more efficient Euclid’s algorithm is compared to the other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Worst-Case, Best-Case, and Average-Case Efficiencies </a:t>
            </a:r>
            <a:endParaRPr b="1" sz="3200"/>
          </a:p>
        </p:txBody>
      </p:sp>
      <p:sp>
        <p:nvSpPr>
          <p:cNvPr id="607" name="Google Shape;607;p24"/>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Consider Sequential Search algorithm some search key K </a:t>
            </a:r>
            <a:endParaRPr/>
          </a:p>
          <a:p>
            <a:pPr indent="-342900" lvl="0" marL="342900" rtl="0" algn="l">
              <a:spcBef>
                <a:spcPts val="400"/>
              </a:spcBef>
              <a:spcAft>
                <a:spcPts val="0"/>
              </a:spcAft>
              <a:buClr>
                <a:schemeClr val="dk1"/>
              </a:buClr>
              <a:buSzPct val="100000"/>
              <a:buNone/>
            </a:pPr>
            <a:r>
              <a:rPr lang="en-US"/>
              <a:t>ALGORITHM SequentialSearch(A[0..n - 1], K)</a:t>
            </a:r>
            <a:endParaRPr/>
          </a:p>
          <a:p>
            <a:pPr indent="-342900" lvl="0" marL="342900" rtl="0" algn="l">
              <a:spcBef>
                <a:spcPts val="400"/>
              </a:spcBef>
              <a:spcAft>
                <a:spcPts val="0"/>
              </a:spcAft>
              <a:buClr>
                <a:schemeClr val="dk1"/>
              </a:buClr>
              <a:buSzPct val="100000"/>
              <a:buNone/>
            </a:pPr>
            <a:r>
              <a:rPr lang="en-US"/>
              <a:t> //Searches for a given value in a given array by sequential search </a:t>
            </a:r>
            <a:endParaRPr/>
          </a:p>
          <a:p>
            <a:pPr indent="-342900" lvl="0" marL="342900" rtl="0" algn="l">
              <a:spcBef>
                <a:spcPts val="400"/>
              </a:spcBef>
              <a:spcAft>
                <a:spcPts val="0"/>
              </a:spcAft>
              <a:buClr>
                <a:schemeClr val="dk1"/>
              </a:buClr>
              <a:buSzPct val="100000"/>
              <a:buNone/>
            </a:pPr>
            <a:r>
              <a:rPr lang="en-US"/>
              <a:t>//Input: An array A[0..n - 1] and a search key K </a:t>
            </a:r>
            <a:endParaRPr/>
          </a:p>
          <a:p>
            <a:pPr indent="-342900" lvl="0" marL="342900" rtl="0" algn="l">
              <a:spcBef>
                <a:spcPts val="400"/>
              </a:spcBef>
              <a:spcAft>
                <a:spcPts val="0"/>
              </a:spcAft>
              <a:buClr>
                <a:schemeClr val="dk1"/>
              </a:buClr>
              <a:buSzPct val="100000"/>
              <a:buNone/>
            </a:pPr>
            <a:r>
              <a:rPr lang="en-US"/>
              <a:t>//Output: The index of the first element in A that matches K or -1 if there are no matching elements</a:t>
            </a:r>
            <a:endParaRPr/>
          </a:p>
          <a:p>
            <a:pPr indent="-342900" lvl="0" marL="342900" rtl="0" algn="l">
              <a:spcBef>
                <a:spcPts val="400"/>
              </a:spcBef>
              <a:spcAft>
                <a:spcPts val="0"/>
              </a:spcAft>
              <a:buClr>
                <a:schemeClr val="dk1"/>
              </a:buClr>
              <a:buSzPct val="100000"/>
              <a:buNone/>
            </a:pPr>
            <a:r>
              <a:rPr lang="en-US"/>
              <a:t>  i ←0 </a:t>
            </a:r>
            <a:endParaRPr/>
          </a:p>
          <a:p>
            <a:pPr indent="-342900" lvl="0" marL="342900" rtl="0" algn="l">
              <a:spcBef>
                <a:spcPts val="400"/>
              </a:spcBef>
              <a:spcAft>
                <a:spcPts val="0"/>
              </a:spcAft>
              <a:buClr>
                <a:schemeClr val="dk1"/>
              </a:buClr>
              <a:buSzPct val="100000"/>
              <a:buNone/>
            </a:pPr>
            <a:r>
              <a:rPr lang="en-US"/>
              <a:t> while i &lt; n and A[i] ≠ K do</a:t>
            </a:r>
            <a:endParaRPr/>
          </a:p>
          <a:p>
            <a:pPr indent="-342900" lvl="0" marL="342900" rtl="0" algn="l">
              <a:spcBef>
                <a:spcPts val="400"/>
              </a:spcBef>
              <a:spcAft>
                <a:spcPts val="0"/>
              </a:spcAft>
              <a:buClr>
                <a:schemeClr val="dk1"/>
              </a:buClr>
              <a:buSzPct val="100000"/>
              <a:buNone/>
            </a:pPr>
            <a:r>
              <a:rPr lang="en-US"/>
              <a:t> i ←i + 1</a:t>
            </a:r>
            <a:endParaRPr/>
          </a:p>
          <a:p>
            <a:pPr indent="-342900" lvl="0" marL="342900" rtl="0" algn="l">
              <a:spcBef>
                <a:spcPts val="400"/>
              </a:spcBef>
              <a:spcAft>
                <a:spcPts val="0"/>
              </a:spcAft>
              <a:buClr>
                <a:schemeClr val="dk1"/>
              </a:buClr>
              <a:buSzPct val="100000"/>
              <a:buNone/>
            </a:pPr>
            <a:r>
              <a:rPr lang="en-US"/>
              <a:t> if i &lt; n </a:t>
            </a:r>
            <a:endParaRPr/>
          </a:p>
          <a:p>
            <a:pPr indent="-342900" lvl="0" marL="342900" rtl="0" algn="l">
              <a:spcBef>
                <a:spcPts val="400"/>
              </a:spcBef>
              <a:spcAft>
                <a:spcPts val="0"/>
              </a:spcAft>
              <a:buClr>
                <a:schemeClr val="dk1"/>
              </a:buClr>
              <a:buSzPct val="100000"/>
              <a:buNone/>
            </a:pPr>
            <a:r>
              <a:rPr lang="en-US"/>
              <a:t>return i </a:t>
            </a:r>
            <a:endParaRPr/>
          </a:p>
          <a:p>
            <a:pPr indent="-342900" lvl="0" marL="342900" rtl="0" algn="l">
              <a:spcBef>
                <a:spcPts val="400"/>
              </a:spcBef>
              <a:spcAft>
                <a:spcPts val="0"/>
              </a:spcAft>
              <a:buClr>
                <a:schemeClr val="dk1"/>
              </a:buClr>
              <a:buSzPct val="100000"/>
              <a:buNone/>
            </a:pPr>
            <a:r>
              <a:rPr lang="en-US"/>
              <a:t>Else</a:t>
            </a:r>
            <a:endParaRPr/>
          </a:p>
          <a:p>
            <a:pPr indent="-342900" lvl="0" marL="342900" rtl="0" algn="l">
              <a:spcBef>
                <a:spcPts val="400"/>
              </a:spcBef>
              <a:spcAft>
                <a:spcPts val="0"/>
              </a:spcAft>
              <a:buClr>
                <a:schemeClr val="dk1"/>
              </a:buClr>
              <a:buSzPct val="100000"/>
              <a:buNone/>
            </a:pPr>
            <a:r>
              <a:rPr lang="en-US"/>
              <a:t> return -1 </a:t>
            </a:r>
            <a:endParaRPr/>
          </a:p>
          <a:p>
            <a:pPr indent="-342900" lvl="0" marL="342900" rtl="0" algn="l">
              <a:spcBef>
                <a:spcPts val="400"/>
              </a:spcBef>
              <a:spcAft>
                <a:spcPts val="0"/>
              </a:spcAft>
              <a:buClr>
                <a:schemeClr val="dk1"/>
              </a:buClr>
              <a:buSzPct val="100000"/>
              <a:buChar char="•"/>
            </a:pPr>
            <a:r>
              <a:rPr lang="en-US"/>
              <a:t>Clearly, the running time of this algorithm can be quite different for the same list size n. In the worst case, there is no matching of elements or the first matching element can found at last on the list. In the best case, there is matching of elements at first on the list.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5"/>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Empirical Analysis</a:t>
            </a:r>
            <a:endParaRPr b="1"/>
          </a:p>
        </p:txBody>
      </p:sp>
      <p:sp>
        <p:nvSpPr>
          <p:cNvPr id="613" name="Google Shape;613;p25"/>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Empirical analysis introduces many more factors that need to be controlled for in some way. </a:t>
            </a:r>
            <a:endParaRPr/>
          </a:p>
          <a:p>
            <a:pPr indent="-285750" lvl="1" marL="742950" rtl="0" algn="just">
              <a:spcBef>
                <a:spcPts val="518"/>
              </a:spcBef>
              <a:spcAft>
                <a:spcPts val="0"/>
              </a:spcAft>
              <a:buClr>
                <a:schemeClr val="dk1"/>
              </a:buClr>
              <a:buSzPct val="100000"/>
              <a:buNone/>
            </a:pPr>
            <a:r>
              <a:rPr lang="en-US"/>
              <a:t>	– Test platform (hardware, language, compiler) </a:t>
            </a:r>
            <a:endParaRPr/>
          </a:p>
          <a:p>
            <a:pPr indent="-285750" lvl="1" marL="742950" rtl="0" algn="just">
              <a:spcBef>
                <a:spcPts val="518"/>
              </a:spcBef>
              <a:spcAft>
                <a:spcPts val="0"/>
              </a:spcAft>
              <a:buClr>
                <a:schemeClr val="dk1"/>
              </a:buClr>
              <a:buSzPct val="100000"/>
              <a:buNone/>
            </a:pPr>
            <a:r>
              <a:rPr lang="en-US"/>
              <a:t>    – Measures of performance (what to compare)</a:t>
            </a:r>
            <a:endParaRPr/>
          </a:p>
          <a:p>
            <a:pPr indent="-285750" lvl="1" marL="742950" rtl="0" algn="just">
              <a:spcBef>
                <a:spcPts val="518"/>
              </a:spcBef>
              <a:spcAft>
                <a:spcPts val="0"/>
              </a:spcAft>
              <a:buClr>
                <a:schemeClr val="dk1"/>
              </a:buClr>
              <a:buSzPct val="100000"/>
              <a:buNone/>
            </a:pPr>
            <a:r>
              <a:rPr lang="en-US"/>
              <a:t>    – Benchmark test set (what instances to test on) </a:t>
            </a:r>
            <a:endParaRPr/>
          </a:p>
          <a:p>
            <a:pPr indent="-285750" lvl="1" marL="742950" rtl="0" algn="just">
              <a:spcBef>
                <a:spcPts val="518"/>
              </a:spcBef>
              <a:spcAft>
                <a:spcPts val="0"/>
              </a:spcAft>
              <a:buClr>
                <a:schemeClr val="dk1"/>
              </a:buClr>
              <a:buSzPct val="100000"/>
              <a:buNone/>
            </a:pPr>
            <a:r>
              <a:rPr lang="en-US"/>
              <a:t>    – Algorithmic parameters </a:t>
            </a:r>
            <a:endParaRPr/>
          </a:p>
          <a:p>
            <a:pPr indent="-285750" lvl="1" marL="742950" rtl="0" algn="just">
              <a:spcBef>
                <a:spcPts val="518"/>
              </a:spcBef>
              <a:spcAft>
                <a:spcPts val="0"/>
              </a:spcAft>
              <a:buClr>
                <a:schemeClr val="dk1"/>
              </a:buClr>
              <a:buSzPct val="100000"/>
              <a:buNone/>
            </a:pPr>
            <a:r>
              <a:rPr lang="en-US"/>
              <a:t>    – Implementational details </a:t>
            </a:r>
            <a:endParaRPr/>
          </a:p>
          <a:p>
            <a:pPr indent="-285750" lvl="1" marL="742950" rtl="0" algn="just">
              <a:spcBef>
                <a:spcPts val="518"/>
              </a:spcBef>
              <a:spcAft>
                <a:spcPts val="0"/>
              </a:spcAft>
              <a:buClr>
                <a:schemeClr val="dk1"/>
              </a:buClr>
              <a:buSzPct val="100000"/>
              <a:buNone/>
            </a:pPr>
            <a:r>
              <a:rPr lang="en-US"/>
              <a:t>● It is much less obvious how to perform a rigorous analysis in the presence of so many factors.</a:t>
            </a:r>
            <a:endParaRPr/>
          </a:p>
          <a:p>
            <a:pPr indent="-285750" lvl="1" marL="742950" rtl="0" algn="just">
              <a:spcBef>
                <a:spcPts val="518"/>
              </a:spcBef>
              <a:spcAft>
                <a:spcPts val="0"/>
              </a:spcAft>
              <a:buClr>
                <a:schemeClr val="dk1"/>
              </a:buClr>
              <a:buSzPct val="100000"/>
              <a:buNone/>
            </a:pPr>
            <a:r>
              <a:rPr lang="en-US"/>
              <a:t> ● Practical considerations prevent complete testing.</a:t>
            </a:r>
            <a:endParaRPr/>
          </a:p>
        </p:txBody>
      </p:sp>
      <p:sp>
        <p:nvSpPr>
          <p:cNvPr descr="Issues to Consider&#10;●&#10;Empirical analysis introduces many more factors that&#10;need to be controlled for in some way.&#10;– Test pl..." id="614" name="Google Shape;614;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Measures of Performance</a:t>
            </a:r>
            <a:endParaRPr b="1"/>
          </a:p>
        </p:txBody>
      </p:sp>
      <p:sp>
        <p:nvSpPr>
          <p:cNvPr id="620" name="Google Shape;620;p26"/>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For the time being, we focus on sequential algorithms. </a:t>
            </a:r>
            <a:endParaRPr/>
          </a:p>
          <a:p>
            <a:pPr indent="-342900" lvl="0" marL="342900" rtl="0" algn="just">
              <a:spcBef>
                <a:spcPts val="592"/>
              </a:spcBef>
              <a:spcAft>
                <a:spcPts val="0"/>
              </a:spcAft>
              <a:buClr>
                <a:schemeClr val="dk1"/>
              </a:buClr>
              <a:buSzPct val="100000"/>
              <a:buNone/>
            </a:pPr>
            <a:r>
              <a:rPr lang="en-US"/>
              <a:t>● What is an appropriate measure of performance?</a:t>
            </a:r>
            <a:endParaRPr/>
          </a:p>
          <a:p>
            <a:pPr indent="-342900" lvl="0" marL="342900" rtl="0" algn="just">
              <a:spcBef>
                <a:spcPts val="592"/>
              </a:spcBef>
              <a:spcAft>
                <a:spcPts val="0"/>
              </a:spcAft>
              <a:buClr>
                <a:schemeClr val="dk1"/>
              </a:buClr>
              <a:buSzPct val="100000"/>
              <a:buNone/>
            </a:pPr>
            <a:r>
              <a:rPr lang="en-US"/>
              <a:t>● What is the goal?</a:t>
            </a:r>
            <a:endParaRPr/>
          </a:p>
          <a:p>
            <a:pPr indent="-342900" lvl="0" marL="342900" rtl="0" algn="just">
              <a:spcBef>
                <a:spcPts val="592"/>
              </a:spcBef>
              <a:spcAft>
                <a:spcPts val="0"/>
              </a:spcAft>
              <a:buClr>
                <a:schemeClr val="dk1"/>
              </a:buClr>
              <a:buSzPct val="100000"/>
              <a:buNone/>
            </a:pPr>
            <a:r>
              <a:rPr lang="en-US"/>
              <a:t> 	– Compare two algorithms. </a:t>
            </a:r>
            <a:endParaRPr/>
          </a:p>
          <a:p>
            <a:pPr indent="-342900" lvl="0" marL="342900" rtl="0" algn="just">
              <a:spcBef>
                <a:spcPts val="592"/>
              </a:spcBef>
              <a:spcAft>
                <a:spcPts val="0"/>
              </a:spcAft>
              <a:buClr>
                <a:schemeClr val="dk1"/>
              </a:buClr>
              <a:buSzPct val="100000"/>
              <a:buNone/>
            </a:pPr>
            <a:r>
              <a:rPr lang="en-US"/>
              <a:t>	– Improve the implementation of a single algorithm. </a:t>
            </a:r>
            <a:endParaRPr/>
          </a:p>
          <a:p>
            <a:pPr indent="-342900" lvl="0" marL="342900" rtl="0" algn="just">
              <a:spcBef>
                <a:spcPts val="592"/>
              </a:spcBef>
              <a:spcAft>
                <a:spcPts val="0"/>
              </a:spcAft>
              <a:buClr>
                <a:schemeClr val="dk1"/>
              </a:buClr>
              <a:buSzPct val="100000"/>
              <a:buNone/>
            </a:pPr>
            <a:r>
              <a:rPr lang="en-US"/>
              <a:t>● Possible measures</a:t>
            </a:r>
            <a:endParaRPr/>
          </a:p>
          <a:p>
            <a:pPr indent="-342900" lvl="0" marL="342900" rtl="0" algn="just">
              <a:spcBef>
                <a:spcPts val="592"/>
              </a:spcBef>
              <a:spcAft>
                <a:spcPts val="0"/>
              </a:spcAft>
              <a:buClr>
                <a:schemeClr val="dk1"/>
              </a:buClr>
              <a:buSzPct val="100000"/>
              <a:buNone/>
            </a:pPr>
            <a:r>
              <a:rPr lang="en-US"/>
              <a:t>	 – Empirical running time (CPU time, wallclock) </a:t>
            </a:r>
            <a:endParaRPr/>
          </a:p>
          <a:p>
            <a:pPr indent="-342900" lvl="0" marL="342900" rtl="0" algn="just">
              <a:spcBef>
                <a:spcPts val="592"/>
              </a:spcBef>
              <a:spcAft>
                <a:spcPts val="0"/>
              </a:spcAft>
              <a:buClr>
                <a:schemeClr val="dk1"/>
              </a:buClr>
              <a:buSzPct val="100000"/>
              <a:buNone/>
            </a:pPr>
            <a:r>
              <a:rPr lang="en-US"/>
              <a:t>     – Representative operation counts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2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Measuring Time</a:t>
            </a:r>
            <a:endParaRPr b="1"/>
          </a:p>
        </p:txBody>
      </p:sp>
      <p:sp>
        <p:nvSpPr>
          <p:cNvPr id="626" name="Google Shape;626;p27"/>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There are three relevant measures of time taken by a process. </a:t>
            </a:r>
            <a:endParaRPr/>
          </a:p>
          <a:p>
            <a:pPr indent="-342900" lvl="0" marL="342900" rtl="0" algn="just">
              <a:spcBef>
                <a:spcPts val="544"/>
              </a:spcBef>
              <a:spcAft>
                <a:spcPts val="0"/>
              </a:spcAft>
              <a:buClr>
                <a:schemeClr val="dk1"/>
              </a:buClr>
              <a:buSzPct val="100000"/>
              <a:buNone/>
            </a:pPr>
            <a:r>
              <a:rPr lang="en-US"/>
              <a:t>		– User time measures the amount of time (number of cycles taken by a process in “user mode.” </a:t>
            </a:r>
            <a:endParaRPr/>
          </a:p>
          <a:p>
            <a:pPr indent="-342900" lvl="0" marL="342900" rtl="0" algn="just">
              <a:spcBef>
                <a:spcPts val="544"/>
              </a:spcBef>
              <a:spcAft>
                <a:spcPts val="0"/>
              </a:spcAft>
              <a:buClr>
                <a:schemeClr val="dk1"/>
              </a:buClr>
              <a:buSzPct val="100000"/>
              <a:buNone/>
            </a:pPr>
            <a:r>
              <a:rPr lang="en-US"/>
              <a:t>		– System time the time taken by the kernel executing on behalf of the process. </a:t>
            </a:r>
            <a:endParaRPr/>
          </a:p>
          <a:p>
            <a:pPr indent="-342900" lvl="0" marL="342900" rtl="0" algn="just">
              <a:spcBef>
                <a:spcPts val="544"/>
              </a:spcBef>
              <a:spcAft>
                <a:spcPts val="0"/>
              </a:spcAft>
              <a:buClr>
                <a:schemeClr val="dk1"/>
              </a:buClr>
              <a:buSzPct val="100000"/>
              <a:buNone/>
            </a:pPr>
            <a:r>
              <a:rPr lang="en-US"/>
              <a:t>		– Wallclock time is the total “real” time taken to execute the process.</a:t>
            </a:r>
            <a:endParaRPr/>
          </a:p>
          <a:p>
            <a:pPr indent="-342900" lvl="0" marL="342900" rtl="0" algn="just">
              <a:spcBef>
                <a:spcPts val="544"/>
              </a:spcBef>
              <a:spcAft>
                <a:spcPts val="0"/>
              </a:spcAft>
              <a:buClr>
                <a:schemeClr val="dk1"/>
              </a:buClr>
              <a:buSzPct val="100000"/>
              <a:buNone/>
            </a:pPr>
            <a:r>
              <a:rPr lang="en-US"/>
              <a:t> ● Generally speaking, user time is the most relevant, though it ignores some important operations (I/O, etc.). </a:t>
            </a:r>
            <a:endParaRPr/>
          </a:p>
          <a:p>
            <a:pPr indent="-342900" lvl="0" marL="342900" rtl="0" algn="just">
              <a:spcBef>
                <a:spcPts val="544"/>
              </a:spcBef>
              <a:spcAft>
                <a:spcPts val="0"/>
              </a:spcAft>
              <a:buClr>
                <a:schemeClr val="dk1"/>
              </a:buClr>
              <a:buSzPct val="100000"/>
              <a:buNone/>
            </a:pPr>
            <a:r>
              <a:rPr lang="en-US"/>
              <a:t>  ● Wallclock time should be used cautiously/sparingly, but may be necessary for assessment of parallel codes,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28"/>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Representative Operation Counts</a:t>
            </a:r>
            <a:endParaRPr b="1"/>
          </a:p>
        </p:txBody>
      </p:sp>
      <p:sp>
        <p:nvSpPr>
          <p:cNvPr id="632" name="Google Shape;632;p2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In some cases, we may want to count operations, rather than time </a:t>
            </a:r>
            <a:endParaRPr/>
          </a:p>
          <a:p>
            <a:pPr indent="-342900" lvl="0" marL="342900" rtl="0" algn="just">
              <a:spcBef>
                <a:spcPts val="592"/>
              </a:spcBef>
              <a:spcAft>
                <a:spcPts val="0"/>
              </a:spcAft>
              <a:buClr>
                <a:schemeClr val="dk1"/>
              </a:buClr>
              <a:buSzPct val="100000"/>
              <a:buNone/>
            </a:pPr>
            <a:r>
              <a:rPr lang="en-US"/>
              <a:t>		– Identify bottlenecks </a:t>
            </a:r>
            <a:endParaRPr/>
          </a:p>
          <a:p>
            <a:pPr indent="-342900" lvl="0" marL="342900" rtl="0" algn="just">
              <a:spcBef>
                <a:spcPts val="592"/>
              </a:spcBef>
              <a:spcAft>
                <a:spcPts val="0"/>
              </a:spcAft>
              <a:buClr>
                <a:schemeClr val="dk1"/>
              </a:buClr>
              <a:buSzPct val="100000"/>
              <a:buNone/>
            </a:pPr>
            <a:r>
              <a:rPr lang="en-US"/>
              <a:t>		– Counterpart to theoretical analysis </a:t>
            </a:r>
            <a:endParaRPr/>
          </a:p>
          <a:p>
            <a:pPr indent="-342900" lvl="0" marL="342900" rtl="0" algn="just">
              <a:spcBef>
                <a:spcPts val="592"/>
              </a:spcBef>
              <a:spcAft>
                <a:spcPts val="0"/>
              </a:spcAft>
              <a:buClr>
                <a:schemeClr val="dk1"/>
              </a:buClr>
              <a:buSzPct val="100000"/>
              <a:buNone/>
            </a:pPr>
            <a:r>
              <a:rPr lang="en-US"/>
              <a:t>● What operations should we count? </a:t>
            </a:r>
            <a:endParaRPr/>
          </a:p>
          <a:p>
            <a:pPr indent="-342900" lvl="0" marL="342900" rtl="0" algn="just">
              <a:spcBef>
                <a:spcPts val="592"/>
              </a:spcBef>
              <a:spcAft>
                <a:spcPts val="0"/>
              </a:spcAft>
              <a:buClr>
                <a:schemeClr val="dk1"/>
              </a:buClr>
              <a:buSzPct val="100000"/>
              <a:buNone/>
            </a:pPr>
            <a:r>
              <a:rPr lang="en-US"/>
              <a:t>		– Profilers can count function calls and executions of individual lines of code to identify bottlenecks. </a:t>
            </a:r>
            <a:endParaRPr/>
          </a:p>
          <a:p>
            <a:pPr indent="-342900" lvl="0" marL="342900" rtl="0" algn="just">
              <a:spcBef>
                <a:spcPts val="592"/>
              </a:spcBef>
              <a:spcAft>
                <a:spcPts val="0"/>
              </a:spcAft>
              <a:buClr>
                <a:schemeClr val="dk1"/>
              </a:buClr>
              <a:buSzPct val="100000"/>
              <a:buNone/>
            </a:pPr>
            <a:r>
              <a:rPr lang="en-US"/>
              <a:t>		– We may know a priori what operations we want to measure (example: comparisons and swaps in sorting).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Test Sets</a:t>
            </a:r>
            <a:endParaRPr b="1"/>
          </a:p>
        </p:txBody>
      </p:sp>
      <p:sp>
        <p:nvSpPr>
          <p:cNvPr id="638" name="Google Shape;638;p29"/>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It is crucial to choose your test set well. </a:t>
            </a:r>
            <a:endParaRPr/>
          </a:p>
          <a:p>
            <a:pPr indent="-342900" lvl="0" marL="342900" rtl="0" algn="l">
              <a:spcBef>
                <a:spcPts val="640"/>
              </a:spcBef>
              <a:spcAft>
                <a:spcPts val="0"/>
              </a:spcAft>
              <a:buClr>
                <a:schemeClr val="dk1"/>
              </a:buClr>
              <a:buSzPts val="3200"/>
              <a:buNone/>
            </a:pPr>
            <a:r>
              <a:rPr lang="en-US"/>
              <a:t>● The instances must be chosen carefully in order to allow proper conclusions to be drawn. </a:t>
            </a:r>
            <a:endParaRPr/>
          </a:p>
          <a:p>
            <a:pPr indent="-342900" lvl="0" marL="342900" rtl="0" algn="l">
              <a:spcBef>
                <a:spcPts val="640"/>
              </a:spcBef>
              <a:spcAft>
                <a:spcPts val="0"/>
              </a:spcAft>
              <a:buClr>
                <a:schemeClr val="dk1"/>
              </a:buClr>
              <a:buSzPts val="3200"/>
              <a:buNone/>
            </a:pPr>
            <a:r>
              <a:rPr lang="en-US"/>
              <a:t>● We must pay close attention to their size, inherent difficulty, and other important structural properties. </a:t>
            </a:r>
            <a:endParaRPr/>
          </a:p>
          <a:p>
            <a:pPr indent="-342900" lvl="0" marL="342900" rtl="0" algn="l">
              <a:spcBef>
                <a:spcPts val="640"/>
              </a:spcBef>
              <a:spcAft>
                <a:spcPts val="0"/>
              </a:spcAft>
              <a:buClr>
                <a:schemeClr val="dk1"/>
              </a:buClr>
              <a:buSzPts val="3200"/>
              <a:buNone/>
            </a:pPr>
            <a:r>
              <a:rPr lang="en-US"/>
              <a:t>● This is especially important if we are trying to distinguish among multiple algorithms. </a:t>
            </a:r>
            <a:endParaRPr/>
          </a:p>
          <a:p>
            <a:pPr indent="-342900" lvl="0" marL="342900" rtl="0" algn="l">
              <a:spcBef>
                <a:spcPts val="640"/>
              </a:spcBef>
              <a:spcAft>
                <a:spcPts val="0"/>
              </a:spcAft>
              <a:buClr>
                <a:schemeClr val="dk1"/>
              </a:buClr>
              <a:buSzPts val="3200"/>
              <a:buNone/>
            </a:pPr>
            <a:r>
              <a:rPr lang="en-US"/>
              <a:t>● Example: Sorting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Characteristics of an Algorithm</a:t>
            </a:r>
            <a:endParaRPr sz="4000">
              <a:latin typeface="Times New Roman"/>
              <a:ea typeface="Times New Roman"/>
              <a:cs typeface="Times New Roman"/>
              <a:sym typeface="Times New Roman"/>
            </a:endParaRPr>
          </a:p>
        </p:txBody>
      </p:sp>
      <p:pic>
        <p:nvPicPr>
          <p:cNvPr descr="C:\Users\Elcot\Desktop\2022-2023 EVEN SEM\DAA 4TH SEM\Characteristics-of-an-Algorithm-1024x630.jpg" id="481" name="Google Shape;481;p3"/>
          <p:cNvPicPr preferRelativeResize="0"/>
          <p:nvPr>
            <p:ph idx="1" type="body"/>
          </p:nvPr>
        </p:nvPicPr>
        <p:blipFill rotWithShape="1">
          <a:blip r:embed="rId3">
            <a:alphaModFix/>
          </a:blip>
          <a:srcRect b="0" l="0" r="0" t="0"/>
          <a:stretch/>
        </p:blipFill>
        <p:spPr>
          <a:xfrm>
            <a:off x="457194" y="1330950"/>
            <a:ext cx="7975800" cy="498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Comparing Algorithms</a:t>
            </a:r>
            <a:endParaRPr b="1"/>
          </a:p>
        </p:txBody>
      </p:sp>
      <p:sp>
        <p:nvSpPr>
          <p:cNvPr id="644" name="Google Shape;644;p3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Given a performance measure and a test set, the question still arises how to decide which algorithm is “better.” </a:t>
            </a:r>
            <a:endParaRPr/>
          </a:p>
          <a:p>
            <a:pPr indent="-342900" lvl="0" marL="342900" rtl="0" algn="l">
              <a:spcBef>
                <a:spcPts val="592"/>
              </a:spcBef>
              <a:spcAft>
                <a:spcPts val="0"/>
              </a:spcAft>
              <a:buClr>
                <a:schemeClr val="dk1"/>
              </a:buClr>
              <a:buSzPct val="100000"/>
              <a:buNone/>
            </a:pPr>
            <a:r>
              <a:rPr lang="en-US"/>
              <a:t> ● We can do the comparison using some sort of summary statistic. </a:t>
            </a:r>
            <a:endParaRPr/>
          </a:p>
          <a:p>
            <a:pPr indent="-342900" lvl="0" marL="342900" rtl="0" algn="l">
              <a:spcBef>
                <a:spcPts val="592"/>
              </a:spcBef>
              <a:spcAft>
                <a:spcPts val="0"/>
              </a:spcAft>
              <a:buClr>
                <a:schemeClr val="dk1"/>
              </a:buClr>
              <a:buSzPct val="100000"/>
              <a:buNone/>
            </a:pPr>
            <a:r>
              <a:rPr lang="en-US"/>
              <a:t>		– Arithmetic mean </a:t>
            </a:r>
            <a:endParaRPr/>
          </a:p>
          <a:p>
            <a:pPr indent="-342900" lvl="0" marL="342900" rtl="0" algn="l">
              <a:spcBef>
                <a:spcPts val="592"/>
              </a:spcBef>
              <a:spcAft>
                <a:spcPts val="0"/>
              </a:spcAft>
              <a:buClr>
                <a:schemeClr val="dk1"/>
              </a:buClr>
              <a:buSzPct val="100000"/>
              <a:buNone/>
            </a:pPr>
            <a:r>
              <a:rPr lang="en-US"/>
              <a:t>		– Geometric mean </a:t>
            </a:r>
            <a:endParaRPr/>
          </a:p>
          <a:p>
            <a:pPr indent="-342900" lvl="0" marL="342900" rtl="0" algn="l">
              <a:spcBef>
                <a:spcPts val="592"/>
              </a:spcBef>
              <a:spcAft>
                <a:spcPts val="0"/>
              </a:spcAft>
              <a:buClr>
                <a:schemeClr val="dk1"/>
              </a:buClr>
              <a:buSzPct val="100000"/>
              <a:buNone/>
            </a:pPr>
            <a:r>
              <a:rPr lang="en-US"/>
              <a:t>		– Variance </a:t>
            </a:r>
            <a:endParaRPr/>
          </a:p>
          <a:p>
            <a:pPr indent="-342900" lvl="0" marL="342900" rtl="0" algn="l">
              <a:spcBef>
                <a:spcPts val="592"/>
              </a:spcBef>
              <a:spcAft>
                <a:spcPts val="0"/>
              </a:spcAft>
              <a:buClr>
                <a:schemeClr val="dk1"/>
              </a:buClr>
              <a:buSzPct val="100000"/>
              <a:buNone/>
            </a:pPr>
            <a:r>
              <a:rPr lang="en-US"/>
              <a:t>● These statistics hide information useful for comparison.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1"/>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Accounting for Stochasticity</a:t>
            </a:r>
            <a:endParaRPr b="1"/>
          </a:p>
        </p:txBody>
      </p:sp>
      <p:sp>
        <p:nvSpPr>
          <p:cNvPr id="650" name="Google Shape;650;p3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In empirical analysis, we must take account of the fact that running times are inherently stochastic.</a:t>
            </a:r>
            <a:endParaRPr/>
          </a:p>
          <a:p>
            <a:pPr indent="-342900" lvl="0" marL="342900" rtl="0" algn="just">
              <a:spcBef>
                <a:spcPts val="544"/>
              </a:spcBef>
              <a:spcAft>
                <a:spcPts val="0"/>
              </a:spcAft>
              <a:buClr>
                <a:schemeClr val="dk1"/>
              </a:buClr>
              <a:buSzPct val="100000"/>
              <a:buChar char="•"/>
            </a:pPr>
            <a:r>
              <a:rPr lang="en-US"/>
              <a:t>If we are measuring wallclock time, this may vary substantially for seemingly identical executions. </a:t>
            </a:r>
            <a:endParaRPr/>
          </a:p>
          <a:p>
            <a:pPr indent="-342900" lvl="0" marL="342900" rtl="0" algn="just">
              <a:spcBef>
                <a:spcPts val="544"/>
              </a:spcBef>
              <a:spcAft>
                <a:spcPts val="0"/>
              </a:spcAft>
              <a:buClr>
                <a:schemeClr val="dk1"/>
              </a:buClr>
              <a:buSzPct val="100000"/>
              <a:buChar char="•"/>
            </a:pPr>
            <a:r>
              <a:rPr lang="en-US"/>
              <a:t>In the case of parallel processing, stochasticity may also arise due to asynchronism (order of operations).</a:t>
            </a:r>
            <a:endParaRPr/>
          </a:p>
          <a:p>
            <a:pPr indent="-342900" lvl="0" marL="342900" rtl="0" algn="just">
              <a:spcBef>
                <a:spcPts val="544"/>
              </a:spcBef>
              <a:spcAft>
                <a:spcPts val="0"/>
              </a:spcAft>
              <a:buClr>
                <a:schemeClr val="dk1"/>
              </a:buClr>
              <a:buSzPct val="100000"/>
              <a:buChar char="•"/>
            </a:pPr>
            <a:r>
              <a:rPr lang="en-US"/>
              <a:t>In such case, multiple identical runs may be used to estimate the affect of this randomness.</a:t>
            </a:r>
            <a:endParaRPr/>
          </a:p>
          <a:p>
            <a:pPr indent="-342900" lvl="0" marL="342900" rtl="0" algn="just">
              <a:spcBef>
                <a:spcPts val="544"/>
              </a:spcBef>
              <a:spcAft>
                <a:spcPts val="0"/>
              </a:spcAft>
              <a:buClr>
                <a:schemeClr val="dk1"/>
              </a:buClr>
              <a:buSzPct val="100000"/>
              <a:buChar char="•"/>
            </a:pPr>
            <a:r>
              <a:rPr lang="en-US"/>
              <a:t>If necessary, statistical analysis may be used to analyze the results, but this is beyond the scope of this course.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Performance Profiles </a:t>
            </a:r>
            <a:endParaRPr b="1"/>
          </a:p>
        </p:txBody>
      </p:sp>
      <p:sp>
        <p:nvSpPr>
          <p:cNvPr id="656" name="Google Shape;656;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Performance profiles allow comparison of algorithms across an entire test set without loss of information. </a:t>
            </a:r>
            <a:endParaRPr/>
          </a:p>
          <a:p>
            <a:pPr indent="-342900" lvl="0" marL="342900" rtl="0" algn="l">
              <a:spcBef>
                <a:spcPts val="640"/>
              </a:spcBef>
              <a:spcAft>
                <a:spcPts val="0"/>
              </a:spcAft>
              <a:buClr>
                <a:schemeClr val="dk1"/>
              </a:buClr>
              <a:buSzPts val="3200"/>
              <a:buChar char="•"/>
            </a:pPr>
            <a:r>
              <a:rPr lang="en-US"/>
              <a:t>They provide a visual summary of how algorithms compare on a performance measure across a test set.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ASYMPTOTIC NOTATIONS AND ITS PROPERTIES </a:t>
            </a:r>
            <a:endParaRPr b="1" sz="3200"/>
          </a:p>
        </p:txBody>
      </p:sp>
      <p:sp>
        <p:nvSpPr>
          <p:cNvPr id="662" name="Google Shape;662;p3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Font typeface="Noto Sans Symbols"/>
              <a:buChar char="⮚"/>
            </a:pPr>
            <a:r>
              <a:rPr lang="en-US"/>
              <a:t>Asymptotic notation is a notation, which is used to take meaningful statement about the efficiency of a program</a:t>
            </a:r>
            <a:endParaRPr/>
          </a:p>
          <a:p>
            <a:pPr indent="-342900" lvl="0" marL="342900" rtl="0" algn="l">
              <a:spcBef>
                <a:spcPts val="592"/>
              </a:spcBef>
              <a:spcAft>
                <a:spcPts val="0"/>
              </a:spcAft>
              <a:buClr>
                <a:schemeClr val="dk1"/>
              </a:buClr>
              <a:buSzPct val="100000"/>
              <a:buFont typeface="Noto Sans Symbols"/>
              <a:buChar char="⮚"/>
            </a:pPr>
            <a:r>
              <a:rPr lang="en-US"/>
              <a:t>The efficiency analysis framework concentrates on the order of growth of an algorithm’s basic operation count as the principal indicator of the algorithm’s efficiency. </a:t>
            </a:r>
            <a:endParaRPr/>
          </a:p>
          <a:p>
            <a:pPr indent="-342900" lvl="0" marL="342900" rtl="0" algn="l">
              <a:spcBef>
                <a:spcPts val="592"/>
              </a:spcBef>
              <a:spcAft>
                <a:spcPts val="0"/>
              </a:spcAft>
              <a:buClr>
                <a:schemeClr val="dk1"/>
              </a:buClr>
              <a:buSzPct val="100000"/>
              <a:buFont typeface="Noto Sans Symbols"/>
              <a:buChar char="⮚"/>
            </a:pPr>
            <a:r>
              <a:rPr lang="en-US"/>
              <a:t>To compare and rank such orders of growth, computer scientists use three notations, they are:</a:t>
            </a:r>
            <a:endParaRPr/>
          </a:p>
          <a:p>
            <a:pPr indent="-285750" lvl="1" marL="742950" rtl="0" algn="l">
              <a:spcBef>
                <a:spcPts val="518"/>
              </a:spcBef>
              <a:spcAft>
                <a:spcPts val="0"/>
              </a:spcAft>
              <a:buClr>
                <a:schemeClr val="dk1"/>
              </a:buClr>
              <a:buSzPct val="100000"/>
              <a:buFont typeface="Noto Sans Symbols"/>
              <a:buChar char="⮚"/>
            </a:pPr>
            <a:r>
              <a:rPr lang="en-US"/>
              <a:t>O - Big oh notation </a:t>
            </a:r>
            <a:endParaRPr/>
          </a:p>
          <a:p>
            <a:pPr indent="-285750" lvl="1" marL="742950" rtl="0" algn="l">
              <a:spcBef>
                <a:spcPts val="518"/>
              </a:spcBef>
              <a:spcAft>
                <a:spcPts val="0"/>
              </a:spcAft>
              <a:buClr>
                <a:schemeClr val="dk1"/>
              </a:buClr>
              <a:buSzPct val="100000"/>
              <a:buFont typeface="Noto Sans Symbols"/>
              <a:buChar char="⮚"/>
            </a:pPr>
            <a:r>
              <a:rPr lang="en-US"/>
              <a:t>Ω - Big omega notation </a:t>
            </a:r>
            <a:endParaRPr/>
          </a:p>
          <a:p>
            <a:pPr indent="-285750" lvl="1" marL="742950" rtl="0" algn="l">
              <a:spcBef>
                <a:spcPts val="518"/>
              </a:spcBef>
              <a:spcAft>
                <a:spcPts val="0"/>
              </a:spcAft>
              <a:buClr>
                <a:schemeClr val="dk1"/>
              </a:buClr>
              <a:buSzPct val="100000"/>
              <a:buFont typeface="Noto Sans Symbols"/>
              <a:buChar char="⮚"/>
            </a:pPr>
            <a:r>
              <a:rPr lang="en-US"/>
              <a:t>Θ - Big theta notation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 - Big oh notation</a:t>
            </a:r>
            <a:endParaRPr b="1"/>
          </a:p>
        </p:txBody>
      </p:sp>
      <p:sp>
        <p:nvSpPr>
          <p:cNvPr id="668" name="Google Shape;668;p3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lang="en-US"/>
              <a:t> A function t(n) is said to be in O(g(n)), denoted t(n)∈ O(g(n)), if t (n) is bounded above by some constant multiple of g(n) for all large n, i.e., if there exist some positive constant c and some nonnegative integer n0 such that</a:t>
            </a:r>
            <a:endParaRPr/>
          </a:p>
          <a:p>
            <a:pPr indent="-342900" lvl="0" marL="342900" rtl="0" algn="just">
              <a:spcBef>
                <a:spcPts val="640"/>
              </a:spcBef>
              <a:spcAft>
                <a:spcPts val="0"/>
              </a:spcAft>
              <a:buClr>
                <a:schemeClr val="dk1"/>
              </a:buClr>
              <a:buSzPts val="3200"/>
              <a:buNone/>
            </a:pPr>
            <a:r>
              <a:rPr lang="en-US"/>
              <a:t>                  t(n)&lt;=cg(n) for all n &gt;=n0</a:t>
            </a:r>
            <a:endParaRPr/>
          </a:p>
          <a:p>
            <a:pPr indent="-342900" lvl="0" marL="342900" rtl="0" algn="just">
              <a:spcBef>
                <a:spcPts val="640"/>
              </a:spcBef>
              <a:spcAft>
                <a:spcPts val="0"/>
              </a:spcAft>
              <a:buClr>
                <a:schemeClr val="dk1"/>
              </a:buClr>
              <a:buSzPts val="3200"/>
              <a:buNone/>
            </a:pPr>
            <a:r>
              <a:rPr lang="en-US"/>
              <a:t>Where t(n) and g(n) are nonnegative functions defined on the set of natural numbers. </a:t>
            </a:r>
            <a:endParaRPr/>
          </a:p>
          <a:p>
            <a:pPr indent="-342900" lvl="0" marL="342900" rtl="0" algn="just">
              <a:spcBef>
                <a:spcPts val="640"/>
              </a:spcBef>
              <a:spcAft>
                <a:spcPts val="0"/>
              </a:spcAft>
              <a:buClr>
                <a:schemeClr val="dk1"/>
              </a:buClr>
              <a:buSzPts val="3200"/>
              <a:buNone/>
            </a:pPr>
            <a:r>
              <a:rPr lang="en-US"/>
              <a:t>O = Asymptotic upper bound = Useful for worst case analysis = Loose bound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Ω - Big omega notation </a:t>
            </a:r>
            <a:endParaRPr b="1"/>
          </a:p>
        </p:txBody>
      </p:sp>
      <p:sp>
        <p:nvSpPr>
          <p:cNvPr id="674" name="Google Shape;674;p3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None/>
            </a:pPr>
            <a:r>
              <a:rPr lang="en-US"/>
              <a:t>   A function t(n) is said to be in Ω(g(n)), denoted t(n) ∈ Ω(g(n)), if t(n) is bounded below by some positive constant multiple of g(n) for all large n, i.e., if there exist some positive constant c and some nonnegative integer n0 such that</a:t>
            </a:r>
            <a:endParaRPr/>
          </a:p>
          <a:p>
            <a:pPr indent="-342900" lvl="0" marL="342900" rtl="0" algn="just">
              <a:spcBef>
                <a:spcPts val="592"/>
              </a:spcBef>
              <a:spcAft>
                <a:spcPts val="0"/>
              </a:spcAft>
              <a:buClr>
                <a:schemeClr val="dk1"/>
              </a:buClr>
              <a:buSzPct val="100000"/>
              <a:buNone/>
            </a:pPr>
            <a:r>
              <a:rPr lang="en-US"/>
              <a:t>              t (n) ≥ cg(n) for all n ≥ n0</a:t>
            </a:r>
            <a:endParaRPr/>
          </a:p>
          <a:p>
            <a:pPr indent="-342900" lvl="0" marL="342900" rtl="0" algn="just">
              <a:spcBef>
                <a:spcPts val="592"/>
              </a:spcBef>
              <a:spcAft>
                <a:spcPts val="0"/>
              </a:spcAft>
              <a:buClr>
                <a:schemeClr val="dk1"/>
              </a:buClr>
              <a:buSzPct val="100000"/>
              <a:buNone/>
            </a:pPr>
            <a:r>
              <a:rPr lang="en-US"/>
              <a:t>   Where t(n) and g(n) are nonnegative functions defined on the set of natural numbers. </a:t>
            </a:r>
            <a:endParaRPr/>
          </a:p>
          <a:p>
            <a:pPr indent="-342900" lvl="0" marL="342900" rtl="0" algn="just">
              <a:spcBef>
                <a:spcPts val="592"/>
              </a:spcBef>
              <a:spcAft>
                <a:spcPts val="0"/>
              </a:spcAft>
              <a:buClr>
                <a:schemeClr val="dk1"/>
              </a:buClr>
              <a:buSzPct val="100000"/>
              <a:buNone/>
            </a:pPr>
            <a:r>
              <a:rPr lang="en-US"/>
              <a:t>Ω = Asymptotic lower bound = Useful for best case analysis = Loose bound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Θ - Big theta notation</a:t>
            </a:r>
            <a:endParaRPr b="1"/>
          </a:p>
        </p:txBody>
      </p:sp>
      <p:sp>
        <p:nvSpPr>
          <p:cNvPr id="680" name="Google Shape;680;p36"/>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A function t(n) is said to be in Θ(g(n)), denoted t(n) ∈ Θ(g(n)), if t(n) is bounded both above and below by some positive constant multiples of g(n) for all large n, i.e., if there exist some positive constants c1 and c2 and some nonnegative integer n0 such that              </a:t>
            </a:r>
            <a:endParaRPr/>
          </a:p>
          <a:p>
            <a:pPr indent="-342900" lvl="0" marL="342900" rtl="0" algn="just">
              <a:spcBef>
                <a:spcPts val="560"/>
              </a:spcBef>
              <a:spcAft>
                <a:spcPts val="0"/>
              </a:spcAft>
              <a:buClr>
                <a:schemeClr val="dk1"/>
              </a:buClr>
              <a:buSzPts val="2800"/>
              <a:buNone/>
            </a:pPr>
            <a:r>
              <a:rPr lang="en-US" sz="2800"/>
              <a:t>                  c2g(n) ≤ t (n) ≤ c1g(n) for all n ≥ n0</a:t>
            </a:r>
            <a:endParaRPr/>
          </a:p>
          <a:p>
            <a:pPr indent="-342900" lvl="0" marL="342900" rtl="0" algn="just">
              <a:spcBef>
                <a:spcPts val="560"/>
              </a:spcBef>
              <a:spcAft>
                <a:spcPts val="0"/>
              </a:spcAft>
              <a:buClr>
                <a:schemeClr val="dk1"/>
              </a:buClr>
              <a:buSzPts val="2800"/>
              <a:buNone/>
            </a:pPr>
            <a:r>
              <a:rPr lang="en-US" sz="2800"/>
              <a:t>       Where t(n) and g(n) are nonnegative functions defined on the set of natural numbers. </a:t>
            </a:r>
            <a:endParaRPr/>
          </a:p>
          <a:p>
            <a:pPr indent="-342900" lvl="0" marL="342900" rtl="0" algn="just">
              <a:spcBef>
                <a:spcPts val="560"/>
              </a:spcBef>
              <a:spcAft>
                <a:spcPts val="0"/>
              </a:spcAft>
              <a:buClr>
                <a:schemeClr val="dk1"/>
              </a:buClr>
              <a:buSzPts val="2800"/>
              <a:buNone/>
            </a:pPr>
            <a:r>
              <a:rPr lang="en-US" sz="2800"/>
              <a:t>        Θ = Asymptotic tight bound = Useful for average case analysis</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MATHEMATICAL ANALYSIS FOR RECURSIVE ALGORITHMS </a:t>
            </a:r>
            <a:endParaRPr b="1" sz="2800">
              <a:latin typeface="Times New Roman"/>
              <a:ea typeface="Times New Roman"/>
              <a:cs typeface="Times New Roman"/>
              <a:sym typeface="Times New Roman"/>
            </a:endParaRPr>
          </a:p>
        </p:txBody>
      </p:sp>
      <p:sp>
        <p:nvSpPr>
          <p:cNvPr id="686" name="Google Shape;686;p3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General Plan for Analyzing the Time Efficiency of Recursive Algorithms </a:t>
            </a:r>
            <a:endParaRPr/>
          </a:p>
          <a:p>
            <a:pPr indent="-285750" lvl="1" marL="742950" rtl="0" algn="just">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Decide on a parameter (or parameters) indicating an input’s size. </a:t>
            </a:r>
            <a:endParaRPr/>
          </a:p>
          <a:p>
            <a:pPr indent="-285750" lvl="1" marL="742950" rtl="0" algn="just">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 Identify the algorithm’s basic operation. </a:t>
            </a:r>
            <a:endParaRPr/>
          </a:p>
          <a:p>
            <a:pPr indent="-285750" lvl="1" marL="742950" rtl="0" algn="just">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Check whether the number of times the basic operation is executed can vary on different inputs of the same size; if it can, the worst-case, average-case, and best-case efficiencies must be investigated separately.</a:t>
            </a:r>
            <a:endParaRPr/>
          </a:p>
          <a:p>
            <a:pPr indent="-285750" lvl="1" marL="742950" rtl="0" algn="just">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Set up a recurrence relation, with an appropriate initial condition, for the number of times the basic operation is executed. </a:t>
            </a:r>
            <a:endParaRPr/>
          </a:p>
          <a:p>
            <a:pPr indent="-285750" lvl="1" marL="742950" rtl="0" algn="just">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Solve the recurrence or, at least, ascertain the order of growth of its solution. </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8"/>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MATHEMATICAL ANALYSIS FOR NON-RECURSIVE ALGORITHMS </a:t>
            </a:r>
            <a:endParaRPr b="1" sz="2400">
              <a:latin typeface="Times New Roman"/>
              <a:ea typeface="Times New Roman"/>
              <a:cs typeface="Times New Roman"/>
              <a:sym typeface="Times New Roman"/>
            </a:endParaRPr>
          </a:p>
        </p:txBody>
      </p:sp>
      <p:sp>
        <p:nvSpPr>
          <p:cNvPr id="692" name="Google Shape;692;p38"/>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General Plan for Analyzing the Time Efficiency of Nonrecursive Algorithms </a:t>
            </a:r>
            <a:endParaRPr/>
          </a:p>
          <a:p>
            <a:pPr indent="-285750" lvl="1" marL="742950" rtl="0" algn="just">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Decide on a parameter (or parameters) indicating an input’s size</a:t>
            </a:r>
            <a:endParaRPr/>
          </a:p>
          <a:p>
            <a:pPr indent="-285750" lvl="1" marL="742950" rtl="0" algn="just">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Identify the algorithm’s basic operation (in the innermost loop).</a:t>
            </a:r>
            <a:endParaRPr/>
          </a:p>
          <a:p>
            <a:pPr indent="-285750" lvl="1" marL="742950" rtl="0" algn="just">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Check whether the number of times the basic operation is executed depends only on the size of an input. If it also depends on some additional property, the worst-case, average-case, and, if necessary, best-case efficiencies have to be investigated separately. </a:t>
            </a:r>
            <a:endParaRPr/>
          </a:p>
          <a:p>
            <a:pPr indent="-285750" lvl="1" marL="742950" rtl="0" algn="just">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Set up a sum expressing the number of times the algorithm’s basic operation is executed. </a:t>
            </a:r>
            <a:endParaRPr/>
          </a:p>
          <a:p>
            <a:pPr indent="-285750" lvl="1" marL="742950" rtl="0" algn="just">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Using standard formulas and rules of sum manipulation either find a closed form formula for the count or at the least, establish its order of growth. </a:t>
            </a:r>
            <a:endParaRPr sz="20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9"/>
          <p:cNvSpPr txBox="1"/>
          <p:nvPr>
            <p:ph type="title"/>
          </p:nvPr>
        </p:nvSpPr>
        <p:spPr>
          <a:xfrm>
            <a:off x="457200" y="274638"/>
            <a:ext cx="8229600" cy="1096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Data visualization</a:t>
            </a:r>
            <a:endParaRPr b="1"/>
          </a:p>
        </p:txBody>
      </p:sp>
      <p:sp>
        <p:nvSpPr>
          <p:cNvPr id="698" name="Google Shape;69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US"/>
              <a:t>   Data visualization is </a:t>
            </a:r>
            <a:r>
              <a:rPr b="1" lang="en-US"/>
              <a:t>the graphical representation of information and data</a:t>
            </a:r>
            <a:r>
              <a:rPr lang="en-US"/>
              <a:t>. By using visual elements like charts, graphs, and maps, data visualization tools provide an accessible way to see and understand trends, outliers, and patterns in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Characteristics of an Algorithm</a:t>
            </a:r>
            <a:endParaRPr b="1" sz="3600">
              <a:latin typeface="Times New Roman"/>
              <a:ea typeface="Times New Roman"/>
              <a:cs typeface="Times New Roman"/>
              <a:sym typeface="Times New Roman"/>
            </a:endParaRPr>
          </a:p>
        </p:txBody>
      </p:sp>
      <p:sp>
        <p:nvSpPr>
          <p:cNvPr id="487" name="Google Shape;48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lnSpc>
                <a:spcPct val="120000"/>
              </a:lnSpc>
              <a:spcBef>
                <a:spcPts val="0"/>
              </a:spcBef>
              <a:spcAft>
                <a:spcPts val="0"/>
              </a:spcAft>
              <a:buClr>
                <a:schemeClr val="dk1"/>
              </a:buClr>
              <a:buSzPct val="100000"/>
              <a:buChar char="•"/>
            </a:pPr>
            <a:r>
              <a:rPr b="1" lang="en-US" sz="7200">
                <a:latin typeface="Times New Roman"/>
                <a:ea typeface="Times New Roman"/>
                <a:cs typeface="Times New Roman"/>
                <a:sym typeface="Times New Roman"/>
              </a:rPr>
              <a:t>Clear and Unambiguous</a:t>
            </a:r>
            <a:r>
              <a:rPr lang="en-US" sz="7200">
                <a:latin typeface="Times New Roman"/>
                <a:ea typeface="Times New Roman"/>
                <a:cs typeface="Times New Roman"/>
                <a:sym typeface="Times New Roman"/>
              </a:rPr>
              <a:t>: The algorithm should be clear and unambiguous. Each of its steps should be clear in all aspects and must lead to only one meaning.</a:t>
            </a:r>
            <a:endParaRPr/>
          </a:p>
          <a:p>
            <a:pPr indent="-342900" lvl="0" marL="342900" rtl="0" algn="l">
              <a:lnSpc>
                <a:spcPct val="120000"/>
              </a:lnSpc>
              <a:spcBef>
                <a:spcPts val="360"/>
              </a:spcBef>
              <a:spcAft>
                <a:spcPts val="0"/>
              </a:spcAft>
              <a:buClr>
                <a:schemeClr val="dk1"/>
              </a:buClr>
              <a:buSzPct val="100000"/>
              <a:buChar char="•"/>
            </a:pPr>
            <a:r>
              <a:rPr b="1" lang="en-US" sz="7200">
                <a:latin typeface="Times New Roman"/>
                <a:ea typeface="Times New Roman"/>
                <a:cs typeface="Times New Roman"/>
                <a:sym typeface="Times New Roman"/>
              </a:rPr>
              <a:t>Well-Defined Inputs</a:t>
            </a:r>
            <a:r>
              <a:rPr lang="en-US" sz="7200">
                <a:latin typeface="Times New Roman"/>
                <a:ea typeface="Times New Roman"/>
                <a:cs typeface="Times New Roman"/>
                <a:sym typeface="Times New Roman"/>
              </a:rPr>
              <a:t>: If an algorithm says to take inputs, it should be well-defined inputs. It may or may not take input.</a:t>
            </a:r>
            <a:endParaRPr/>
          </a:p>
          <a:p>
            <a:pPr indent="-342900" lvl="0" marL="342900" rtl="0" algn="l">
              <a:lnSpc>
                <a:spcPct val="120000"/>
              </a:lnSpc>
              <a:spcBef>
                <a:spcPts val="360"/>
              </a:spcBef>
              <a:spcAft>
                <a:spcPts val="0"/>
              </a:spcAft>
              <a:buClr>
                <a:schemeClr val="dk1"/>
              </a:buClr>
              <a:buSzPct val="100000"/>
              <a:buChar char="•"/>
            </a:pPr>
            <a:r>
              <a:rPr b="1" lang="en-US" sz="7200">
                <a:latin typeface="Times New Roman"/>
                <a:ea typeface="Times New Roman"/>
                <a:cs typeface="Times New Roman"/>
                <a:sym typeface="Times New Roman"/>
              </a:rPr>
              <a:t>Well-Defined Outputs:</a:t>
            </a:r>
            <a:r>
              <a:rPr lang="en-US" sz="7200">
                <a:latin typeface="Times New Roman"/>
                <a:ea typeface="Times New Roman"/>
                <a:cs typeface="Times New Roman"/>
                <a:sym typeface="Times New Roman"/>
              </a:rPr>
              <a:t> The algorithm must clearly define what output will be yielded and it should be well-defined as well. It should produce at least 1 output.</a:t>
            </a:r>
            <a:endParaRPr/>
          </a:p>
          <a:p>
            <a:pPr indent="-342900" lvl="0" marL="342900" rtl="0" algn="l">
              <a:lnSpc>
                <a:spcPct val="120000"/>
              </a:lnSpc>
              <a:spcBef>
                <a:spcPts val="360"/>
              </a:spcBef>
              <a:spcAft>
                <a:spcPts val="0"/>
              </a:spcAft>
              <a:buClr>
                <a:schemeClr val="dk1"/>
              </a:buClr>
              <a:buSzPct val="100000"/>
              <a:buChar char="•"/>
            </a:pPr>
            <a:r>
              <a:rPr b="1" lang="en-US" sz="7200">
                <a:latin typeface="Times New Roman"/>
                <a:ea typeface="Times New Roman"/>
                <a:cs typeface="Times New Roman"/>
                <a:sym typeface="Times New Roman"/>
              </a:rPr>
              <a:t>Finite-ness:</a:t>
            </a:r>
            <a:r>
              <a:rPr lang="en-US" sz="7200">
                <a:latin typeface="Times New Roman"/>
                <a:ea typeface="Times New Roman"/>
                <a:cs typeface="Times New Roman"/>
                <a:sym typeface="Times New Roman"/>
              </a:rPr>
              <a:t> The algorithm must be finite, i.e. it should terminate after a finite time.</a:t>
            </a:r>
            <a:endParaRPr/>
          </a:p>
          <a:p>
            <a:pPr indent="-342900" lvl="0" marL="342900" rtl="0" algn="l">
              <a:lnSpc>
                <a:spcPct val="120000"/>
              </a:lnSpc>
              <a:spcBef>
                <a:spcPts val="360"/>
              </a:spcBef>
              <a:spcAft>
                <a:spcPts val="0"/>
              </a:spcAft>
              <a:buClr>
                <a:schemeClr val="dk1"/>
              </a:buClr>
              <a:buSzPct val="100000"/>
              <a:buChar char="•"/>
            </a:pPr>
            <a:r>
              <a:rPr b="1" lang="en-US" sz="7200">
                <a:latin typeface="Times New Roman"/>
                <a:ea typeface="Times New Roman"/>
                <a:cs typeface="Times New Roman"/>
                <a:sym typeface="Times New Roman"/>
              </a:rPr>
              <a:t>Feasible:</a:t>
            </a:r>
            <a:r>
              <a:rPr lang="en-US" sz="7200">
                <a:latin typeface="Times New Roman"/>
                <a:ea typeface="Times New Roman"/>
                <a:cs typeface="Times New Roman"/>
                <a:sym typeface="Times New Roman"/>
              </a:rPr>
              <a:t> The algorithm must be simple, generic, and practical, such that it can be executed with the available resources. It must not contain some future technology or anything.</a:t>
            </a:r>
            <a:endParaRPr/>
          </a:p>
          <a:p>
            <a:pPr indent="-342900" lvl="0" marL="342900" rtl="0" algn="l">
              <a:lnSpc>
                <a:spcPct val="120000"/>
              </a:lnSpc>
              <a:spcBef>
                <a:spcPts val="360"/>
              </a:spcBef>
              <a:spcAft>
                <a:spcPts val="0"/>
              </a:spcAft>
              <a:buClr>
                <a:schemeClr val="dk1"/>
              </a:buClr>
              <a:buSzPct val="100000"/>
              <a:buChar char="•"/>
            </a:pPr>
            <a:r>
              <a:rPr b="1" lang="en-US" sz="7200">
                <a:latin typeface="Times New Roman"/>
                <a:ea typeface="Times New Roman"/>
                <a:cs typeface="Times New Roman"/>
                <a:sym typeface="Times New Roman"/>
              </a:rPr>
              <a:t>Language Independent:</a:t>
            </a:r>
            <a:r>
              <a:rPr lang="en-US" sz="7200">
                <a:latin typeface="Times New Roman"/>
                <a:ea typeface="Times New Roman"/>
                <a:cs typeface="Times New Roman"/>
                <a:sym typeface="Times New Roman"/>
              </a:rPr>
              <a:t> The Algorithm designed must be language-independent, i.e. it must be just plain instructions that can be implemented in any language, and yet the output will be the same, as expected.</a:t>
            </a:r>
            <a:endParaRPr/>
          </a:p>
          <a:p>
            <a:pPr indent="-292100" lvl="0" marL="342900" rtl="0" algn="l">
              <a:spcBef>
                <a:spcPts val="16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Importance of Data Visualization</a:t>
            </a:r>
            <a:endParaRPr b="1"/>
          </a:p>
        </p:txBody>
      </p:sp>
      <p:sp>
        <p:nvSpPr>
          <p:cNvPr id="704" name="Google Shape;704;p40"/>
          <p:cNvSpPr txBox="1"/>
          <p:nvPr>
            <p:ph idx="1" type="body"/>
          </p:nvPr>
        </p:nvSpPr>
        <p:spPr>
          <a:xfrm>
            <a:off x="457200" y="990600"/>
            <a:ext cx="8686800" cy="51357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Data visualization is an easy and quick way to convey concepts universally. You can experiment with a different outline by making a slight adjustment. </a:t>
            </a:r>
            <a:endParaRPr/>
          </a:p>
          <a:p>
            <a:pPr indent="-342900" lvl="0" marL="342900" rtl="0" algn="l">
              <a:spcBef>
                <a:spcPts val="592"/>
              </a:spcBef>
              <a:spcAft>
                <a:spcPts val="0"/>
              </a:spcAft>
              <a:buClr>
                <a:schemeClr val="dk1"/>
              </a:buClr>
              <a:buSzPct val="100000"/>
              <a:buChar char="•"/>
            </a:pPr>
            <a:r>
              <a:rPr lang="en-US"/>
              <a:t>Data visualization can identify areas that need improvement or modifications.</a:t>
            </a:r>
            <a:endParaRPr/>
          </a:p>
          <a:p>
            <a:pPr indent="-342900" lvl="0" marL="342900" rtl="0" algn="l">
              <a:spcBef>
                <a:spcPts val="592"/>
              </a:spcBef>
              <a:spcAft>
                <a:spcPts val="0"/>
              </a:spcAft>
              <a:buClr>
                <a:schemeClr val="dk1"/>
              </a:buClr>
              <a:buSzPct val="100000"/>
              <a:buChar char="•"/>
            </a:pPr>
            <a:r>
              <a:rPr lang="en-US"/>
              <a:t>Data visualization can clarify which factor influence customer behavior.</a:t>
            </a:r>
            <a:endParaRPr/>
          </a:p>
          <a:p>
            <a:pPr indent="-342900" lvl="0" marL="342900" rtl="0" algn="l">
              <a:spcBef>
                <a:spcPts val="592"/>
              </a:spcBef>
              <a:spcAft>
                <a:spcPts val="0"/>
              </a:spcAft>
              <a:buClr>
                <a:schemeClr val="dk1"/>
              </a:buClr>
              <a:buSzPct val="100000"/>
              <a:buChar char="•"/>
            </a:pPr>
            <a:r>
              <a:rPr lang="en-US"/>
              <a:t>Data visualization helps you to understand which products to place where.</a:t>
            </a:r>
            <a:endParaRPr/>
          </a:p>
          <a:p>
            <a:pPr indent="-342900" lvl="0" marL="342900" rtl="0" algn="l">
              <a:spcBef>
                <a:spcPts val="592"/>
              </a:spcBef>
              <a:spcAft>
                <a:spcPts val="0"/>
              </a:spcAft>
              <a:buClr>
                <a:schemeClr val="dk1"/>
              </a:buClr>
              <a:buSzPct val="100000"/>
              <a:buChar char="•"/>
            </a:pPr>
            <a:r>
              <a:rPr lang="en-US"/>
              <a:t>Data visualization can predict sales volumes.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Why Use Data Visualization?</a:t>
            </a:r>
            <a:endParaRPr b="1"/>
          </a:p>
        </p:txBody>
      </p:sp>
      <p:sp>
        <p:nvSpPr>
          <p:cNvPr id="710" name="Google Shape;710;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make easier in understand and remember.</a:t>
            </a:r>
            <a:endParaRPr/>
          </a:p>
          <a:p>
            <a:pPr indent="-342900" lvl="0" marL="342900" rtl="0" algn="l">
              <a:spcBef>
                <a:spcPts val="640"/>
              </a:spcBef>
              <a:spcAft>
                <a:spcPts val="0"/>
              </a:spcAft>
              <a:buClr>
                <a:schemeClr val="dk1"/>
              </a:buClr>
              <a:buSzPts val="3200"/>
              <a:buChar char="•"/>
            </a:pPr>
            <a:r>
              <a:rPr lang="en-US"/>
              <a:t>To discover unknown facts, outliers, and trends.</a:t>
            </a:r>
            <a:endParaRPr/>
          </a:p>
          <a:p>
            <a:pPr indent="-342900" lvl="0" marL="342900" rtl="0" algn="l">
              <a:spcBef>
                <a:spcPts val="640"/>
              </a:spcBef>
              <a:spcAft>
                <a:spcPts val="0"/>
              </a:spcAft>
              <a:buClr>
                <a:schemeClr val="dk1"/>
              </a:buClr>
              <a:buSzPts val="3200"/>
              <a:buChar char="•"/>
            </a:pPr>
            <a:r>
              <a:rPr lang="en-US"/>
              <a:t>To visualize relationships and patterns quickly.</a:t>
            </a:r>
            <a:endParaRPr/>
          </a:p>
          <a:p>
            <a:pPr indent="-342900" lvl="0" marL="342900" rtl="0" algn="l">
              <a:spcBef>
                <a:spcPts val="640"/>
              </a:spcBef>
              <a:spcAft>
                <a:spcPts val="0"/>
              </a:spcAft>
              <a:buClr>
                <a:schemeClr val="dk1"/>
              </a:buClr>
              <a:buSzPts val="3200"/>
              <a:buChar char="•"/>
            </a:pPr>
            <a:r>
              <a:rPr lang="en-US"/>
              <a:t>To ask a better question and make better decisions.</a:t>
            </a:r>
            <a:endParaRPr/>
          </a:p>
          <a:p>
            <a:pPr indent="-342900" lvl="0" marL="342900" rtl="0" algn="l">
              <a:spcBef>
                <a:spcPts val="640"/>
              </a:spcBef>
              <a:spcAft>
                <a:spcPts val="0"/>
              </a:spcAft>
              <a:buClr>
                <a:schemeClr val="dk1"/>
              </a:buClr>
              <a:buSzPts val="3200"/>
              <a:buChar char="•"/>
            </a:pPr>
            <a:r>
              <a:rPr lang="en-US"/>
              <a:t>To competitive analyze.</a:t>
            </a:r>
            <a:endParaRPr/>
          </a:p>
          <a:p>
            <a:pPr indent="-342900" lvl="0" marL="342900" rtl="0" algn="l">
              <a:spcBef>
                <a:spcPts val="640"/>
              </a:spcBef>
              <a:spcAft>
                <a:spcPts val="0"/>
              </a:spcAft>
              <a:buClr>
                <a:schemeClr val="dk1"/>
              </a:buClr>
              <a:buSzPts val="3200"/>
              <a:buChar char="•"/>
            </a:pPr>
            <a:r>
              <a:rPr lang="en-US"/>
              <a:t>To improve insights.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Data Visualization Tools</a:t>
            </a:r>
            <a:endParaRPr b="1"/>
          </a:p>
        </p:txBody>
      </p:sp>
      <p:sp>
        <p:nvSpPr>
          <p:cNvPr id="716" name="Google Shape;716;p42"/>
          <p:cNvSpPr txBox="1"/>
          <p:nvPr>
            <p:ph idx="1" type="body"/>
          </p:nvPr>
        </p:nvSpPr>
        <p:spPr>
          <a:xfrm>
            <a:off x="457200" y="1066800"/>
            <a:ext cx="8229600" cy="5791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Data visualization allows you to interact with data. </a:t>
            </a:r>
            <a:r>
              <a:rPr b="1" lang="en-US"/>
              <a:t>Google</a:t>
            </a:r>
            <a:r>
              <a:rPr lang="en-US"/>
              <a:t>, </a:t>
            </a:r>
            <a:r>
              <a:rPr b="1" lang="en-US"/>
              <a:t>Apple</a:t>
            </a:r>
            <a:r>
              <a:rPr lang="en-US"/>
              <a:t>, </a:t>
            </a:r>
            <a:r>
              <a:rPr b="1" lang="en-US"/>
              <a:t>Facebook</a:t>
            </a:r>
            <a:r>
              <a:rPr lang="en-US"/>
              <a:t>, and </a:t>
            </a:r>
            <a:r>
              <a:rPr b="1" lang="en-US"/>
              <a:t>Twitter</a:t>
            </a:r>
            <a:r>
              <a:rPr lang="en-US"/>
              <a:t> all ask better a better question of their data and make a better business decision by using data visualization.</a:t>
            </a:r>
            <a:endParaRPr/>
          </a:p>
          <a:p>
            <a:pPr indent="-285750" lvl="1" marL="742950" rtl="0" algn="just">
              <a:spcBef>
                <a:spcPts val="476"/>
              </a:spcBef>
              <a:spcAft>
                <a:spcPts val="0"/>
              </a:spcAft>
              <a:buClr>
                <a:schemeClr val="dk1"/>
              </a:buClr>
              <a:buSzPct val="100000"/>
              <a:buChar char="–"/>
            </a:pPr>
            <a:r>
              <a:rPr lang="en-US"/>
              <a:t> Tableau</a:t>
            </a:r>
            <a:endParaRPr/>
          </a:p>
          <a:p>
            <a:pPr indent="-285750" lvl="1" marL="742950" rtl="0" algn="just">
              <a:spcBef>
                <a:spcPts val="476"/>
              </a:spcBef>
              <a:spcAft>
                <a:spcPts val="0"/>
              </a:spcAft>
              <a:buClr>
                <a:schemeClr val="dk1"/>
              </a:buClr>
              <a:buSzPct val="100000"/>
              <a:buChar char="–"/>
            </a:pPr>
            <a:r>
              <a:rPr lang="en-US"/>
              <a:t>Infogram</a:t>
            </a:r>
            <a:endParaRPr/>
          </a:p>
          <a:p>
            <a:pPr indent="-285750" lvl="1" marL="742950" rtl="0" algn="just">
              <a:spcBef>
                <a:spcPts val="476"/>
              </a:spcBef>
              <a:spcAft>
                <a:spcPts val="0"/>
              </a:spcAft>
              <a:buClr>
                <a:schemeClr val="dk1"/>
              </a:buClr>
              <a:buSzPct val="100000"/>
              <a:buChar char="–"/>
            </a:pPr>
            <a:r>
              <a:rPr lang="en-US"/>
              <a:t>Chartblocks</a:t>
            </a:r>
            <a:endParaRPr/>
          </a:p>
          <a:p>
            <a:pPr indent="-285750" lvl="1" marL="742950" rtl="0" algn="just">
              <a:spcBef>
                <a:spcPts val="476"/>
              </a:spcBef>
              <a:spcAft>
                <a:spcPts val="0"/>
              </a:spcAft>
              <a:buClr>
                <a:schemeClr val="dk1"/>
              </a:buClr>
              <a:buSzPct val="100000"/>
              <a:buChar char="–"/>
            </a:pPr>
            <a:r>
              <a:rPr lang="en-US"/>
              <a:t>Datawrapper</a:t>
            </a:r>
            <a:endParaRPr/>
          </a:p>
          <a:p>
            <a:pPr indent="-285750" lvl="1" marL="742950" rtl="0" algn="just">
              <a:spcBef>
                <a:spcPts val="476"/>
              </a:spcBef>
              <a:spcAft>
                <a:spcPts val="0"/>
              </a:spcAft>
              <a:buClr>
                <a:schemeClr val="dk1"/>
              </a:buClr>
              <a:buSzPct val="100000"/>
              <a:buChar char="–"/>
            </a:pPr>
            <a:r>
              <a:rPr lang="en-US"/>
              <a:t>Plotly</a:t>
            </a:r>
            <a:endParaRPr/>
          </a:p>
          <a:p>
            <a:pPr indent="-285750" lvl="1" marL="742950" rtl="0" algn="just">
              <a:spcBef>
                <a:spcPts val="476"/>
              </a:spcBef>
              <a:spcAft>
                <a:spcPts val="0"/>
              </a:spcAft>
              <a:buClr>
                <a:schemeClr val="dk1"/>
              </a:buClr>
              <a:buSzPct val="100000"/>
              <a:buChar char="–"/>
            </a:pPr>
            <a:r>
              <a:rPr lang="en-US"/>
              <a:t>RAW</a:t>
            </a:r>
            <a:endParaRPr/>
          </a:p>
          <a:p>
            <a:pPr indent="-285750" lvl="1" marL="742950" rtl="0" algn="just">
              <a:spcBef>
                <a:spcPts val="476"/>
              </a:spcBef>
              <a:spcAft>
                <a:spcPts val="0"/>
              </a:spcAft>
              <a:buClr>
                <a:schemeClr val="dk1"/>
              </a:buClr>
              <a:buSzPct val="100000"/>
              <a:buChar char="–"/>
            </a:pPr>
            <a:r>
              <a:rPr lang="en-US"/>
              <a:t>Visual.ly</a:t>
            </a:r>
            <a:endParaRPr/>
          </a:p>
          <a:p>
            <a:pPr indent="-285750" lvl="1" marL="742950" rtl="0" algn="just">
              <a:spcBef>
                <a:spcPts val="476"/>
              </a:spcBef>
              <a:spcAft>
                <a:spcPts val="0"/>
              </a:spcAft>
              <a:buClr>
                <a:schemeClr val="dk1"/>
              </a:buClr>
              <a:buSzPct val="100000"/>
              <a:buChar char="–"/>
            </a:pPr>
            <a:r>
              <a:rPr lang="en-US"/>
              <a:t>D3.js</a:t>
            </a:r>
            <a:endParaRPr/>
          </a:p>
          <a:p>
            <a:pPr indent="-285750" lvl="1" marL="742950" rtl="0" algn="just">
              <a:spcBef>
                <a:spcPts val="476"/>
              </a:spcBef>
              <a:spcAft>
                <a:spcPts val="0"/>
              </a:spcAft>
              <a:buClr>
                <a:schemeClr val="dk1"/>
              </a:buClr>
              <a:buSzPct val="100000"/>
              <a:buChar char="–"/>
            </a:pPr>
            <a:r>
              <a:rPr lang="en-US"/>
              <a:t>Ember Charts</a:t>
            </a:r>
            <a:endParaRPr/>
          </a:p>
          <a:p>
            <a:pPr indent="-285750" lvl="1" marL="742950" rtl="0" algn="just">
              <a:spcBef>
                <a:spcPts val="476"/>
              </a:spcBef>
              <a:spcAft>
                <a:spcPts val="0"/>
              </a:spcAft>
              <a:buClr>
                <a:schemeClr val="dk1"/>
              </a:buClr>
              <a:buSzPct val="100000"/>
              <a:buChar char="–"/>
            </a:pPr>
            <a:r>
              <a:rPr lang="en-US"/>
              <a:t>NVD3</a:t>
            </a:r>
            <a:endParaRPr/>
          </a:p>
          <a:p>
            <a:pPr indent="-134619" lvl="1" marL="742950" rtl="0" algn="just">
              <a:spcBef>
                <a:spcPts val="476"/>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Properties of Algorithm</a:t>
            </a:r>
            <a:endParaRPr/>
          </a:p>
        </p:txBody>
      </p:sp>
      <p:sp>
        <p:nvSpPr>
          <p:cNvPr id="493" name="Google Shape;49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It should terminate after a finite time.</a:t>
            </a:r>
            <a:endParaRPr/>
          </a:p>
          <a:p>
            <a:pPr indent="-342900" lvl="0" marL="342900" rtl="0" algn="l">
              <a:spcBef>
                <a:spcPts val="560"/>
              </a:spcBef>
              <a:spcAft>
                <a:spcPts val="0"/>
              </a:spcAft>
              <a:buClr>
                <a:schemeClr val="dk1"/>
              </a:buClr>
              <a:buSzPts val="2800"/>
              <a:buChar char="•"/>
            </a:pPr>
            <a:r>
              <a:rPr lang="en-US" sz="2800"/>
              <a:t>It should produce at least one output.</a:t>
            </a:r>
            <a:endParaRPr/>
          </a:p>
          <a:p>
            <a:pPr indent="-342900" lvl="0" marL="342900" rtl="0" algn="l">
              <a:spcBef>
                <a:spcPts val="560"/>
              </a:spcBef>
              <a:spcAft>
                <a:spcPts val="0"/>
              </a:spcAft>
              <a:buClr>
                <a:schemeClr val="dk1"/>
              </a:buClr>
              <a:buSzPts val="2800"/>
              <a:buChar char="•"/>
            </a:pPr>
            <a:r>
              <a:rPr lang="en-US" sz="2800"/>
              <a:t>It should take zero or more input.</a:t>
            </a:r>
            <a:endParaRPr/>
          </a:p>
          <a:p>
            <a:pPr indent="-342900" lvl="0" marL="342900" rtl="0" algn="l">
              <a:spcBef>
                <a:spcPts val="560"/>
              </a:spcBef>
              <a:spcAft>
                <a:spcPts val="0"/>
              </a:spcAft>
              <a:buClr>
                <a:schemeClr val="dk1"/>
              </a:buClr>
              <a:buSzPts val="2800"/>
              <a:buChar char="•"/>
            </a:pPr>
            <a:r>
              <a:rPr lang="en-US" sz="2800"/>
              <a:t>It should be deterministic means giving the same output for the same input case.</a:t>
            </a:r>
            <a:endParaRPr/>
          </a:p>
          <a:p>
            <a:pPr indent="-342900" lvl="0" marL="342900" rtl="0" algn="l">
              <a:spcBef>
                <a:spcPts val="560"/>
              </a:spcBef>
              <a:spcAft>
                <a:spcPts val="0"/>
              </a:spcAft>
              <a:buClr>
                <a:schemeClr val="dk1"/>
              </a:buClr>
              <a:buSzPts val="2800"/>
              <a:buChar char="•"/>
            </a:pPr>
            <a:r>
              <a:rPr lang="en-US" sz="2800"/>
              <a:t>Every step in the algorithm must be effective i.e. every step should do some work.</a:t>
            </a:r>
            <a:endParaRPr/>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Types of Algorithms</a:t>
            </a:r>
            <a:endParaRPr/>
          </a:p>
        </p:txBody>
      </p:sp>
      <p:sp>
        <p:nvSpPr>
          <p:cNvPr id="499" name="Google Shape;499;p6"/>
          <p:cNvSpPr txBox="1"/>
          <p:nvPr>
            <p:ph idx="1" type="body"/>
          </p:nvPr>
        </p:nvSpPr>
        <p:spPr>
          <a:xfrm>
            <a:off x="1143000" y="1600200"/>
            <a:ext cx="70104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b="1" lang="en-US"/>
              <a:t> </a:t>
            </a:r>
            <a:r>
              <a:rPr b="1" lang="en-US" u="sng">
                <a:solidFill>
                  <a:schemeClr val="hlink"/>
                </a:solidFill>
                <a:hlinkClick r:id="rId3"/>
              </a:rPr>
              <a:t>Brute Force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4"/>
              </a:rPr>
              <a:t>Recursive Algorithm</a:t>
            </a:r>
            <a:endParaRPr b="1" u="sng"/>
          </a:p>
          <a:p>
            <a:pPr indent="-342900" lvl="0" marL="342900" rtl="0" algn="just">
              <a:spcBef>
                <a:spcPts val="544"/>
              </a:spcBef>
              <a:spcAft>
                <a:spcPts val="0"/>
              </a:spcAft>
              <a:buClr>
                <a:schemeClr val="dk1"/>
              </a:buClr>
              <a:buSzPct val="100000"/>
              <a:buChar char="•"/>
            </a:pPr>
            <a:r>
              <a:rPr b="1" lang="en-US" u="sng">
                <a:solidFill>
                  <a:schemeClr val="hlink"/>
                </a:solidFill>
                <a:hlinkClick r:id="rId5"/>
              </a:rPr>
              <a:t>Backtracking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6"/>
              </a:rPr>
              <a:t>Searching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7"/>
              </a:rPr>
              <a:t>Sorting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8"/>
              </a:rPr>
              <a:t>Hashing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9"/>
              </a:rPr>
              <a:t>Divide and Conquer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10"/>
              </a:rPr>
              <a:t>Greedy Algorithm</a:t>
            </a:r>
            <a:endParaRPr/>
          </a:p>
          <a:p>
            <a:pPr indent="-342900" lvl="0" marL="342900" rtl="0" algn="just">
              <a:spcBef>
                <a:spcPts val="544"/>
              </a:spcBef>
              <a:spcAft>
                <a:spcPts val="0"/>
              </a:spcAft>
              <a:buClr>
                <a:schemeClr val="dk1"/>
              </a:buClr>
              <a:buSzPct val="100000"/>
              <a:buChar char="•"/>
            </a:pPr>
            <a:r>
              <a:rPr b="1" lang="en-US" u="sng">
                <a:solidFill>
                  <a:schemeClr val="hlink"/>
                </a:solidFill>
                <a:hlinkClick r:id="rId11"/>
              </a:rPr>
              <a:t>Dynamic Programming Algorithm</a:t>
            </a:r>
            <a:endParaRPr/>
          </a:p>
          <a:p>
            <a:pPr indent="-342900" lvl="0" marL="342900" rtl="0" algn="just">
              <a:spcBef>
                <a:spcPts val="544"/>
              </a:spcBef>
              <a:spcAft>
                <a:spcPts val="0"/>
              </a:spcAft>
              <a:buClr>
                <a:schemeClr val="dk1"/>
              </a:buClr>
              <a:buSzPct val="100000"/>
              <a:buChar char="•"/>
            </a:pPr>
            <a:r>
              <a:rPr b="1" lang="en-US" u="sng"/>
              <a:t>Randomized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Advantages and Disadvantages</a:t>
            </a:r>
            <a:endParaRPr b="1"/>
          </a:p>
        </p:txBody>
      </p:sp>
      <p:sp>
        <p:nvSpPr>
          <p:cNvPr id="505" name="Google Shape;505;p7"/>
          <p:cNvSpPr txBox="1"/>
          <p:nvPr>
            <p:ph idx="1" type="body"/>
          </p:nvPr>
        </p:nvSpPr>
        <p:spPr>
          <a:xfrm>
            <a:off x="457200" y="1498725"/>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b="1" lang="en-US"/>
              <a:t>Advantages of Algorithms:</a:t>
            </a:r>
            <a:endParaRPr/>
          </a:p>
          <a:p>
            <a:pPr indent="-342900" lvl="0" marL="342900" rtl="0" algn="l">
              <a:spcBef>
                <a:spcPts val="448"/>
              </a:spcBef>
              <a:spcAft>
                <a:spcPts val="0"/>
              </a:spcAft>
              <a:buClr>
                <a:schemeClr val="dk1"/>
              </a:buClr>
              <a:buSzPct val="100000"/>
              <a:buChar char="•"/>
            </a:pPr>
            <a:r>
              <a:rPr lang="en-US"/>
              <a:t>It is easy to understand.</a:t>
            </a:r>
            <a:endParaRPr/>
          </a:p>
          <a:p>
            <a:pPr indent="-342900" lvl="0" marL="342900" rtl="0" algn="l">
              <a:spcBef>
                <a:spcPts val="448"/>
              </a:spcBef>
              <a:spcAft>
                <a:spcPts val="0"/>
              </a:spcAft>
              <a:buClr>
                <a:schemeClr val="dk1"/>
              </a:buClr>
              <a:buSzPct val="100000"/>
              <a:buChar char="•"/>
            </a:pPr>
            <a:r>
              <a:rPr lang="en-US"/>
              <a:t>An algorithm is a step-wise representation of a solution to a given problem.</a:t>
            </a:r>
            <a:endParaRPr/>
          </a:p>
          <a:p>
            <a:pPr indent="-342900" lvl="0" marL="342900" rtl="0" algn="l">
              <a:spcBef>
                <a:spcPts val="448"/>
              </a:spcBef>
              <a:spcAft>
                <a:spcPts val="0"/>
              </a:spcAft>
              <a:buClr>
                <a:schemeClr val="dk1"/>
              </a:buClr>
              <a:buSzPct val="100000"/>
              <a:buChar char="•"/>
            </a:pPr>
            <a:r>
              <a:rPr lang="en-US"/>
              <a:t>In Algorithm the problem is broken down into smaller pieces or steps hence, it is easier for the programmer to convert it into an actual program.</a:t>
            </a:r>
            <a:endParaRPr/>
          </a:p>
          <a:p>
            <a:pPr indent="-342900" lvl="0" marL="342900" rtl="0" algn="l">
              <a:spcBef>
                <a:spcPts val="448"/>
              </a:spcBef>
              <a:spcAft>
                <a:spcPts val="0"/>
              </a:spcAft>
              <a:buClr>
                <a:schemeClr val="dk1"/>
              </a:buClr>
              <a:buSzPct val="100000"/>
              <a:buNone/>
            </a:pPr>
            <a:r>
              <a:rPr b="1" lang="en-US"/>
              <a:t>Disadvantages of Algorithms:</a:t>
            </a:r>
            <a:endParaRPr/>
          </a:p>
          <a:p>
            <a:pPr indent="-342900" lvl="0" marL="342900" rtl="0" algn="l">
              <a:spcBef>
                <a:spcPts val="448"/>
              </a:spcBef>
              <a:spcAft>
                <a:spcPts val="0"/>
              </a:spcAft>
              <a:buClr>
                <a:schemeClr val="dk1"/>
              </a:buClr>
              <a:buSzPct val="100000"/>
              <a:buChar char="•"/>
            </a:pPr>
            <a:r>
              <a:rPr lang="en-US"/>
              <a:t>Writing an algorithm takes a long time so it is time-consuming.</a:t>
            </a:r>
            <a:endParaRPr/>
          </a:p>
          <a:p>
            <a:pPr indent="-342900" lvl="0" marL="342900" rtl="0" algn="l">
              <a:spcBef>
                <a:spcPts val="448"/>
              </a:spcBef>
              <a:spcAft>
                <a:spcPts val="0"/>
              </a:spcAft>
              <a:buClr>
                <a:schemeClr val="dk1"/>
              </a:buClr>
              <a:buSzPct val="100000"/>
              <a:buChar char="•"/>
            </a:pPr>
            <a:r>
              <a:rPr lang="en-US"/>
              <a:t>Understanding complex logic through algorithms can be very difficult.</a:t>
            </a:r>
            <a:endParaRPr/>
          </a:p>
          <a:p>
            <a:pPr indent="-342900" lvl="0" marL="342900" rtl="0" algn="l">
              <a:spcBef>
                <a:spcPts val="448"/>
              </a:spcBef>
              <a:spcAft>
                <a:spcPts val="0"/>
              </a:spcAft>
              <a:buClr>
                <a:schemeClr val="dk1"/>
              </a:buClr>
              <a:buSzPct val="100000"/>
              <a:buChar char="•"/>
            </a:pPr>
            <a:r>
              <a:rPr lang="en-US"/>
              <a:t>Branching and Looping statements are difficult to show in Algorithms</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FUNDAMENTALS OF ALGORITHMIC PROBLEM SOLVING</a:t>
            </a:r>
            <a:endParaRPr b="1" sz="2400">
              <a:latin typeface="Times New Roman"/>
              <a:ea typeface="Times New Roman"/>
              <a:cs typeface="Times New Roman"/>
              <a:sym typeface="Times New Roman"/>
            </a:endParaRPr>
          </a:p>
        </p:txBody>
      </p:sp>
      <p:pic>
        <p:nvPicPr>
          <p:cNvPr descr="C:\Users\Elcot\Desktop\2022-2023 EVEN SEM\DAA 4TH SEM\fFqRhmw.jpg" id="511" name="Google Shape;511;p8"/>
          <p:cNvPicPr preferRelativeResize="0"/>
          <p:nvPr>
            <p:ph idx="1" type="body"/>
          </p:nvPr>
        </p:nvPicPr>
        <p:blipFill rotWithShape="1">
          <a:blip r:embed="rId3">
            <a:alphaModFix/>
          </a:blip>
          <a:srcRect b="0" l="0" r="0" t="0"/>
          <a:stretch/>
        </p:blipFill>
        <p:spPr>
          <a:xfrm>
            <a:off x="1676400" y="838200"/>
            <a:ext cx="5715000" cy="563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FUNDAMENTALS OF ALGORITHMIC PROBLEM SOLVING</a:t>
            </a:r>
            <a:endParaRPr b="1" sz="2400">
              <a:latin typeface="Times New Roman"/>
              <a:ea typeface="Times New Roman"/>
              <a:cs typeface="Times New Roman"/>
              <a:sym typeface="Times New Roman"/>
            </a:endParaRPr>
          </a:p>
        </p:txBody>
      </p:sp>
      <p:sp>
        <p:nvSpPr>
          <p:cNvPr id="517" name="Google Shape;51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Times New Roman"/>
                <a:ea typeface="Times New Roman"/>
                <a:cs typeface="Times New Roman"/>
                <a:sym typeface="Times New Roman"/>
              </a:rPr>
              <a:t>Step 1: Identify The Problem.</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Step 2: Analyze The Problem.</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Step 3: Develop The Solutions.</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Step 4: Implement A Solution.</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Step 5: Evaluate The Results.</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Step 6: Standardize The Solution (and Capitalize on New Opportunities)</a:t>
            </a:r>
            <a:endParaRPr/>
          </a:p>
          <a:p>
            <a:pPr indent="-165100" lvl="0" marL="34290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2023-01-02T15:14:29Z</dcterms:created>
  <dc:creator>Vijay</dc:creator>
</cp:coreProperties>
</file>