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2.12-->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6" r:id="rId8"/>
    <p:sldId id="261" r:id="rId9"/>
    <p:sldId id="262" r:id="rId10"/>
    <p:sldId id="263" r:id="rId11"/>
    <p:sldId id="264" r:id="rId12"/>
    <p:sldId id="265" r:id="rId13"/>
  </p:sldIdLst>
  <p:sldSz cx="12192000" cy="6858000"/>
  <p:notesSz cx="12192000" cy="6858000"/>
  <p:custDataLst>
    <p:tags r:id="rId14"/>
  </p:custDataLst>
  <p:defaultTextStyle>
    <a:defPPr>
      <a:defRPr kern="0"/>
    </a:def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tags" Target="tags/tag1.xml" /><Relationship Id="rId15" Type="http://schemas.openxmlformats.org/officeDocument/2006/relationships/presProps" Target="presProps.xml" /><Relationship Id="rId16" Type="http://schemas.openxmlformats.org/officeDocument/2006/relationships/viewProps" Target="viewProps.xml" /><Relationship Id="rId17" Type="http://schemas.openxmlformats.org/officeDocument/2006/relationships/theme" Target="theme/theme1.xml" /><Relationship Id="rId18"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p:nvPr>
            <p:ph type="sldImg" idx="2"/>
          </p:nvPr>
        </p:nvSpPr>
        <p:spPr/>
      </p:sp>
      <p:sp>
        <p:nvSpPr>
          <p:cNvPr id="3" name="Text Placeholder 2"/>
          <p:cNvSpPr/>
          <p:nvPr>
            <p:ph type="body" idx="3"/>
          </p:nvPr>
        </p:nvSpPr>
        <p:spPr/>
        <p:txBody>
          <a:bodyPr/>
          <a:lstStyle/>
          <a:p>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Slide">
    <p:spTree>
      <p:nvGrpSpPr>
        <p:cNvPr id="1" name=""/>
        <p:cNvGrpSpPr/>
        <p:nvPr/>
      </p:nvGrpSpPr>
      <p:grpSpPr>
        <a:xfrm>
          <a:off x="0" y="0"/>
          <a: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a:t/>
            </a:fld>
            <a:endParaRPr spc="-50"/>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a:t/>
            </a:fld>
            <a:endParaRPr spc="-50"/>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wo Content">
    <p:spTree>
      <p:nvGrpSpPr>
        <p:cNvPr id="1" name=""/>
        <p:cNvGrpSpPr/>
        <p:nvPr/>
      </p:nvGrpSpPr>
      <p:grpSpPr>
        <a:xfrm>
          <a:off x="0" y="0"/>
          <a: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a:t/>
            </a:fld>
            <a:endParaRPr spc="-50"/>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Only">
    <p:spTree>
      <p:nvGrpSpPr>
        <p:cNvPr id="1" name=""/>
        <p:cNvGrpSpPr/>
        <p:nvPr/>
      </p:nvGrpSpPr>
      <p:grpSpPr>
        <a:xfrm>
          <a:off x="0" y="0"/>
          <a: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a:t/>
            </a:fld>
            <a:endParaRPr spc="-50"/>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lank">
    <p:spTree>
      <p:nvGrpSpPr>
        <p:cNvPr id="1" name=""/>
        <p:cNvGrpSpPr/>
        <p:nvPr/>
      </p:nvGrpSpPr>
      <p:grpSpPr>
        <a:xfrm>
          <a:off x="0" y="0"/>
          <a: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a:t/>
            </a:fld>
            <a:endParaRPr spc="-50"/>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6" name="bg object 16"/>
          <p:cNvSpPr/>
          <p:nvPr/>
        </p:nvSpPr>
        <p:spPr>
          <a:xfrm>
            <a:off x="9377426" y="4825"/>
            <a:ext cx="1218565" cy="6853555"/>
          </a:xfrm>
          <a:custGeom>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a:t/>
            </a:fld>
            <a:endParaRPr spc="-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 Id="rId3" Type="http://schemas.openxmlformats.org/officeDocument/2006/relationships/image" Target="../media/image2.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4.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4.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4.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12" name="" title=""/>
          <p:cNvGrpSpPr/>
          <p:nvPr/>
        </p:nvGrpSpPr>
        <p:grpSpPr>
          <a:xfrm>
            <a:off x="742950" y="1104900"/>
            <a:ext cx="1743075" cy="1333500"/>
            <a:chOff x="107950" y="469900"/>
            <a:chExt cx="1743075" cy="1333500"/>
          </a:xfrm>
        </p:grpSpPr>
        <p:sp>
          <p:nvSpPr>
            <p:cNvPr id="13" name="object 3" title=""/>
            <p:cNvSpPr/>
            <p:nvPr/>
          </p:nvSpPr>
          <p:spPr>
            <a:xfrm>
              <a:off x="107950" y="746125"/>
              <a:ext cx="1228725" cy="1057275"/>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14" name="object 4" title=""/>
            <p:cNvSpPr/>
            <p:nvPr/>
          </p:nvSpPr>
          <p:spPr>
            <a:xfrm>
              <a:off x="1203325" y="469900"/>
              <a:ext cx="647700" cy="561975"/>
            </a:xfrm>
            <a:solidFill>
              <a:srgbClr val="2D936B"/>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grpSp>
      <p:sp>
        <p:nvSpPr>
          <p:cNvPr id="15" name="object 5" title=""/>
          <p:cNvSpPr/>
          <p:nvPr/>
        </p:nvSpPr>
        <p:spPr>
          <a:xfrm>
            <a:off x="3752850" y="1190625"/>
            <a:ext cx="1666875" cy="1438275"/>
          </a:xfrm>
          <a:solidFill>
            <a:srgbClr val="42D0A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16" name="object 6" title=""/>
          <p:cNvSpPr/>
          <p:nvPr/>
        </p:nvSpPr>
        <p:spPr>
          <a:xfrm>
            <a:off x="3800475" y="5229225"/>
            <a:ext cx="723900" cy="619125"/>
          </a:xfrm>
          <a:solidFill>
            <a:srgbClr val="42AF5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17" name="object 7" title=""/>
          <p:cNvSpPr/>
          <p:nvPr/>
        </p:nvSpPr>
        <p:spPr>
          <a:xfrm>
            <a:off x="6396735" y="2067305"/>
            <a:ext cx="2599690" cy="508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0" tIns="16510" rIns="0" bIns="0" rtlCol="0" anchor="t"/>
          <a:lstStyle/>
          <a:p>
            <a:pPr marL="12700" marR="0" indent="0" algn="l">
              <a:lnSpc>
                <a:spcPct val="100000"/>
              </a:lnSpc>
              <a:spcBef>
                <a:spcPts val="130"/>
              </a:spcBef>
              <a:spcAft>
                <a:spcPct val="0"/>
              </a:spcAft>
            </a:pPr>
            <a:r>
              <a:rPr sz="3200" spc="0" baseline="0">
                <a:solidFill>
                  <a:srgbClr val="000000"/>
                </a:solidFill>
                <a:latin typeface="&quot;Trebuchet MS&quot;"/>
              </a:rPr>
              <a:t>Muthulakshmi&amp;nbsp;</a:t>
            </a:r>
          </a:p>
        </p:txBody>
      </p:sp>
      <p:sp>
        <p:nvSpPr>
          <p:cNvPr id="18" name="object 8" title=""/>
          <p:cNvSpPr/>
          <p:nvPr/>
        </p:nvSpPr>
        <p:spPr>
          <a:xfrm>
            <a:off x="6484620" y="2821305"/>
            <a:ext cx="3583305" cy="751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0" tIns="12700" rIns="0" bIns="0" rtlCol="0" anchor="t"/>
          <a:lstStyle/>
          <a:p>
            <a:pPr marL="12700" marR="0" indent="0" algn="l">
              <a:lnSpc>
                <a:spcPct val="100000"/>
              </a:lnSpc>
              <a:spcBef>
                <a:spcPts val="100"/>
              </a:spcBef>
              <a:spcAft>
                <a:spcPct val="0"/>
              </a:spcAft>
            </a:pPr>
            <a:r>
              <a:rPr sz="2400" spc="0" baseline="0">
                <a:solidFill>
                  <a:srgbClr val="000000"/>
                </a:solidFill>
                <a:latin typeface="&quot;Trebuchet MS&quot;"/>
              </a:rPr>
              <a:t>Language Translation Using Machine Learning</a:t>
            </a:r>
          </a:p>
        </p:txBody>
      </p:sp>
      <p:pic>
        <p:nvPicPr>
          <p:cNvPr id="19" name="object 9" title=""/>
          <p:cNvPicPr/>
          <p:nvPr/>
        </p:nvPicPr>
        <p:blipFill>
          <a:blip r:embed="rId2"/>
          <a:stretch>
            <a:fillRect/>
          </a:stretch>
        </p:blipFill>
        <p:spPr>
          <a:xfrm>
            <a:off x="676275" y="6467475"/>
            <a:ext cx="2143125" cy="200025"/>
          </a:xfrm>
          <a:prstGeom prst="rect">
            <a:avLst/>
          </a:prstGeom>
        </p:spPr>
      </p:pic>
      <p:sp>
        <p:nvSpPr>
          <p:cNvPr id="20" name="object 10" title=""/>
          <p:cNvSpPr/>
          <p:nvPr/>
        </p:nvSpPr>
        <p:spPr>
          <a:xfrm>
            <a:off x="739775" y="6473337"/>
            <a:ext cx="1798955" cy="175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0" tIns="6985" rIns="0" bIns="0" rtlCol="0" anchor="t"/>
          <a:lstStyle/>
          <a:p>
            <a:pPr marL="12700" marR="0" indent="0" algn="l">
              <a:lnSpc>
                <a:spcPct val="100000"/>
              </a:lnSpc>
              <a:spcBef>
                <a:spcPts val="55"/>
              </a:spcBef>
              <a:spcAft>
                <a:spcPct val="0"/>
              </a:spcAft>
            </a:pPr>
            <a:r>
              <a:rPr sz="1100" spc="0" baseline="0">
                <a:solidFill>
                  <a:srgbClr val="000000"/>
                </a:solidFill>
                <a:latin typeface="&quot;Trebuchet MS&quot;"/>
              </a:rPr>
              <a:t>24/03/2024  </a:t>
            </a:r>
          </a:p>
        </p:txBody>
      </p:sp>
      <p:sp>
        <p:nvSpPr>
          <p:cNvPr id="21" name="Holder 6"/>
          <p:cNvSpPr>
            <a:spLocks noGrp="1"/>
          </p:cNvSpPr>
          <p:nvPr>
            <p:ph type="sldNum" sz="quarter" idx="7"/>
          </p:nvPr>
        </p:nvSpPr>
        <p:spPr>
          <a:xfrm>
            <a:off x="11277218" y="6473337"/>
            <a:ext cx="241300" cy="174625"/>
          </a:xfrm>
          <a:noFill/>
        </p:spPr>
        <p:txBody>
          <a:bodyPr wrap="square" lIns="0" tIns="6985" rIns="0" bIns="0" anchor="t"/>
          <a:lstStyle>
            <a:lvl1pPr>
              <a:defRPr sz="1100" b="0" i="0">
                <a:solidFill>
                  <a:srgbClr val="2D936B"/>
                </a:solidFill>
                <a:latin typeface="Trebuchet MS" panose="020b0603020202020204"/>
                <a:cs typeface="Trebuchet MS" panose="020b0603020202020204"/>
              </a:defRPr>
            </a:lvl1pPr>
          </a:lstStyle>
          <a:p>
            <a:pPr marL="114300" marR="0" indent="0" algn="l">
              <a:lnSpc>
                <a:spcPct val="100000"/>
              </a:lnSpc>
              <a:spcBef>
                <a:spcPts val="55"/>
              </a:spcBef>
              <a:spcAft>
                <a:spcPct val="0"/>
              </a:spcAft>
            </a:pPr>
            <a:r>
              <a:rPr sz="1100" spc="-50" baseline="0">
                <a:solidFill>
                  <a:srgbClr val="2D936B"/>
                </a:solidFill>
                <a:latin typeface="&quot;Trebuchet MS&quot;"/>
              </a:rPr>
              <a:t>1</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panose="020b0603020202020204"/>
                <a:cs typeface="Trebuchet MS" panose="020b0603020202020204"/>
              </a:rPr>
              <a:t>3/21/2024</a:t>
            </a:r>
            <a:r>
              <a:rPr sz="1100" spc="180">
                <a:solidFill>
                  <a:srgbClr val="2D83C3"/>
                </a:solidFill>
                <a:latin typeface="Trebuchet MS" panose="020b0603020202020204"/>
                <a:cs typeface="Trebuchet MS" panose="020b0603020202020204"/>
              </a:rPr>
              <a:t>  </a:t>
            </a:r>
            <a:r>
              <a:rPr sz="1100" b="1">
                <a:solidFill>
                  <a:srgbClr val="2D83C3"/>
                </a:solidFill>
                <a:latin typeface="Trebuchet MS" panose="020b0603020202020204"/>
                <a:cs typeface="Trebuchet MS" panose="020b0603020202020204"/>
              </a:rPr>
              <a:t>Annual</a:t>
            </a:r>
            <a:r>
              <a:rPr sz="1100" b="1" spc="-75">
                <a:solidFill>
                  <a:srgbClr val="2D83C3"/>
                </a:solidFill>
                <a:latin typeface="Trebuchet MS" panose="020b0603020202020204"/>
                <a:cs typeface="Trebuchet MS" panose="020b0603020202020204"/>
              </a:rPr>
              <a:t> </a:t>
            </a:r>
            <a:r>
              <a:rPr sz="1100" b="1" spc="-1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a:stretch>
            <a:fillRect/>
          </a:stretch>
        </p:blipFill>
        <p:spPr>
          <a:xfrm>
            <a:off x="1666875" y="6467475"/>
            <a:ext cx="76200" cy="177800"/>
          </a:xfrm>
          <a:prstGeom prst="rect">
            <a:avLst/>
          </a:prstGeom>
        </p:spPr>
      </p:pic>
      <p:sp>
        <p:nvSpPr>
          <p:cNvPr id="7" name="object 7"/>
          <p:cNvSpPr txBox="1"/>
          <p:nvPr/>
        </p:nvSpPr>
        <p:spPr>
          <a:xfrm>
            <a:off x="739775" y="1367790"/>
            <a:ext cx="8986520" cy="3459480"/>
          </a:xfrm>
          <a:prstGeom prst="rect">
            <a:avLst/>
          </a:prstGeom>
        </p:spPr>
        <p:txBody>
          <a:bodyPr vert="horz" wrap="square" lIns="0" tIns="12700" rIns="0" bIns="0" rtlCol="0">
            <a:spAutoFit/>
          </a:bodyPr>
          <a:lstStyle/>
          <a:p>
            <a:pPr marL="12700">
              <a:lnSpc>
                <a:spcPct val="100000"/>
              </a:lnSpc>
              <a:spcBef>
                <a:spcPts val="100"/>
              </a:spcBef>
            </a:pPr>
            <a:r>
              <a:rPr sz="2800">
                <a:latin typeface="Trebuchet MS" panose="020b0603020202020204"/>
                <a:cs typeface="Trebuchet MS" panose="020b0603020202020204"/>
              </a:rPr>
              <a:t>LSTM-based many-to-many encoder-decoder sequence models are the major concern of our project. The study involves training such models using a large dataset that consists of English text and its French translations. Consequently, the models get to know how English input sequences can be mapped systematically to French sentences in order to obtain effective translations.</a:t>
            </a:r>
            <a:endParaRPr sz="28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a:t>10</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endParaRPr spc="-10"/>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object 3"/>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5245100"/>
          </a:xfrm>
          <a:prstGeom prst="rect">
            <a:avLst/>
          </a:prstGeom>
        </p:spPr>
        <p:txBody>
          <a:bodyPr vert="horz" wrap="square" lIns="0" tIns="13335" rIns="0" bIns="0" rtlCol="0">
            <a:spAutoFit/>
          </a:bodyPr>
          <a:lstStyle/>
          <a:p>
            <a:pPr marL="209550">
              <a:lnSpc>
                <a:spcPct val="100000"/>
              </a:lnSpc>
              <a:spcBef>
                <a:spcPts val="105"/>
              </a:spcBef>
            </a:pPr>
            <a:r>
              <a:rPr spc="-60"/>
              <a:t>RESULTS</a:t>
            </a:r>
            <a:br>
              <a:rPr spc="-60"/>
            </a:br>
            <a:br>
              <a:rPr spc="-60"/>
            </a:br>
            <a:r>
              <a:rPr sz="2800" b="0" spc="-60"/>
              <a:t>After it has been completed, our Language Translator App will show an impressive performance that will automatically</a:t>
            </a:r>
            <a:r>
              <a:rPr lang="en-IN" sz="2800" b="0" spc="-60"/>
              <a:t> </a:t>
            </a:r>
            <a:r>
              <a:rPr sz="2800" b="0" spc="-60"/>
              <a:t>translate English into</a:t>
            </a:r>
            <a:r>
              <a:rPr spc="-60"/>
              <a:t> </a:t>
            </a:r>
            <a:r>
              <a:rPr lang="en-IN" sz="2800" b="0" spc="-60"/>
              <a:t>Frech</a:t>
            </a:r>
            <a:r>
              <a:rPr sz="2800" b="0" spc="-60"/>
              <a:t> language accurately and timely. The users can easily interact with the application resulting in smooth translations that promote interlingual communication and comprehension. Our app becomes a go</a:t>
            </a:r>
            <a:r>
              <a:rPr lang="en-IN" sz="2800" b="0" spc="-60"/>
              <a:t> </a:t>
            </a:r>
            <a:r>
              <a:rPr sz="2800" b="0" spc="-60"/>
              <a:t>to solution for language translation needs through positive feedbacks and wide acceptance</a:t>
            </a:r>
            <a:r>
              <a:rPr lang="en-IN" sz="2800" b="0" spc="-60"/>
              <a:t>.</a:t>
            </a:r>
            <a:endParaRPr lang="en-IN" sz="2800" b="0" spc="-6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a:t>11</a:t>
            </a:fld>
            <a:endParaRPr spc="-25"/>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p:cNvGrpSpPr/>
        <p:nvPr/>
      </p:nvGrpSpPr>
      <p:grpSpPr>
        <a:xfrm>
          <a:off x="0" y="0"/>
          <a:ext cx="0" cy="0"/>
        </a:xfrm>
      </p:grpSpPr>
      <p:grpSp>
        <p:nvGrpSpPr>
          <p:cNvPr id="39" name="" title=""/>
          <p:cNvGrpSpPr/>
          <p:nvPr/>
        </p:nvGrpSpPr>
        <p:grpSpPr>
          <a:xfrm>
            <a:off x="466725" y="6410325"/>
            <a:ext cx="3705225" cy="295275"/>
            <a:chOff x="-168275" y="5775325"/>
            <a:chExt cx="3705225" cy="295275"/>
          </a:xfrm>
        </p:grpSpPr>
        <p:pic>
          <p:nvPicPr>
            <p:cNvPr id="40" name="object 19" title=""/>
            <p:cNvPicPr/>
            <p:nvPr/>
          </p:nvPicPr>
          <p:blipFill>
            <a:blip r:embed="rId2"/>
            <a:stretch>
              <a:fillRect/>
            </a:stretch>
          </p:blipFill>
          <p:spPr>
            <a:xfrm>
              <a:off x="41275" y="5832475"/>
              <a:ext cx="2143125" cy="200025"/>
            </a:xfrm>
            <a:prstGeom prst="rect">
              <a:avLst/>
            </a:prstGeom>
          </p:spPr>
        </p:pic>
        <p:pic>
          <p:nvPicPr>
            <p:cNvPr id="41" name="object 20" title=""/>
            <p:cNvPicPr/>
            <p:nvPr/>
          </p:nvPicPr>
          <p:blipFill>
            <a:blip r:embed="rId3"/>
            <a:stretch>
              <a:fillRect/>
            </a:stretch>
          </p:blipFill>
          <p:spPr>
            <a:xfrm>
              <a:off x="-168275" y="5775325"/>
              <a:ext cx="3705225" cy="295275"/>
            </a:xfrm>
            <a:prstGeom prst="rect">
              <a:avLst/>
            </a:prstGeom>
          </p:spPr>
        </p:pic>
      </p:grpSp>
      <p:grpSp>
        <p:nvGrpSpPr>
          <p:cNvPr id="24" name="" title=""/>
          <p:cNvGrpSpPr/>
          <p:nvPr/>
        </p:nvGrpSpPr>
        <p:grpSpPr>
          <a:xfrm>
            <a:off x="7448612" y="0"/>
            <a:ext cx="4743796" cy="6858465"/>
            <a:chOff x="6813612" y="-635000"/>
            <a:chExt cx="4743796" cy="6858465"/>
          </a:xfrm>
        </p:grpSpPr>
        <p:sp>
          <p:nvSpPr>
            <p:cNvPr id="25" name="object 4" title=""/>
            <p:cNvSpPr/>
            <p:nvPr/>
          </p:nvSpPr>
          <p:spPr>
            <a:xfrm>
              <a:off x="8742426" y="-630175"/>
              <a:ext cx="1218565" cy="6853555"/>
            </a:xfrm>
            <a:noFill/>
            <a:ln w="9525">
              <a:solidFill>
                <a:srgbClr val="5FCAEE"/>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26" name="object 5" title=""/>
            <p:cNvSpPr/>
            <p:nvPr/>
          </p:nvSpPr>
          <p:spPr>
            <a:xfrm>
              <a:off x="6813612" y="3059896"/>
              <a:ext cx="4743450" cy="3163570"/>
            </a:xfrm>
            <a:noFill/>
            <a:ln w="9525">
              <a:solidFill>
                <a:srgbClr val="5FCAEE"/>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27" name="object 6" title=""/>
            <p:cNvSpPr/>
            <p:nvPr/>
          </p:nvSpPr>
          <p:spPr>
            <a:xfrm>
              <a:off x="8547100" y="-635000"/>
              <a:ext cx="3009900" cy="6858000"/>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28" name="object 7" title=""/>
            <p:cNvSpPr/>
            <p:nvPr/>
          </p:nvSpPr>
          <p:spPr>
            <a:xfrm>
              <a:off x="8967878" y="-635000"/>
              <a:ext cx="2589530" cy="6858000"/>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29" name="object 8" title=""/>
            <p:cNvSpPr/>
            <p:nvPr/>
          </p:nvSpPr>
          <p:spPr>
            <a:xfrm>
              <a:off x="8299450" y="2413000"/>
              <a:ext cx="3257550" cy="3810000"/>
            </a:xfrm>
            <a:solidFill>
              <a:srgbClr val="17AFE3"/>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0" name="object 9" title=""/>
            <p:cNvSpPr/>
            <p:nvPr/>
          </p:nvSpPr>
          <p:spPr>
            <a:xfrm>
              <a:off x="8702930" y="-635000"/>
              <a:ext cx="2854325" cy="6858000"/>
            </a:xfrm>
            <a:solidFill>
              <a:srgbClr val="17AFE3"/>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1" name="object 10" title=""/>
            <p:cNvSpPr/>
            <p:nvPr/>
          </p:nvSpPr>
          <p:spPr>
            <a:xfrm>
              <a:off x="10261600" y="-635000"/>
              <a:ext cx="1295400" cy="6858000"/>
            </a:xfrm>
            <a:solidFill>
              <a:srgbClr val="2D83C3"/>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2" name="object 11" title=""/>
            <p:cNvSpPr/>
            <p:nvPr/>
          </p:nvSpPr>
          <p:spPr>
            <a:xfrm>
              <a:off x="10301247" y="-635000"/>
              <a:ext cx="1256030" cy="6858000"/>
            </a:xfrm>
            <a:solidFill>
              <a:srgbClr val="226192"/>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3" name="object 12" title=""/>
            <p:cNvSpPr/>
            <p:nvPr/>
          </p:nvSpPr>
          <p:spPr>
            <a:xfrm>
              <a:off x="9737725" y="2955925"/>
              <a:ext cx="1819275" cy="3267075"/>
            </a:xfrm>
            <a:solidFill>
              <a:srgbClr val="17AFE3"/>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grpSp>
      <p:sp>
        <p:nvSpPr>
          <p:cNvPr id="23" name="object 2" title=""/>
          <p:cNvSpPr/>
          <p:nvPr/>
        </p:nvSpPr>
        <p:spPr>
          <a:xfrm>
            <a:off x="0" y="0"/>
            <a:ext cx="12192000" cy="6858000"/>
          </a:xfrm>
          <a:solidFill>
            <a:srgbClr val="F1F1F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4" name="object 13" title=""/>
          <p:cNvSpPr/>
          <p:nvPr/>
        </p:nvSpPr>
        <p:spPr>
          <a:xfrm>
            <a:off x="0" y="4010025"/>
            <a:ext cx="447675" cy="2847975"/>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5" name="object 14" title=""/>
          <p:cNvSpPr/>
          <p:nvPr/>
        </p:nvSpPr>
        <p:spPr>
          <a:xfrm>
            <a:off x="9353550" y="5362575"/>
            <a:ext cx="457200" cy="457200"/>
          </a:xfrm>
          <a:solidFill>
            <a:srgbClr val="42AF5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6" name="object 15" title=""/>
          <p:cNvSpPr/>
          <p:nvPr/>
        </p:nvSpPr>
        <p:spPr>
          <a:xfrm>
            <a:off x="6696075" y="1695450"/>
            <a:ext cx="314325" cy="323850"/>
          </a:xfrm>
          <a:solidFill>
            <a:srgbClr val="2D83C3"/>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7" name="object 16" title=""/>
          <p:cNvSpPr/>
          <p:nvPr/>
        </p:nvSpPr>
        <p:spPr>
          <a:xfrm>
            <a:off x="9353550" y="5895975"/>
            <a:ext cx="180975" cy="180975"/>
          </a:xfrm>
          <a:solidFill>
            <a:srgbClr val="2D936B"/>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8" name="Holder 2"/>
          <p:cNvSpPr>
            <a:spLocks noGrp="1"/>
          </p:cNvSpPr>
          <p:nvPr>
            <p:ph type="title"/>
          </p:nvPr>
        </p:nvSpPr>
        <p:spPr>
          <a:xfrm>
            <a:off x="558165" y="385444"/>
            <a:ext cx="9764395" cy="2866072"/>
          </a:xfrm>
          <a:noFill/>
        </p:spPr>
        <p:txBody>
          <a:bodyPr wrap="square" lIns="0" tIns="460692" rIns="0" bIns="0" anchor="t"/>
          <a:lstStyle>
            <a:lvl1pPr>
              <a:defRPr sz="4800" b="1" i="0">
                <a:solidFill>
                  <a:schemeClr val="tx1"/>
                </a:solidFill>
                <a:latin typeface="Trebuchet MS" panose="020b0603020202020204"/>
                <a:cs typeface="Trebuchet MS" panose="020b0603020202020204"/>
              </a:defRPr>
            </a:lvl1pPr>
          </a:lstStyle>
          <a:p>
            <a:pPr marL="193675" marR="0" indent="0" algn="l">
              <a:lnSpc>
                <a:spcPct val="100000"/>
              </a:lnSpc>
              <a:spcBef>
                <a:spcPts val="130"/>
              </a:spcBef>
              <a:spcAft>
                <a:spcPct val="0"/>
              </a:spcAft>
            </a:pPr>
            <a:r>
              <a:rPr sz="4250" b="1" spc="0" baseline="0">
                <a:solidFill>
                  <a:srgbClr val="000000"/>
                </a:solidFill>
                <a:latin typeface="inherit"/>
              </a:rPr>
              <a:t>Language Translator App With LSTM Model</a:t>
            </a:r>
            <a:r>
              <a:rPr sz="2400" spc="0" baseline="0">
                <a:solidFill>
                  <a:srgbClr val="000000"/>
                </a:solidFill>
                <a:latin typeface="&quot;Trebuchet MS&quot;"/>
              </a:rPr>
              <a:t>This project focuses on developing a Language Translator App.&amp;nbsp;</a:t>
            </a:r>
          </a:p>
          <a:p>
            <a:pPr marL="193675" marR="0" indent="0" algn="l">
              <a:lnSpc>
                <a:spcPct val="100000"/>
              </a:lnSpc>
              <a:spcBef>
                <a:spcPts val="130"/>
              </a:spcBef>
              <a:spcAft>
                <a:spcPct val="0"/>
              </a:spcAft>
            </a:pPr>
            <a:r>
              <a:rPr sz="2400" spc="0" baseline="0">
                <a:solidFill>
                  <a:srgbClr val="000000"/>
                </a:solidFill>
                <a:latin typeface="&quot;Trebuchet MS&quot;"/>
              </a:rPr>
              <a:t>The app can translate English text into French effortlessly, providing users with a quick and accurate translation solution.</a:t>
            </a:r>
          </a:p>
        </p:txBody>
      </p:sp>
      <p:sp>
        <p:nvSpPr>
          <p:cNvPr id="42" name="object 21" title=""/>
          <p:cNvSpPr/>
          <p:nvPr/>
        </p:nvSpPr>
        <p:spPr>
          <a:xfrm>
            <a:off x="739775" y="6473337"/>
            <a:ext cx="1798955" cy="191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0" tIns="6985" rIns="0" bIns="0" rtlCol="0" anchor="t"/>
          <a:lstStyle/>
          <a:p>
            <a:pPr marL="12700" marR="0" indent="0" algn="l">
              <a:lnSpc>
                <a:spcPct val="100000"/>
              </a:lnSpc>
              <a:spcBef>
                <a:spcPts val="55"/>
              </a:spcBef>
              <a:spcAft>
                <a:spcPct val="0"/>
              </a:spcAft>
            </a:pPr>
            <a:r>
              <a:rPr sz="1100" spc="0" baseline="0">
                <a:solidFill>
                  <a:srgbClr val="2D83C3"/>
                </a:solidFill>
                <a:latin typeface="&quot;Trebuchet MS&quot;"/>
              </a:rPr>
              <a:t>3/21/2024</a:t>
            </a:r>
            <a:r>
              <a:rPr sz="1100" b="1" spc="0" baseline="0">
                <a:solidFill>
                  <a:srgbClr val="2D83C3"/>
                </a:solidFill>
                <a:latin typeface="&quot;Trebuchet MS&quot;"/>
              </a:rPr>
              <a:t>Annual</a:t>
            </a:r>
            <a:r>
              <a:rPr sz="1100" b="1" spc="-10" baseline="0">
                <a:solidFill>
                  <a:srgbClr val="2D83C3"/>
                </a:solidFill>
                <a:latin typeface="&quot;Trebuchet MS&quot;"/>
              </a:rPr>
              <a:t>Review</a:t>
            </a:r>
          </a:p>
        </p:txBody>
      </p:sp>
      <p:sp>
        <p:nvSpPr>
          <p:cNvPr id="43" name="Holder 5"/>
          <p:cNvSpPr>
            <a:spLocks noGrp="1"/>
          </p:cNvSpPr>
          <p:nvPr>
            <p:ph type="sldNum" sz="quarter" idx="7"/>
          </p:nvPr>
        </p:nvSpPr>
        <p:spPr>
          <a:xfrm>
            <a:off x="11277218" y="6473337"/>
            <a:ext cx="241300" cy="174625"/>
          </a:xfrm>
          <a:noFill/>
        </p:spPr>
        <p:txBody>
          <a:bodyPr wrap="square" lIns="0" tIns="6985" rIns="0" bIns="0" anchor="t"/>
          <a:lstStyle>
            <a:lvl1pPr>
              <a:defRPr sz="1100" b="0" i="0">
                <a:solidFill>
                  <a:srgbClr val="2D936B"/>
                </a:solidFill>
                <a:latin typeface="Trebuchet MS" panose="020b0603020202020204"/>
                <a:cs typeface="Trebuchet MS" panose="020b0603020202020204"/>
              </a:defRPr>
            </a:lvl1pPr>
          </a:lstStyle>
          <a:p>
            <a:pPr marL="114300" marR="0" indent="0" algn="l">
              <a:lnSpc>
                <a:spcPct val="100000"/>
              </a:lnSpc>
              <a:spcBef>
                <a:spcPts val="55"/>
              </a:spcBef>
              <a:spcAft>
                <a:spcPct val="0"/>
              </a:spcAft>
            </a:pPr>
            <a:r>
              <a:rPr sz="1100" spc="-50" baseline="0">
                <a:solidFill>
                  <a:srgbClr val="2D936B"/>
                </a:solidFill>
                <a:latin typeface="&quot;Trebuchet MS&quot;"/>
              </a:rPr>
              <a:t>2</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p:cNvGrpSpPr/>
        <p:nvPr/>
      </p:nvGrpSpPr>
      <p:grpSpPr>
        <a:xfrm>
          <a:off x="0" y="0"/>
          <a:ext cx="0" cy="0"/>
        </a:xfrm>
      </p:grpSpPr>
      <p:grpSp>
        <p:nvGrpSpPr>
          <p:cNvPr id="24" name="" title=""/>
          <p:cNvGrpSpPr/>
          <p:nvPr/>
        </p:nvGrpSpPr>
        <p:grpSpPr>
          <a:xfrm>
            <a:off x="7448612" y="0"/>
            <a:ext cx="4743796" cy="6858465"/>
            <a:chOff x="6813612" y="-635000"/>
            <a:chExt cx="4743796" cy="6858465"/>
          </a:xfrm>
        </p:grpSpPr>
        <p:sp>
          <p:nvSpPr>
            <p:cNvPr id="25" name="object 4" title=""/>
            <p:cNvSpPr/>
            <p:nvPr/>
          </p:nvSpPr>
          <p:spPr>
            <a:xfrm>
              <a:off x="8742426" y="-630175"/>
              <a:ext cx="1218565" cy="6853555"/>
            </a:xfrm>
            <a:noFill/>
            <a:ln w="9525">
              <a:solidFill>
                <a:srgbClr val="5FCAEE"/>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26" name="object 5" title=""/>
            <p:cNvSpPr/>
            <p:nvPr/>
          </p:nvSpPr>
          <p:spPr>
            <a:xfrm>
              <a:off x="6813612" y="3059896"/>
              <a:ext cx="4743450" cy="3163570"/>
            </a:xfrm>
            <a:noFill/>
            <a:ln w="9525">
              <a:solidFill>
                <a:srgbClr val="5FCAEE"/>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27" name="object 6" title=""/>
            <p:cNvSpPr/>
            <p:nvPr/>
          </p:nvSpPr>
          <p:spPr>
            <a:xfrm>
              <a:off x="8547100" y="-635000"/>
              <a:ext cx="3009900" cy="6858000"/>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28" name="object 7" title=""/>
            <p:cNvSpPr/>
            <p:nvPr/>
          </p:nvSpPr>
          <p:spPr>
            <a:xfrm>
              <a:off x="8967878" y="-635000"/>
              <a:ext cx="2589530" cy="6858000"/>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29" name="object 8" title=""/>
            <p:cNvSpPr/>
            <p:nvPr/>
          </p:nvSpPr>
          <p:spPr>
            <a:xfrm>
              <a:off x="8299450" y="2413000"/>
              <a:ext cx="3257550" cy="3810000"/>
            </a:xfrm>
            <a:solidFill>
              <a:srgbClr val="17AFE3"/>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0" name="object 9" title=""/>
            <p:cNvSpPr/>
            <p:nvPr/>
          </p:nvSpPr>
          <p:spPr>
            <a:xfrm>
              <a:off x="8702930" y="-635000"/>
              <a:ext cx="2854325" cy="6858000"/>
            </a:xfrm>
            <a:solidFill>
              <a:srgbClr val="17AFE3"/>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1" name="object 10" title=""/>
            <p:cNvSpPr/>
            <p:nvPr/>
          </p:nvSpPr>
          <p:spPr>
            <a:xfrm>
              <a:off x="10261600" y="-635000"/>
              <a:ext cx="1295400" cy="6858000"/>
            </a:xfrm>
            <a:solidFill>
              <a:srgbClr val="2D83C3"/>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2" name="object 11" title=""/>
            <p:cNvSpPr/>
            <p:nvPr/>
          </p:nvSpPr>
          <p:spPr>
            <a:xfrm>
              <a:off x="10301247" y="-635000"/>
              <a:ext cx="1256030" cy="6858000"/>
            </a:xfrm>
            <a:solidFill>
              <a:srgbClr val="226192"/>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3" name="object 12" title=""/>
            <p:cNvSpPr/>
            <p:nvPr/>
          </p:nvSpPr>
          <p:spPr>
            <a:xfrm>
              <a:off x="9737725" y="2955925"/>
              <a:ext cx="1819275" cy="3267075"/>
            </a:xfrm>
            <a:solidFill>
              <a:srgbClr val="17AFE3"/>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grpSp>
      <p:sp>
        <p:nvSpPr>
          <p:cNvPr id="23" name="object 2" title=""/>
          <p:cNvSpPr/>
          <p:nvPr/>
        </p:nvSpPr>
        <p:spPr>
          <a:xfrm>
            <a:off x="0" y="0"/>
            <a:ext cx="12192000" cy="6858000"/>
          </a:xfrm>
          <a:solidFill>
            <a:srgbClr val="F1F1F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4" name="object 13" title=""/>
          <p:cNvSpPr/>
          <p:nvPr/>
        </p:nvSpPr>
        <p:spPr>
          <a:xfrm>
            <a:off x="0" y="4010025"/>
            <a:ext cx="447675" cy="2847975"/>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5" name="object 14" title=""/>
          <p:cNvSpPr/>
          <p:nvPr/>
        </p:nvSpPr>
        <p:spPr>
          <a:xfrm>
            <a:off x="752475" y="6486037"/>
            <a:ext cx="1773555" cy="166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ts val="1275"/>
              </a:lnSpc>
              <a:spcBef>
                <a:spcPct val="0"/>
              </a:spcBef>
              <a:spcAft>
                <a:spcPct val="0"/>
              </a:spcAft>
            </a:pPr>
          </a:p>
        </p:txBody>
      </p:sp>
      <p:sp>
        <p:nvSpPr>
          <p:cNvPr id="36" name="object 15" title=""/>
          <p:cNvSpPr/>
          <p:nvPr/>
        </p:nvSpPr>
        <p:spPr>
          <a:xfrm>
            <a:off x="7362825" y="447675"/>
            <a:ext cx="361950" cy="361950"/>
          </a:xfrm>
          <a:solidFill>
            <a:srgbClr val="EBEBEB"/>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37" name="object 16" title=""/>
          <p:cNvSpPr/>
          <p:nvPr/>
        </p:nvSpPr>
        <p:spPr>
          <a:xfrm>
            <a:off x="11010900" y="5610225"/>
            <a:ext cx="647700" cy="647700"/>
          </a:xfrm>
          <a:solidFill>
            <a:srgbClr val="2D83C3"/>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pic>
        <p:nvPicPr>
          <p:cNvPr id="38" name="object 17" title=""/>
          <p:cNvPicPr/>
          <p:nvPr/>
        </p:nvPicPr>
        <p:blipFill>
          <a:blip r:embed="rId2"/>
          <a:stretch>
            <a:fillRect/>
          </a:stretch>
        </p:blipFill>
        <p:spPr>
          <a:xfrm>
            <a:off x="10687050" y="6134100"/>
            <a:ext cx="247650" cy="247650"/>
          </a:xfrm>
          <a:prstGeom prst="rect">
            <a:avLst/>
          </a:prstGeom>
        </p:spPr>
      </p:pic>
      <p:sp>
        <p:nvSpPr>
          <p:cNvPr id="39" name="Holder 2"/>
          <p:cNvSpPr>
            <a:spLocks noGrp="1"/>
          </p:cNvSpPr>
          <p:nvPr>
            <p:ph type="title"/>
          </p:nvPr>
        </p:nvSpPr>
        <p:spPr>
          <a:xfrm>
            <a:off x="558165" y="385444"/>
            <a:ext cx="10274300" cy="2511679"/>
          </a:xfrm>
          <a:noFill/>
        </p:spPr>
        <p:txBody>
          <a:bodyPr wrap="square" lIns="0" tIns="73279" rIns="0" bIns="0" anchor="t"/>
          <a:lstStyle>
            <a:lvl1pPr>
              <a:defRPr sz="4800" b="1" i="0">
                <a:solidFill>
                  <a:schemeClr val="tx1"/>
                </a:solidFill>
                <a:latin typeface="Trebuchet MS" panose="020b0603020202020204"/>
                <a:cs typeface="Trebuchet MS" panose="020b0603020202020204"/>
              </a:defRPr>
            </a:lvl1pPr>
          </a:lstStyle>
          <a:p>
            <a:pPr marL="193675" marR="0" indent="0" algn="l">
              <a:lnSpc>
                <a:spcPct val="100000"/>
              </a:lnSpc>
              <a:spcBef>
                <a:spcPts val="105"/>
              </a:spcBef>
              <a:spcAft>
                <a:spcPct val="0"/>
              </a:spcAft>
            </a:pPr>
            <a:r>
              <a:rPr sz="4800" b="1" spc="-10" baseline="0">
                <a:solidFill>
                  <a:srgbClr val="000000"/>
                </a:solidFill>
                <a:latin typeface="inherit"/>
              </a:rPr>
              <a:t>AGENDA</a:t>
            </a:r>
            <a:r>
              <a:rPr sz="2800" b="1" spc="-10" baseline="0">
                <a:solidFill>
                  <a:srgbClr val="000000"/>
                </a:solidFill>
                <a:latin typeface="&quot;Trebuchet MS&quot;"/>
              </a:rPr>
              <a:t>1.</a:t>
            </a:r>
            <a:r>
              <a:rPr sz="2800" spc="-10" baseline="0">
                <a:solidFill>
                  <a:srgbClr val="000000"/>
                </a:solidFill>
                <a:latin typeface="inherit"/>
              </a:rPr>
              <a:t>Build software to he­lp with language translation.</a:t>
            </a:r>
            <a:r>
              <a:rPr sz="2800" b="1" spc="-10" baseline="0">
                <a:solidFill>
                  <a:srgbClr val="000000"/>
                </a:solidFill>
                <a:latin typeface="&quot;Trebuchet MS&quot;"/>
              </a:rPr>
              <a:t>2.</a:t>
            </a:r>
            <a:r>
              <a:rPr sz="2800" spc="-10" baseline="0">
                <a:solidFill>
                  <a:srgbClr val="000000"/>
                </a:solidFill>
                <a:latin typeface="&quot;Trebuchet MS&quot;"/>
              </a:rPr>
              <a:t>Use an approach involving LSTM encode­r-decoder, </a:t>
            </a:r>
            <a:r>
              <a:rPr sz="2800" spc="-10" baseline="0">
                <a:solidFill>
                  <a:srgbClr val="000000"/>
                </a:solidFill>
                <a:latin typeface="inherit"/>
              </a:rPr>
              <a:t>mapping seque­nces to sequence­s.</a:t>
            </a:r>
            <a:r>
              <a:rPr sz="2800" b="1" spc="-10" baseline="0">
                <a:solidFill>
                  <a:srgbClr val="000000"/>
                </a:solidFill>
                <a:latin typeface="&quot;Trebuchet MS&quot;"/>
              </a:rPr>
              <a:t> 3.</a:t>
            </a:r>
            <a:r>
              <a:rPr sz="2800" spc="-10" baseline="0">
                <a:solidFill>
                  <a:srgbClr val="000000"/>
                </a:solidFill>
                <a:latin typeface="inherit"/>
              </a:rPr>
              <a:t>Learn the system using an English-Fre­nch dataset.</a:t>
            </a:r>
            <a:r>
              <a:rPr sz="2800" b="1" spc="-10" baseline="0">
                <a:solidFill>
                  <a:srgbClr val="000000"/>
                </a:solidFill>
                <a:latin typeface="&quot;Trebuchet MS&quot;"/>
              </a:rPr>
              <a:t>4.</a:t>
            </a:r>
            <a:r>
              <a:rPr sz="2800" spc="-10" baseline="0">
                <a:solidFill>
                  <a:srgbClr val="000000"/>
                </a:solidFill>
                <a:latin typeface="&quot;Trebuchet MS&quot;"/>
              </a:rPr>
              <a:t>Offer a simple graphical inte­rface for smooth user</a:t>
            </a:r>
            <a:r>
              <a:rPr sz="2800" spc="-10" baseline="0">
                <a:solidFill>
                  <a:srgbClr val="000000"/>
                </a:solidFill>
                <a:latin typeface="&quot;Trebuchet MS&quot;"/>
              </a:rPr>
              <a:t> experience.</a:t>
            </a:r>
          </a:p>
        </p:txBody>
      </p:sp>
      <p:sp>
        <p:nvSpPr>
          <p:cNvPr id="40" name="Holder 5"/>
          <p:cNvSpPr>
            <a:spLocks noGrp="1"/>
          </p:cNvSpPr>
          <p:nvPr>
            <p:ph type="sldNum" sz="quarter" idx="7"/>
          </p:nvPr>
        </p:nvSpPr>
        <p:spPr>
          <a:xfrm>
            <a:off x="11277218" y="6473337"/>
            <a:ext cx="241300" cy="174625"/>
          </a:xfrm>
          <a:noFill/>
        </p:spPr>
        <p:txBody>
          <a:bodyPr wrap="square" lIns="0" tIns="6985" rIns="0" bIns="0" anchor="t"/>
          <a:lstStyle>
            <a:lvl1pPr>
              <a:defRPr sz="1100" b="0" i="0">
                <a:solidFill>
                  <a:srgbClr val="2D936B"/>
                </a:solidFill>
                <a:latin typeface="Trebuchet MS" panose="020b0603020202020204"/>
                <a:cs typeface="Trebuchet MS" panose="020b0603020202020204"/>
              </a:defRPr>
            </a:lvl1pPr>
          </a:lstStyle>
          <a:p>
            <a:pPr marL="114300" marR="0" indent="0" algn="l">
              <a:lnSpc>
                <a:spcPct val="100000"/>
              </a:lnSpc>
              <a:spcBef>
                <a:spcPts val="55"/>
              </a:spcBef>
              <a:spcAft>
                <a:spcPct val="0"/>
              </a:spcAft>
            </a:pPr>
            <a:r>
              <a:rPr sz="1100" spc="-50" baseline="0">
                <a:solidFill>
                  <a:srgbClr val="2D936B"/>
                </a:solidFill>
                <a:latin typeface="&quot;Trebuchet MS&quot;"/>
              </a:rPr>
              <a:t>3</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object 6"/>
          <p:cNvSpPr/>
          <p:nvPr/>
        </p:nvSpPr>
        <p:spPr>
          <a:xfrm>
            <a:off x="6696075" y="1695450"/>
            <a:ext cx="314325" cy="323850"/>
          </a:xfrm>
          <a:custGeom>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5310"/>
            <a:ext cx="9135110" cy="4786630"/>
          </a:xfrm>
          <a:prstGeom prst="rect">
            <a:avLst/>
          </a:prstGeom>
        </p:spPr>
        <p:txBody>
          <a:bodyPr vert="horz" wrap="square" lIns="0" tIns="16510" rIns="0" bIns="0" rtlCol="0">
            <a:spAutoFit/>
          </a:bodyPr>
          <a:lstStyle/>
          <a:p>
            <a:pPr marL="12700">
              <a:lnSpc>
                <a:spcPct val="100000"/>
              </a:lnSpc>
              <a:spcBef>
                <a:spcPts val="130"/>
              </a:spcBef>
              <a:tabLst>
                <a:tab pos="2727960"/>
              </a:tabLst>
            </a:pPr>
            <a:r>
              <a:rPr sz="4250" spc="-10"/>
              <a:t>PROBLEM</a:t>
            </a:r>
            <a:r>
              <a:rPr sz="4250"/>
              <a:t>	</a:t>
            </a:r>
            <a:r>
              <a:rPr sz="4250" spc="-75"/>
              <a:t>STATEMENT</a:t>
            </a:r>
            <a:br>
              <a:rPr sz="4250" spc="-75"/>
            </a:br>
            <a:br>
              <a:rPr sz="4250" spc="-75"/>
            </a:br>
            <a:br>
              <a:rPr sz="4250" spc="-75"/>
            </a:br>
            <a:r>
              <a:rPr sz="2800" b="0" spc="-75"/>
              <a:t>Language barrier issues frequently disrupt smooth talks. This problem exists worldwide today as different language speakers interact regularly. Getting quick, correct translations can be tough for </a:t>
            </a:r>
            <a:r>
              <a:rPr lang="en-IN" sz="2800" b="0" spc="-75"/>
              <a:t>individuals</a:t>
            </a:r>
            <a:r>
              <a:rPr sz="2800" b="0" spc="-75"/>
              <a:t> or companies. Current tools may miss the mark on precision and ease-of-use, leading to annoyance and inefficiency.</a:t>
            </a:r>
            <a:r>
              <a:rPr sz="4250" spc="-75"/>
              <a:t> </a:t>
            </a:r>
            <a:endParaRPr sz="4250" spc="-75"/>
          </a:p>
        </p:txBody>
      </p:sp>
      <p:pic>
        <p:nvPicPr>
          <p:cNvPr id="8" name="object 8"/>
          <p:cNvPicPr/>
          <p:nvPr/>
        </p:nvPicPr>
        <p:blipFill>
          <a:blip r:embed="rId2"/>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panose="020b0603020202020204"/>
                <a:cs typeface="Trebuchet MS" panose="020b0603020202020204"/>
              </a:rPr>
              <a:t>3/21/2024</a:t>
            </a:r>
            <a:r>
              <a:rPr sz="1100" spc="180">
                <a:solidFill>
                  <a:srgbClr val="2D83C3"/>
                </a:solidFill>
                <a:latin typeface="Trebuchet MS" panose="020b0603020202020204"/>
                <a:cs typeface="Trebuchet MS" panose="020b0603020202020204"/>
              </a:rPr>
              <a:t>  </a:t>
            </a:r>
            <a:r>
              <a:rPr sz="1100" b="1">
                <a:solidFill>
                  <a:srgbClr val="2D83C3"/>
                </a:solidFill>
                <a:latin typeface="Trebuchet MS" panose="020b0603020202020204"/>
                <a:cs typeface="Trebuchet MS" panose="020b0603020202020204"/>
              </a:rPr>
              <a:t>Annual</a:t>
            </a:r>
            <a:r>
              <a:rPr sz="1100" b="1" spc="-75">
                <a:solidFill>
                  <a:srgbClr val="2D83C3"/>
                </a:solidFill>
                <a:latin typeface="Trebuchet MS" panose="020b0603020202020204"/>
                <a:cs typeface="Trebuchet MS" panose="020b0603020202020204"/>
              </a:rPr>
              <a:t> </a:t>
            </a:r>
            <a:r>
              <a:rPr sz="1100" b="1" spc="-1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4</a:t>
            </a:fld>
            <a:endParaRPr spc="-50"/>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2"/>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8695690" cy="7611110"/>
          </a:xfrm>
          <a:prstGeom prst="rect">
            <a:avLst/>
          </a:prstGeom>
        </p:spPr>
        <p:txBody>
          <a:bodyPr vert="horz" wrap="square" lIns="0" tIns="16510" rIns="0" bIns="0" rtlCol="0">
            <a:spAutoFit/>
          </a:bodyPr>
          <a:lstStyle/>
          <a:p>
            <a:pPr marL="12700">
              <a:lnSpc>
                <a:spcPct val="100000"/>
              </a:lnSpc>
              <a:spcBef>
                <a:spcPts val="130"/>
              </a:spcBef>
              <a:tabLst>
                <a:tab pos="2643505"/>
              </a:tabLst>
            </a:pPr>
            <a:r>
              <a:rPr sz="4250" spc="-10"/>
              <a:t>PROJECT</a:t>
            </a:r>
            <a:r>
              <a:rPr sz="4250"/>
              <a:t>	</a:t>
            </a:r>
            <a:r>
              <a:rPr sz="4250" spc="-10"/>
              <a:t>OVERVIEW</a:t>
            </a:r>
            <a:br>
              <a:rPr sz="4250" spc="-10"/>
            </a:br>
            <a:br>
              <a:rPr sz="4250" spc="-10"/>
            </a:br>
            <a:r>
              <a:rPr sz="2800" b="0" spc="-10"/>
              <a:t>The demand for trustworthy translation tools motivates our project. We utilize machine learning, like LSTM models, to create software translating English </a:t>
            </a:r>
            <a:r>
              <a:rPr lang="en-IN" sz="2800" b="0" spc="-10"/>
              <a:t>text</a:t>
            </a:r>
            <a:r>
              <a:rPr sz="2800" b="0" spc="-10"/>
              <a:t> into French. Not only developing the model but crafting a userfriendly interface forms our scope. With complex techniques yet simple experience, our aim combines accuracy and speed.</a:t>
            </a:r>
            <a:br>
              <a:rPr sz="4250" spc="-10"/>
            </a:br>
            <a:br>
              <a:rPr sz="4250" spc="-10"/>
            </a:br>
            <a:br>
              <a:rPr sz="4250" spc="-10"/>
            </a:br>
            <a:br>
              <a:rPr sz="4250" spc="-10"/>
            </a:br>
            <a:br>
              <a:rPr sz="4250" spc="-10"/>
            </a:br>
            <a:endParaRPr sz="4250" spc="-10"/>
          </a:p>
        </p:txBody>
      </p:sp>
      <p:pic>
        <p:nvPicPr>
          <p:cNvPr id="8" name="object 8"/>
          <p:cNvPicPr/>
          <p:nvPr/>
        </p:nvPicPr>
        <p:blipFill>
          <a:blip r:embed="rId3"/>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panose="020b0603020202020204"/>
                <a:cs typeface="Trebuchet MS" panose="020b0603020202020204"/>
              </a:rPr>
              <a:t>3/21/2024</a:t>
            </a:r>
            <a:r>
              <a:rPr sz="1100" spc="180">
                <a:solidFill>
                  <a:srgbClr val="2D83C3"/>
                </a:solidFill>
                <a:latin typeface="Trebuchet MS" panose="020b0603020202020204"/>
                <a:cs typeface="Trebuchet MS" panose="020b0603020202020204"/>
              </a:rPr>
              <a:t>  </a:t>
            </a:r>
            <a:r>
              <a:rPr sz="1100" b="1">
                <a:solidFill>
                  <a:srgbClr val="2D83C3"/>
                </a:solidFill>
                <a:latin typeface="Trebuchet MS" panose="020b0603020202020204"/>
                <a:cs typeface="Trebuchet MS" panose="020b0603020202020204"/>
              </a:rPr>
              <a:t>Annual</a:t>
            </a:r>
            <a:r>
              <a:rPr sz="1100" b="1" spc="-75">
                <a:solidFill>
                  <a:srgbClr val="2D83C3"/>
                </a:solidFill>
                <a:latin typeface="Trebuchet MS" panose="020b0603020202020204"/>
                <a:cs typeface="Trebuchet MS" panose="020b0603020202020204"/>
              </a:rPr>
              <a:t> </a:t>
            </a:r>
            <a:r>
              <a:rPr sz="1100" b="1" spc="-1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5</a:t>
            </a:fld>
            <a:endParaRPr spc="-50"/>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2"/>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8328025" cy="4894580"/>
          </a:xfrm>
          <a:prstGeom prst="rect">
            <a:avLst/>
          </a:prstGeom>
        </p:spPr>
        <p:txBody>
          <a:bodyPr vert="horz" wrap="square" lIns="0" tIns="16510" rIns="0" bIns="0" rtlCol="0">
            <a:spAutoFit/>
          </a:bodyPr>
          <a:lstStyle/>
          <a:p>
            <a:pPr marL="12700">
              <a:lnSpc>
                <a:spcPct val="100000"/>
              </a:lnSpc>
              <a:spcBef>
                <a:spcPts val="130"/>
              </a:spcBef>
              <a:tabLst>
                <a:tab pos="2643505"/>
              </a:tabLst>
            </a:pPr>
            <a:r>
              <a:rPr lang="en-IN" sz="2900"/>
              <a:t>LONG SHORT TERM MEMORY:</a:t>
            </a:r>
            <a:br>
              <a:rPr lang="en-IN" sz="2400" b="0"/>
            </a:br>
            <a:br>
              <a:rPr lang="en-IN" sz="2400" b="0"/>
            </a:br>
            <a:br>
              <a:rPr lang="en-IN" sz="2400" b="0"/>
            </a:br>
            <a:r>
              <a:rPr lang="en-IN" sz="2400" b="0"/>
              <a:t>LST</a:t>
            </a:r>
            <a:r>
              <a:rPr sz="2400" b="0"/>
              <a:t>M stands for Long Short</a:t>
            </a:r>
            <a:r>
              <a:rPr lang="en-IN" sz="2400" b="0"/>
              <a:t> </a:t>
            </a:r>
            <a:r>
              <a:rPr sz="2400" b="0"/>
              <a:t>Term Memory, a special kind of neural network. It can remember things over long periods, unlike regular neural nets that forget easily. LSTM has memory cells that act like little notebooks, writing down information. This lets LSTM understand sequences, like sentences with context from far away words. Traditional neural networks struggle with this, losing info from early words by the end. But LSTM's memory solves that vanishing gradient issue, making it ideal for language tasks requiring long</a:t>
            </a:r>
            <a:r>
              <a:rPr lang="en-IN" sz="2400" b="0"/>
              <a:t> </a:t>
            </a:r>
            <a:r>
              <a:rPr sz="2400" b="0"/>
              <a:t>range dependencies.</a:t>
            </a:r>
            <a:endParaRPr sz="2400" b="0"/>
          </a:p>
        </p:txBody>
      </p:sp>
      <p:pic>
        <p:nvPicPr>
          <p:cNvPr id="8" name="object 8"/>
          <p:cNvPicPr/>
          <p:nvPr/>
        </p:nvPicPr>
        <p:blipFill>
          <a:blip r:embed="rId3"/>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panose="020b0603020202020204"/>
                <a:cs typeface="Trebuchet MS" panose="020b0603020202020204"/>
              </a:rPr>
              <a:t>3/21/2024</a:t>
            </a:r>
            <a:r>
              <a:rPr sz="1100" spc="180">
                <a:solidFill>
                  <a:srgbClr val="2D83C3"/>
                </a:solidFill>
                <a:latin typeface="Trebuchet MS" panose="020b0603020202020204"/>
                <a:cs typeface="Trebuchet MS" panose="020b0603020202020204"/>
              </a:rPr>
              <a:t>  </a:t>
            </a:r>
            <a:r>
              <a:rPr sz="1100" b="1">
                <a:solidFill>
                  <a:srgbClr val="2D83C3"/>
                </a:solidFill>
                <a:latin typeface="Trebuchet MS" panose="020b0603020202020204"/>
                <a:cs typeface="Trebuchet MS" panose="020b0603020202020204"/>
              </a:rPr>
              <a:t>Annual</a:t>
            </a:r>
            <a:r>
              <a:rPr sz="1100" b="1" spc="-75">
                <a:solidFill>
                  <a:srgbClr val="2D83C3"/>
                </a:solidFill>
                <a:latin typeface="Trebuchet MS" panose="020b0603020202020204"/>
                <a:cs typeface="Trebuchet MS" panose="020b0603020202020204"/>
              </a:rPr>
              <a:t> </a:t>
            </a:r>
            <a:r>
              <a:rPr sz="1100" b="1" spc="-1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6</a:t>
            </a:fld>
            <a:endParaRPr spc="-50"/>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object 2"/>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58165" y="385444"/>
            <a:ext cx="9764395" cy="5139055"/>
          </a:xfrm>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br>
              <a:rPr sz="3200" spc="-10"/>
            </a:br>
            <a:br>
              <a:rPr sz="3200" spc="-10"/>
            </a:br>
            <a:r>
              <a:rPr lang="en-IN" sz="2800" b="0" spc="-10"/>
              <a:t>The end user of our Language Translator include:</a:t>
            </a:r>
            <a:br>
              <a:rPr lang="en-IN" sz="3200" spc="-10"/>
            </a:br>
            <a:br>
              <a:rPr sz="3200" spc="-10"/>
            </a:br>
            <a:r>
              <a:rPr lang="en-IN" sz="3200" spc="-10"/>
              <a:t>    </a:t>
            </a:r>
            <a:r>
              <a:rPr lang="en-IN" sz="2800" b="0" spc="-10"/>
              <a:t>1. </a:t>
            </a:r>
            <a:r>
              <a:rPr sz="2400" b="0" spc="-10"/>
              <a:t>Travelers going to areas where they speak French.</a:t>
            </a:r>
            <a:br>
              <a:rPr sz="2400" b="0" spc="-10"/>
            </a:br>
            <a:br>
              <a:rPr sz="2400" b="0" spc="-10"/>
            </a:br>
            <a:r>
              <a:rPr lang="en-IN" sz="2400" b="0" spc="-10"/>
              <a:t>     2. </a:t>
            </a:r>
            <a:r>
              <a:rPr sz="2400" b="0" spc="-10"/>
              <a:t>International companies collaborating or trading.</a:t>
            </a:r>
            <a:br>
              <a:rPr sz="2400" b="0" spc="-10"/>
            </a:br>
            <a:br>
              <a:rPr sz="2400" b="0" spc="-10"/>
            </a:br>
            <a:r>
              <a:rPr lang="en-IN" sz="2400" b="0" spc="-10"/>
              <a:t>     3. </a:t>
            </a:r>
            <a:r>
              <a:rPr sz="2400" b="0" spc="-10"/>
              <a:t>Language learners trying to understand French.</a:t>
            </a:r>
            <a:br>
              <a:rPr sz="2400" b="0" spc="-10"/>
            </a:br>
            <a:br>
              <a:rPr sz="2400" b="0" spc="-10"/>
            </a:br>
            <a:r>
              <a:rPr lang="en-IN" sz="2400" b="0" spc="-10"/>
              <a:t>     4. </a:t>
            </a:r>
            <a:r>
              <a:rPr sz="2400" b="0" spc="-10"/>
              <a:t>Academics requiring French translate­d work.</a:t>
            </a:r>
            <a:endParaRPr sz="2400" b="0" spc="-10"/>
          </a:p>
        </p:txBody>
      </p:sp>
      <p:pic>
        <p:nvPicPr>
          <p:cNvPr id="6" name="object 6"/>
          <p:cNvPicPr/>
          <p:nvPr/>
        </p:nvPicPr>
        <p:blipFill>
          <a:blip r:embed="rId2"/>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panose="020b0603020202020204"/>
                <a:cs typeface="Trebuchet MS" panose="020b0603020202020204"/>
              </a:rPr>
              <a:t>3/21/2024</a:t>
            </a:r>
            <a:r>
              <a:rPr sz="1100" spc="180">
                <a:solidFill>
                  <a:srgbClr val="2D83C3"/>
                </a:solidFill>
                <a:latin typeface="Trebuchet MS" panose="020b0603020202020204"/>
                <a:cs typeface="Trebuchet MS" panose="020b0603020202020204"/>
              </a:rPr>
              <a:t>  </a:t>
            </a:r>
            <a:r>
              <a:rPr sz="1100" b="1">
                <a:solidFill>
                  <a:srgbClr val="2D83C3"/>
                </a:solidFill>
                <a:latin typeface="Trebuchet MS" panose="020b0603020202020204"/>
                <a:cs typeface="Trebuchet MS" panose="020b0603020202020204"/>
              </a:rPr>
              <a:t>Annual</a:t>
            </a:r>
            <a:r>
              <a:rPr sz="1100" b="1" spc="-75">
                <a:solidFill>
                  <a:srgbClr val="2D83C3"/>
                </a:solidFill>
                <a:latin typeface="Trebuchet MS" panose="020b0603020202020204"/>
                <a:cs typeface="Trebuchet MS" panose="020b0603020202020204"/>
              </a:rPr>
              <a:t> </a:t>
            </a:r>
            <a:r>
              <a:rPr sz="1100" b="1" spc="-1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7</a:t>
            </a:fld>
            <a:endParaRPr spc="-50"/>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object 3"/>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385444"/>
            <a:ext cx="9764395" cy="6025515"/>
          </a:xfrm>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br>
              <a:rPr sz="3600" spc="-10"/>
            </a:br>
            <a:br>
              <a:rPr sz="3600" spc="-10"/>
            </a:br>
            <a:r>
              <a:rPr sz="2400" b="0" spc="-10"/>
              <a:t>Our solution is a Language Translator App with key features and benefits:</a:t>
            </a:r>
            <a:br>
              <a:rPr sz="2400" b="0" spc="-10"/>
            </a:br>
            <a:br>
              <a:rPr sz="2800" b="0" spc="-10"/>
            </a:br>
            <a:r>
              <a:rPr lang="en-IN" sz="2800" b="0" spc="-10"/>
              <a:t>   </a:t>
            </a:r>
            <a:r>
              <a:rPr lang="en-IN" sz="2400" b="0" spc="-10"/>
              <a:t>1.</a:t>
            </a:r>
            <a:r>
              <a:rPr lang="en-IN" sz="2800" b="0" spc="-10"/>
              <a:t> </a:t>
            </a:r>
            <a:r>
              <a:rPr sz="2300" b="0" spc="-10"/>
              <a:t>It's accurate due to LSTM models trained on a large English-French dataset. Precise translations are provided.</a:t>
            </a:r>
            <a:br>
              <a:rPr sz="2300" b="0" spc="-10"/>
            </a:br>
            <a:r>
              <a:rPr lang="en-IN" sz="2300" b="0" spc="-10"/>
              <a:t>    2. </a:t>
            </a:r>
            <a:r>
              <a:rPr sz="2300" b="0" spc="-10"/>
              <a:t>Translations arrive swiftly without delay, thanks to speedy processing.</a:t>
            </a:r>
            <a:br>
              <a:rPr sz="2300" b="0" spc="-10"/>
            </a:br>
            <a:r>
              <a:rPr lang="en-IN" sz="2300" b="0" spc="-10"/>
              <a:t>    3. </a:t>
            </a:r>
            <a:r>
              <a:rPr sz="2300" b="0" spc="-10"/>
              <a:t>The user</a:t>
            </a:r>
            <a:r>
              <a:rPr lang="en-IN" sz="2300" b="0" spc="-10"/>
              <a:t> </a:t>
            </a:r>
            <a:r>
              <a:rPr sz="2300" b="0" spc="-10"/>
              <a:t>friendly interface makes it easy to input English text and get the corresponding French translation effortlessly.</a:t>
            </a:r>
            <a:br>
              <a:rPr sz="2300" b="0" spc="-10"/>
            </a:br>
            <a:r>
              <a:rPr lang="en-IN" sz="2300" b="0" spc="-10"/>
              <a:t>    4. </a:t>
            </a:r>
            <a:r>
              <a:rPr sz="2300" b="0" spc="-10"/>
              <a:t>As a standalone app, it's convenient. Translation services are accessible anytime, anywhere, no internet needed.</a:t>
            </a:r>
            <a:br>
              <a:rPr sz="2300" b="0" spc="-10"/>
            </a:br>
            <a:r>
              <a:rPr lang="en-IN" sz="2300" b="0" spc="-10"/>
              <a:t>    5. </a:t>
            </a:r>
            <a:r>
              <a:rPr sz="2300" b="0" spc="-10"/>
              <a:t>Versatile for diverse users like travelers, businesses, students, researchers. It meets various translation needs perfectly.</a:t>
            </a:r>
            <a:endParaRPr sz="2300" b="0" spc="-10"/>
          </a:p>
        </p:txBody>
      </p:sp>
      <p:pic>
        <p:nvPicPr>
          <p:cNvPr id="7" name="object 7"/>
          <p:cNvPicPr/>
          <p:nvPr/>
        </p:nvPicPr>
        <p:blipFill>
          <a:blip r:embed="rId3"/>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panose="020b0603020202020204"/>
                <a:cs typeface="Trebuchet MS" panose="020b0603020202020204"/>
              </a:rPr>
              <a:t>3/21/2024</a:t>
            </a:r>
            <a:r>
              <a:rPr sz="1100" spc="180">
                <a:solidFill>
                  <a:srgbClr val="2D83C3"/>
                </a:solidFill>
                <a:latin typeface="Trebuchet MS" panose="020b0603020202020204"/>
                <a:cs typeface="Trebuchet MS" panose="020b0603020202020204"/>
              </a:rPr>
              <a:t>  </a:t>
            </a:r>
            <a:r>
              <a:rPr sz="1100" b="1">
                <a:solidFill>
                  <a:srgbClr val="2D83C3"/>
                </a:solidFill>
                <a:latin typeface="Trebuchet MS" panose="020b0603020202020204"/>
                <a:cs typeface="Trebuchet MS" panose="020b0603020202020204"/>
              </a:rPr>
              <a:t>Annual</a:t>
            </a:r>
            <a:r>
              <a:rPr sz="1100" b="1" spc="-75">
                <a:solidFill>
                  <a:srgbClr val="2D83C3"/>
                </a:solidFill>
                <a:latin typeface="Trebuchet MS" panose="020b0603020202020204"/>
                <a:cs typeface="Trebuchet MS" panose="020b0603020202020204"/>
              </a:rPr>
              <a:t> </a:t>
            </a:r>
            <a:r>
              <a:rPr sz="1100" b="1" spc="-1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8</a:t>
            </a:fld>
            <a:endParaRPr spc="-50"/>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panose="020b0603020202020204"/>
                <a:cs typeface="Trebuchet MS" panose="020b0603020202020204"/>
              </a:rPr>
              <a:t>3/21/2024</a:t>
            </a:r>
            <a:r>
              <a:rPr sz="1100" spc="180">
                <a:solidFill>
                  <a:srgbClr val="2D83C3"/>
                </a:solidFill>
                <a:latin typeface="Trebuchet MS" panose="020b0603020202020204"/>
                <a:cs typeface="Trebuchet MS" panose="020b0603020202020204"/>
              </a:rPr>
              <a:t>  </a:t>
            </a:r>
            <a:r>
              <a:rPr sz="1100" b="1">
                <a:solidFill>
                  <a:srgbClr val="2D83C3"/>
                </a:solidFill>
                <a:latin typeface="Trebuchet MS" panose="020b0603020202020204"/>
                <a:cs typeface="Trebuchet MS" panose="020b0603020202020204"/>
              </a:rPr>
              <a:t>Annual</a:t>
            </a:r>
            <a:r>
              <a:rPr sz="1100" b="1" spc="-75">
                <a:solidFill>
                  <a:srgbClr val="2D83C3"/>
                </a:solidFill>
                <a:latin typeface="Trebuchet MS" panose="020b0603020202020204"/>
                <a:cs typeface="Trebuchet MS" panose="020b0603020202020204"/>
              </a:rPr>
              <a:t> </a:t>
            </a:r>
            <a:r>
              <a:rPr sz="1100" b="1" spc="-1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558165" y="385444"/>
            <a:ext cx="9764395" cy="4832985"/>
          </a:xfrm>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br>
              <a:rPr sz="4250" spc="-10"/>
            </a:br>
            <a:br>
              <a:rPr sz="4250" spc="-10"/>
            </a:br>
            <a:br>
              <a:rPr sz="4250" spc="-10"/>
            </a:br>
            <a:r>
              <a:rPr sz="2800" b="0" spc="-10"/>
              <a:t>Our project is developing a Language Translator App. It uses a special type of neural network called LSTM (Long Short-Term Memory) to power a many-to-many encoder-decoder sequence model. The app can translate English text into French effortlessly, providing users with a quick and accurate translation solution.</a:t>
            </a:r>
            <a:endParaRPr sz="4250" spc="-1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a:t>9</a:t>
            </a:fld>
            <a:endParaRPr spc="-25"/>
          </a:p>
        </p:txBody>
      </p:sp>
    </p:spTree>
  </p:cSld>
  <p:clrMapOvr>
    <a:masterClrMapping/>
  </p:clrMapOvr>
  <p:transition/>
  <p:timing/>
</p:sld>
</file>

<file path=ppt/tags/tag1.xml><?xml version="1.0" encoding="utf-8"?>
<p:tagLst xmlns:p="http://schemas.openxmlformats.org/presentationml/2006/main">
  <p:tag name="AS_NET" val="6.0.25"/>
  <p:tag name="AS_OS" val="Unix 6.5.0.1018"/>
  <p:tag name="AS_RELEASE_DATE" val="2022.12.14"/>
  <p:tag name="AS_TITLE" val="Aspose.Slides for .NET5"/>
  <p:tag name="AS_VERSION" val="22.12"/>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34</Paragraphs>
  <Slides>11</Slides>
  <Notes>1</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11</vt:i4>
      </vt:variant>
    </vt:vector>
  </HeadingPairs>
  <TitlesOfParts>
    <vt:vector baseType="lpstr" size="18">
      <vt:lpstr>Arial</vt:lpstr>
      <vt:lpstr>Calibri</vt:lpstr>
      <vt:lpstr>Trebuchet MS</vt:lpstr>
      <vt:lpstr>Calibri Light</vt:lpstr>
      <vt:lpstr>"Trebuchet MS"</vt:lpstr>
      <vt:lpstr>inherit</vt:lpstr>
      <vt:lpstr>Office Theme</vt:lpstr>
      <vt:lpstr>PowerPoint Presentation</vt:lpstr>
      <vt:lpstr>Language Translator App With LSTM ModelThis project focuses on developing a Language Translator App.&amp;nbsp;
The app can translate English text into French effortlessly, providing users with a quick and accurate translation solution.</vt:lpstr>
      <vt:lpstr>AGENDA1.Build software to he­lp with language translation.2.Use an approach involving LSTM encode­r-decoder, mapping seque­nces to sequence­s. 3.Learn the system using an English-Fre­nch dataset.4.Offer a simple graphical inte­rface for smooth user experience.</vt:lpstr>
      <vt:lpstr>PROBLEM	STATEMENTLanguage barrier issues frequently disrupt smooth talks. This problem exists worldwide today as different language speakers interact regularly. Getting quick, correct translations can be tough for individuals or companies. Current tools may miss the mark on precision and ease-of-use, leading to annoyance and inefficiency. </vt:lpstr>
      <vt:lpstr>PROJECT	OVERVIEWThe demand for trustworthy translation tools motivates our project. We utilize machine learning, like LSTM models, to create software translating English text into French. Not only developing the model but crafting a userfriendly interface forms our scope. With complex techniques yet simple experience, our aim combines accuracy and speed.</vt:lpstr>
      <vt:lpstr>LONG SHORT TERM MEMORY:LSTM stands for Long Short Term Memory, a special kind of neural network. It can remember things over long periods, unlike regular neural nets that forget easily. LSTM has memory cells that act like little notebooks, writing down information. This lets LSTM understand sequences, like sentences with context from far away words. Traditional neural networks struggle with this, losing info from early words by the end. But LSTM's memory solves that vanishing gradient issue, making it ideal for language tasks requiring long range dependencies.</vt:lpstr>
      <vt:lpstr>WHO ARE THE END USERS?The end user of our Language Translator include:    1. Travelers going to areas where they speak French.     2. International companies collaborating or trading.     3. Language learners trying to understand French.     4. Academics requiring French translate­d work.</vt:lpstr>
      <vt:lpstr>YOUR SOLUTION AND ITS VALUE PROPOSITIONOur solution is a Language Translator App with key features and benefits:   1. It's accurate due to LSTM models trained on a large English-French dataset. Precise translations are provided.    2. Translations arrive swiftly without delay, thanks to speedy processing.    3. The user friendly interface makes it easy to input English text and get the corresponding French translation effortlessly.    4. As a standalone app, it's convenient. Translation services are accessible anytime, anywhere, no internet needed.    5. Versatile for diverse users like travelers, businesses, students, researchers. It meets various translation needs perfectly.</vt:lpstr>
      <vt:lpstr>THE WOW IN YOUR SOLUTIONOur project is developing a Language Translator App. It uses a special type of neural network called LSTM (Long Short-Term Memory) to power a many-to-many encoder-decoder sequence model. The app can translate English text into French effortlessly, providing users with a quick and accurate translation solution.</vt:lpstr>
      <vt:lpstr>MODELLING</vt:lpstr>
      <vt:lpstr>RESULTSAfter it has been completed, our Language Translator App will show an impressive performance that will automatically translate English into Frech language accurately and timely. The users can easily interact with the application resulting in smooth translations that promote interlingual communication and comprehension. Our app becomes a go to solution for language translation needs through positive feedbacks and wide acceptance.</vt:lpstr>
    </vt:vector>
  </TitlesOfParts>
  <LinksUpToDate>0</LinksUpToDate>
  <SharedDoc>0</SharedDoc>
  <HyperlinksChanged>0</HyperlinksChanged>
  <Application>Aspose.Slides for .NET</Application>
  <AppVersion>22.1200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lastModifiedBy>ELCOT</cp:lastModifiedBy>
  <cp:revision>1</cp:revision>
  <dcterms:created xsi:type="dcterms:W3CDTF">2024-04-24T12:06:42Z</dcterms:created>
  <dcterms:modified xsi:type="dcterms:W3CDTF">2024-04-25T10:54:19Z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2024-03-20T17:00:00Z</vt:filetime>
  </property>
  <property fmtid="{D5CDD505-2E9C-101B-9397-08002B2CF9AE}" pid="3" name="ICV">
    <vt:lpwstr>0EB051864EE34E5FB51FF8DE55A82ED7</vt:lpwstr>
  </property>
  <property fmtid="{D5CDD505-2E9C-101B-9397-08002B2CF9AE}" pid="4" name="KSOProductBuildVer">
    <vt:lpwstr>1033-11.2.0.11219</vt:lpwstr>
  </property>
  <property fmtid="{D5CDD505-2E9C-101B-9397-08002B2CF9AE}" pid="5" name="LastSaved">
    <vt:filetime>2024-04-02T17:00:00Z</vt:filetime>
  </property>
  <property fmtid="{D5CDD505-2E9C-101B-9397-08002B2CF9AE}" pid="6" name="Producer">
    <vt:lpwstr>3-Heights(TM) PDF Security Shell 4.8.25.2 (http://www.pdf-tools.com)</vt:lpwstr>
  </property>
</Properties>
</file>