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16140622" r:id="rId6"/>
    <p:sldId id="262" r:id="rId7"/>
    <p:sldId id="263" r:id="rId8"/>
    <p:sldId id="16140632" r:id="rId9"/>
    <p:sldId id="265" r:id="rId10"/>
    <p:sldId id="266" r:id="rId11"/>
    <p:sldId id="16140633" r:id="rId12"/>
    <p:sldId id="267" r:id="rId13"/>
    <p:sldId id="268"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uthumari-S/Project_NM.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274" y="1795686"/>
            <a:ext cx="9144000" cy="977778"/>
          </a:xfrm>
        </p:spPr>
        <p:txBody>
          <a:bodyPr/>
          <a:lstStyle/>
          <a:p>
            <a:pPr algn="ctr"/>
            <a:r>
              <a:rPr lang="en-US" b="1" dirty="0">
                <a:solidFill>
                  <a:schemeClr val="accent1"/>
                </a:solidFill>
                <a:latin typeface="Times New Roman" panose="02020603050405020304" charset="0"/>
                <a:cs typeface="Times New Roman" panose="02020603050405020304" charset="0"/>
              </a:rPr>
              <a:t>Keylogger</a:t>
            </a:r>
          </a:p>
        </p:txBody>
      </p:sp>
      <p:sp>
        <p:nvSpPr>
          <p:cNvPr id="3" name="TextBox 2"/>
          <p:cNvSpPr txBox="1"/>
          <p:nvPr/>
        </p:nvSpPr>
        <p:spPr>
          <a:xfrm>
            <a:off x="89752" y="1212121"/>
            <a:ext cx="11663045" cy="58356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charset="0"/>
                <a:cs typeface="Times New Roman" panose="02020603050405020304" charset="0"/>
              </a:rPr>
              <a:t>CAPSTONE PROJECT</a:t>
            </a: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charset="0"/>
                <a:cs typeface="Times New Roman" panose="02020603050405020304" charset="0"/>
              </a:rPr>
              <a:t>Presented By:</a:t>
            </a:r>
          </a:p>
          <a:p>
            <a:r>
              <a:rPr lang="en-US" sz="2000" b="1" dirty="0">
                <a:solidFill>
                  <a:schemeClr val="accent1">
                    <a:lumMod val="75000"/>
                  </a:schemeClr>
                </a:solidFill>
                <a:latin typeface="Times New Roman" panose="02020603050405020304" charset="0"/>
                <a:cs typeface="Times New Roman" panose="02020603050405020304" charset="0"/>
              </a:rPr>
              <a:t>1. </a:t>
            </a:r>
            <a:r>
              <a:rPr lang="en-US" sz="2000" b="1" dirty="0" err="1">
                <a:solidFill>
                  <a:schemeClr val="accent1">
                    <a:lumMod val="75000"/>
                  </a:schemeClr>
                </a:solidFill>
                <a:latin typeface="Times New Roman" panose="02020603050405020304" charset="0"/>
                <a:cs typeface="Times New Roman" panose="02020603050405020304" charset="0"/>
              </a:rPr>
              <a:t>Muthumari</a:t>
            </a:r>
            <a:r>
              <a:rPr lang="en-US" sz="2000" b="1" dirty="0">
                <a:solidFill>
                  <a:schemeClr val="accent1">
                    <a:lumMod val="75000"/>
                  </a:schemeClr>
                </a:solidFill>
                <a:latin typeface="Times New Roman" panose="02020603050405020304" charset="0"/>
                <a:cs typeface="Times New Roman" panose="02020603050405020304" charset="0"/>
              </a:rPr>
              <a:t> S - AURCM - Computer Science and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1528065"/>
            <a:ext cx="11029616" cy="530296"/>
          </a:xfrm>
        </p:spPr>
        <p:txBody>
          <a:bodyPr>
            <a:noAutofit/>
          </a:bodyPr>
          <a:lstStyle/>
          <a:p>
            <a:r>
              <a:rPr lang="en-US" sz="3300" b="1" dirty="0">
                <a:solidFill>
                  <a:schemeClr val="accent1"/>
                </a:solidFill>
                <a:latin typeface="Times New Roman" panose="02020603050405020304" charset="0"/>
                <a:ea typeface="+mj-lt"/>
                <a:cs typeface="Times New Roman" panose="02020603050405020304" charset="0"/>
              </a:rPr>
              <a:t>Conclusion</a:t>
            </a: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55987"/>
            <a:ext cx="11029615" cy="4673324"/>
          </a:xfrm>
        </p:spPr>
        <p:txBody>
          <a:bodyPr/>
          <a:lstStyle/>
          <a:p>
            <a:pPr marL="457200" lvl="0" indent="-342900" algn="just"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just"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just"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just"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just"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dirty="0">
              <a:latin typeface="Times New Roman" panose="02020603050405020304" charset="0"/>
              <a:cs typeface="Times New Roman" panose="02020603050405020304" charset="0"/>
            </a:endParaRPr>
          </a:p>
        </p:txBody>
      </p:sp>
      <p:sp>
        <p:nvSpPr>
          <p:cNvPr id="5" name="Title 4"/>
          <p:cNvSpPr txBox="1"/>
          <p:nvPr/>
        </p:nvSpPr>
        <p:spPr>
          <a:xfrm>
            <a:off x="466845" y="101180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1430491"/>
            <a:ext cx="11029616" cy="530296"/>
          </a:xfrm>
        </p:spPr>
        <p:txBody>
          <a:bodyPr>
            <a:normAutofit fontScale="90000"/>
          </a:bodyPr>
          <a:lstStyle/>
          <a:p>
            <a:r>
              <a:rPr lang="en-US" sz="4400" b="1" dirty="0">
                <a:solidFill>
                  <a:schemeClr val="accent1"/>
                </a:solidFill>
                <a:latin typeface="Times New Roman" panose="02020603050405020304" charset="0"/>
                <a:ea typeface="+mj-lt"/>
                <a:cs typeface="Times New Roman" panose="02020603050405020304" charset="0"/>
              </a:rPr>
              <a:t>References</a:t>
            </a:r>
          </a:p>
        </p:txBody>
      </p:sp>
      <p:sp>
        <p:nvSpPr>
          <p:cNvPr id="2" name="Content Placeholder 1"/>
          <p:cNvSpPr>
            <a:spLocks noGrp="1"/>
          </p:cNvSpPr>
          <p:nvPr>
            <p:ph idx="1"/>
          </p:nvPr>
        </p:nvSpPr>
        <p:spPr>
          <a:xfrm>
            <a:off x="581192" y="1213536"/>
            <a:ext cx="11029615" cy="4673324"/>
          </a:xfrm>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p>
        </p:txBody>
      </p:sp>
      <p:sp>
        <p:nvSpPr>
          <p:cNvPr id="11" name="object 8"/>
          <p:cNvSpPr txBox="1"/>
          <p:nvPr/>
        </p:nvSpPr>
        <p:spPr>
          <a:xfrm>
            <a:off x="783590" y="6039485"/>
            <a:ext cx="1842770" cy="447040"/>
          </a:xfrm>
          <a:prstGeom prst="rect">
            <a:avLst/>
          </a:prstGeom>
        </p:spPr>
        <p:txBody>
          <a:bodyPr vert="horz" wrap="square" lIns="0" tIns="16510" rIns="0" bIns="0" rtlCol="0">
            <a:spAutoFit/>
          </a:bodyPr>
          <a:lstStyle/>
          <a:p>
            <a:pPr marL="12700">
              <a:lnSpc>
                <a:spcPct val="100000"/>
              </a:lnSpc>
              <a:spcBef>
                <a:spcPts val="130"/>
              </a:spcBef>
            </a:pPr>
            <a:r>
              <a:rPr lang="en-US" altLang="en-IN" sz="2800" u="sng" dirty="0">
                <a:solidFill>
                  <a:schemeClr val="accent1"/>
                </a:solidFill>
                <a:uFill>
                  <a:solidFill>
                    <a:srgbClr val="006FC0"/>
                  </a:solidFill>
                </a:uFill>
                <a:latin typeface="Times New Roman" panose="02020603050405020304" charset="0"/>
                <a:cs typeface="Times New Roman" panose="02020603050405020304" charset="0"/>
                <a:hlinkClick r:id="rId2"/>
              </a:rPr>
              <a:t>Project Link</a:t>
            </a:r>
            <a:endParaRPr lang="en-US" altLang="en-IN" sz="2800" u="sng" dirty="0">
              <a:solidFill>
                <a:schemeClr val="accent1"/>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51" y="401152"/>
            <a:ext cx="10515600" cy="1325563"/>
          </a:xfrm>
        </p:spPr>
        <p:txBody>
          <a:bodyPr/>
          <a:lstStyle/>
          <a:p>
            <a:r>
              <a:rPr lang="en-US" b="1" dirty="0">
                <a:solidFill>
                  <a:srgbClr val="002060"/>
                </a:solidFill>
                <a:latin typeface="Times New Roman" panose="02020603050405020304" charset="0"/>
                <a:cs typeface="Times New Roman" panose="0202060305040502030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a:t>
            </a: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2403" y="1119967"/>
            <a:ext cx="11029616" cy="530296"/>
          </a:xfrm>
        </p:spPr>
        <p:txBody>
          <a:bodyPr>
            <a:noAutofit/>
          </a:bodyPr>
          <a:lstStyle/>
          <a:p>
            <a:r>
              <a:rPr lang="en-US" sz="3000" b="1" dirty="0">
                <a:solidFill>
                  <a:schemeClr val="accent1"/>
                </a:solidFill>
                <a:latin typeface="Times New Roman" panose="02020603050405020304" charset="0"/>
                <a:cs typeface="Times New Roman" panose="02020603050405020304" charset="0"/>
              </a:rPr>
              <a:t>Problem Statement</a:t>
            </a:r>
          </a:p>
        </p:txBody>
      </p:sp>
      <p:sp>
        <p:nvSpPr>
          <p:cNvPr id="2" name="Content Placeholder 1"/>
          <p:cNvSpPr>
            <a:spLocks noGrp="1"/>
          </p:cNvSpPr>
          <p:nvPr>
            <p:ph idx="1"/>
          </p:nvPr>
        </p:nvSpPr>
        <p:spPr>
          <a:xfrm>
            <a:off x="452403" y="1247464"/>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98486"/>
            <a:ext cx="7329805" cy="622935"/>
          </a:xfrm>
        </p:spPr>
        <p:txBody>
          <a:bodyPr>
            <a:normAutofit/>
          </a:bodyPr>
          <a:lstStyle/>
          <a:p>
            <a:r>
              <a:rPr lang="en-US" sz="3000" b="1" dirty="0">
                <a:solidFill>
                  <a:schemeClr val="accent1"/>
                </a:solidFill>
                <a:latin typeface="Times New Roman" panose="02020603050405020304" charset="0"/>
                <a:cs typeface="Times New Roman" panose="02020603050405020304" charset="0"/>
              </a:rPr>
              <a:t>Proposed Solution</a:t>
            </a:r>
          </a:p>
        </p:txBody>
      </p:sp>
      <p:sp>
        <p:nvSpPr>
          <p:cNvPr id="2" name="Content Placeholder 1"/>
          <p:cNvSpPr>
            <a:spLocks noGrp="1"/>
          </p:cNvSpPr>
          <p:nvPr>
            <p:ph idx="1"/>
          </p:nvPr>
        </p:nvSpPr>
        <p:spPr>
          <a:xfrm>
            <a:off x="581025" y="1523098"/>
            <a:ext cx="10768965" cy="5082540"/>
          </a:xfrm>
        </p:spPr>
        <p:txBody>
          <a:bodyPr vert="horz" lIns="91440" tIns="45720" rIns="91440" bIns="45720" rtlCol="0" anchor="ctr">
            <a:noAutofit/>
          </a:bodyPr>
          <a:lstStyle/>
          <a:p>
            <a:r>
              <a:rPr lang="en-IN" sz="1500" b="1" dirty="0">
                <a:latin typeface="Times New Roman" panose="02020603050405020304" charset="0"/>
                <a:cs typeface="Times New Roman" panose="02020603050405020304" charset="0"/>
              </a:rPr>
              <a:t>Objective: </a:t>
            </a:r>
            <a:r>
              <a:rPr lang="en-IN" sz="1500" dirty="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dirty="0">
              <a:latin typeface="Times New Roman" panose="02020603050405020304" charset="0"/>
              <a:cs typeface="Times New Roman" panose="02020603050405020304" charset="0"/>
            </a:endParaRPr>
          </a:p>
          <a:p>
            <a:pPr marL="305435" indent="-305435"/>
            <a:r>
              <a:rPr lang="en-IN" sz="1500" b="1" dirty="0">
                <a:latin typeface="Times New Roman" panose="02020603050405020304" charset="0"/>
                <a:cs typeface="Times New Roman" panose="02020603050405020304" charset="0"/>
              </a:rPr>
              <a:t>Components:</a:t>
            </a:r>
          </a:p>
          <a:p>
            <a:pPr marL="0" indent="0">
              <a:buNone/>
            </a:pPr>
            <a:r>
              <a:rPr lang="en-IN" sz="1500" b="1" dirty="0">
                <a:latin typeface="Times New Roman" panose="02020603050405020304" charset="0"/>
                <a:cs typeface="Times New Roman" panose="02020603050405020304" charset="0"/>
              </a:rPr>
              <a:t>                   a. Data Collection: </a:t>
            </a:r>
            <a:r>
              <a:rPr lang="en-IN" sz="1500" dirty="0">
                <a:latin typeface="Times New Roman" panose="02020603050405020304" charset="0"/>
                <a:cs typeface="Times New Roman" panose="02020603050405020304" charset="0"/>
              </a:rPr>
              <a:t>The keylogger captures keystrokes entered by the user in real-time.</a:t>
            </a:r>
          </a:p>
          <a:p>
            <a:pPr marL="0" indent="0">
              <a:buNone/>
            </a:pPr>
            <a:r>
              <a:rPr lang="en-IN" sz="1500" b="1" dirty="0">
                <a:latin typeface="Times New Roman" panose="02020603050405020304" charset="0"/>
                <a:cs typeface="Times New Roman" panose="02020603050405020304" charset="0"/>
              </a:rPr>
              <a:t>                   b. Data Preprocessing:</a:t>
            </a:r>
            <a:r>
              <a:rPr lang="en-IN" sz="1500" dirty="0">
                <a:latin typeface="Times New Roman" panose="02020603050405020304" charset="0"/>
                <a:cs typeface="Times New Roman" panose="02020603050405020304" charset="0"/>
              </a:rPr>
              <a:t> Since keystrokes are captured directly, there's minimal preprocessing required. However, if the captured data needs to be stored or </a:t>
            </a:r>
            <a:r>
              <a:rPr lang="en-IN" sz="1500" dirty="0" err="1">
                <a:latin typeface="Times New Roman" panose="02020603050405020304" charset="0"/>
                <a:cs typeface="Times New Roman" panose="02020603050405020304" charset="0"/>
              </a:rPr>
              <a:t>analyzed</a:t>
            </a:r>
            <a:r>
              <a:rPr lang="en-IN" sz="1500" dirty="0">
                <a:latin typeface="Times New Roman" panose="02020603050405020304" charset="0"/>
                <a:cs typeface="Times New Roman" panose="02020603050405020304" charset="0"/>
              </a:rPr>
              <a:t>, basic preprocessing steps like removing unwanted characters or formatting may be applied.</a:t>
            </a:r>
          </a:p>
          <a:p>
            <a:pPr marL="0" indent="0">
              <a:buNone/>
            </a:pPr>
            <a:r>
              <a:rPr lang="en-IN" sz="1500" b="1" dirty="0">
                <a:latin typeface="Times New Roman" panose="02020603050405020304" charset="0"/>
                <a:cs typeface="Times New Roman" panose="02020603050405020304" charset="0"/>
              </a:rPr>
              <a:t>                   c. Machine Learning Algorithm:</a:t>
            </a:r>
            <a:r>
              <a:rPr lang="en-IN" sz="1500" dirty="0">
                <a:latin typeface="Times New Roman" panose="02020603050405020304" charset="0"/>
                <a:cs typeface="Times New Roman" panose="02020603050405020304" charset="0"/>
              </a:rPr>
              <a:t> The system does not involve machine learning. Instead, it relies on basic programming techniques to capture and store keystrokes.</a:t>
            </a:r>
          </a:p>
          <a:p>
            <a:pPr marL="0" indent="0">
              <a:buNone/>
            </a:pPr>
            <a:r>
              <a:rPr lang="en-IN" sz="1500" b="1" dirty="0">
                <a:latin typeface="Times New Roman" panose="02020603050405020304" charset="0"/>
                <a:cs typeface="Times New Roman" panose="02020603050405020304" charset="0"/>
              </a:rPr>
              <a:t>                   d. Deployment: </a:t>
            </a:r>
            <a:r>
              <a:rPr lang="en-IN" sz="1500" dirty="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p>
          <a:p>
            <a:pPr marL="0" indent="0">
              <a:buNone/>
            </a:pPr>
            <a:r>
              <a:rPr lang="en-IN" sz="1500" b="1" dirty="0">
                <a:latin typeface="Times New Roman" panose="02020603050405020304" charset="0"/>
                <a:cs typeface="Times New Roman" panose="02020603050405020304" charset="0"/>
              </a:rPr>
              <a:t>                    e. Evaluation: </a:t>
            </a:r>
            <a:r>
              <a:rPr lang="en-IN" sz="1500" dirty="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p>
          <a:p>
            <a:pPr marL="305435" indent="-305435"/>
            <a:endParaRPr lang="en-IN" altLang="en-IN" sz="15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35176"/>
            <a:ext cx="11029616" cy="530296"/>
          </a:xfrm>
        </p:spPr>
        <p:txBody>
          <a:bodyPr>
            <a:noAutofit/>
          </a:bodyPr>
          <a:lstStyle/>
          <a:p>
            <a:r>
              <a:rPr lang="en-US" sz="3000" b="1" dirty="0">
                <a:solidFill>
                  <a:schemeClr val="accent1"/>
                </a:solidFill>
                <a:latin typeface="Times New Roman" panose="02020603050405020304" charset="0"/>
                <a:cs typeface="Times New Roman" panose="02020603050405020304" charset="0"/>
                <a:sym typeface="+mn-ea"/>
              </a:rPr>
              <a:t>Proposed Solution</a:t>
            </a:r>
          </a:p>
        </p:txBody>
      </p:sp>
      <p:sp>
        <p:nvSpPr>
          <p:cNvPr id="3" name="Content Placeholder 2"/>
          <p:cNvSpPr>
            <a:spLocks noGrp="1"/>
          </p:cNvSpPr>
          <p:nvPr>
            <p:ph idx="1"/>
          </p:nvPr>
        </p:nvSpPr>
        <p:spPr>
          <a:xfrm>
            <a:off x="581192" y="1335045"/>
            <a:ext cx="11029615" cy="5164077"/>
          </a:xfrm>
        </p:spPr>
        <p:txBody>
          <a:bodyPr>
            <a:normAutofit fontScale="90000"/>
          </a:bodyPr>
          <a:lstStyle/>
          <a:p>
            <a:pPr marL="305435" indent="-305435"/>
            <a:r>
              <a:rPr lang="en-IN" b="1" dirty="0">
                <a:latin typeface="Times New Roman" panose="02020603050405020304" charset="0"/>
                <a:cs typeface="Times New Roman" panose="02020603050405020304" charset="0"/>
                <a:sym typeface="+mn-ea"/>
              </a:rPr>
              <a:t>Operation:</a:t>
            </a:r>
            <a:endParaRPr lang="en-IN" b="1" dirty="0">
              <a:latin typeface="Times New Roman" panose="02020603050405020304" charset="0"/>
              <a:cs typeface="Times New Roman" panose="02020603050405020304" charset="0"/>
            </a:endParaRPr>
          </a:p>
          <a:p>
            <a:pPr marL="0" indent="0">
              <a:buNone/>
            </a:pPr>
            <a:r>
              <a:rPr lang="en-IN" b="1" dirty="0">
                <a:latin typeface="Times New Roman" panose="02020603050405020304" charset="0"/>
                <a:cs typeface="Times New Roman" panose="02020603050405020304" charset="0"/>
                <a:sym typeface="+mn-ea"/>
              </a:rPr>
              <a:t>                a. Data Collection: </a:t>
            </a:r>
            <a:r>
              <a:rPr lang="en-IN" dirty="0">
                <a:latin typeface="Times New Roman" panose="02020603050405020304" charset="0"/>
                <a:cs typeface="Times New Roman" panose="02020603050405020304" charset="0"/>
                <a:sym typeface="+mn-ea"/>
              </a:rPr>
              <a:t>The keylogger intercepts keystrokes using a library like </a:t>
            </a:r>
            <a:r>
              <a:rPr lang="en-IN" dirty="0" err="1">
                <a:latin typeface="Times New Roman" panose="02020603050405020304" charset="0"/>
                <a:cs typeface="Times New Roman" panose="02020603050405020304" charset="0"/>
                <a:sym typeface="+mn-ea"/>
              </a:rPr>
              <a:t>pynput.keyboard</a:t>
            </a:r>
            <a:r>
              <a:rPr lang="en-IN" dirty="0">
                <a:latin typeface="Times New Roman" panose="02020603050405020304" charset="0"/>
                <a:cs typeface="Times New Roman" panose="02020603050405020304" charset="0"/>
                <a:sym typeface="+mn-ea"/>
              </a:rPr>
              <a:t> in Python. Each keystroke is captured along with relevant metadata such as timestamp and key code.</a:t>
            </a:r>
            <a:endParaRPr lang="en-IN" dirty="0">
              <a:latin typeface="Times New Roman" panose="02020603050405020304" charset="0"/>
              <a:cs typeface="Times New Roman" panose="02020603050405020304" charset="0"/>
            </a:endParaRPr>
          </a:p>
          <a:p>
            <a:pPr marL="0" indent="0">
              <a:buNone/>
            </a:pPr>
            <a:r>
              <a:rPr lang="en-IN" b="1" dirty="0">
                <a:latin typeface="Times New Roman" panose="02020603050405020304" charset="0"/>
                <a:cs typeface="Times New Roman" panose="02020603050405020304" charset="0"/>
                <a:sym typeface="+mn-ea"/>
              </a:rPr>
              <a:t>                b. Data Preprocessing: </a:t>
            </a:r>
            <a:r>
              <a:rPr lang="en-IN" dirty="0">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dirty="0">
              <a:latin typeface="Times New Roman" panose="02020603050405020304" charset="0"/>
              <a:cs typeface="Times New Roman" panose="02020603050405020304" charset="0"/>
            </a:endParaRPr>
          </a:p>
          <a:p>
            <a:pPr marL="0" indent="0">
              <a:buNone/>
            </a:pPr>
            <a:r>
              <a:rPr lang="en-IN" b="1" dirty="0">
                <a:latin typeface="Times New Roman" panose="02020603050405020304" charset="0"/>
                <a:cs typeface="Times New Roman" panose="02020603050405020304" charset="0"/>
                <a:sym typeface="+mn-ea"/>
              </a:rPr>
              <a:t>                 c. Machine Learning Algorithm: </a:t>
            </a:r>
            <a:r>
              <a:rPr lang="en-IN" dirty="0">
                <a:latin typeface="Times New Roman" panose="02020603050405020304" charset="0"/>
                <a:cs typeface="Times New Roman" panose="02020603050405020304" charset="0"/>
                <a:sym typeface="+mn-ea"/>
              </a:rPr>
              <a:t>No machine learning algorithm is involved in this system.</a:t>
            </a:r>
            <a:endParaRPr lang="en-IN" b="1" dirty="0">
              <a:latin typeface="Times New Roman" panose="02020603050405020304" charset="0"/>
              <a:cs typeface="Times New Roman" panose="02020603050405020304" charset="0"/>
            </a:endParaRPr>
          </a:p>
          <a:p>
            <a:pPr marL="0" indent="0">
              <a:buNone/>
            </a:pPr>
            <a:r>
              <a:rPr lang="en-IN" b="1" dirty="0">
                <a:latin typeface="Times New Roman" panose="02020603050405020304" charset="0"/>
                <a:cs typeface="Times New Roman" panose="02020603050405020304" charset="0"/>
                <a:sym typeface="+mn-ea"/>
              </a:rPr>
              <a:t>                 d. Deployment: </a:t>
            </a:r>
            <a:r>
              <a:rPr lang="en-IN" dirty="0">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dirty="0">
              <a:latin typeface="Times New Roman" panose="02020603050405020304" charset="0"/>
              <a:cs typeface="Times New Roman" panose="02020603050405020304" charset="0"/>
            </a:endParaRPr>
          </a:p>
          <a:p>
            <a:pPr marL="0" indent="0">
              <a:buNone/>
            </a:pPr>
            <a:r>
              <a:rPr lang="en-IN" b="1" dirty="0">
                <a:latin typeface="Times New Roman" panose="02020603050405020304" charset="0"/>
                <a:cs typeface="Times New Roman" panose="02020603050405020304" charset="0"/>
                <a:sym typeface="+mn-ea"/>
              </a:rPr>
              <a:t>                e. Evaluation: </a:t>
            </a:r>
            <a:r>
              <a:rPr lang="en-IN" dirty="0">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p>
          <a:p>
            <a:pPr marL="0" indent="0">
              <a:buNone/>
            </a:pPr>
            <a:endParaRPr lang="en-IN" dirty="0">
              <a:latin typeface="Times New Roman" panose="02020603050405020304" charset="0"/>
              <a:cs typeface="Times New Roman" panose="02020603050405020304" charset="0"/>
            </a:endParaRPr>
          </a:p>
          <a:p>
            <a:pPr marL="305435" indent="-305435"/>
            <a:r>
              <a:rPr lang="en-IN" b="1" dirty="0">
                <a:latin typeface="Times New Roman" panose="02020603050405020304" charset="0"/>
                <a:cs typeface="Times New Roman" panose="02020603050405020304" charset="0"/>
                <a:sym typeface="+mn-ea"/>
              </a:rPr>
              <a:t>Result: </a:t>
            </a:r>
            <a:r>
              <a:rPr lang="en-IN" dirty="0">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b="1" dirty="0">
              <a:latin typeface="Times New Roman" panose="02020603050405020304" charset="0"/>
              <a:cs typeface="Times New Roman" panose="02020603050405020304" charset="0"/>
            </a:endParaRPr>
          </a:p>
          <a:p>
            <a:pPr marL="305435" indent="-305435"/>
            <a:r>
              <a:rPr lang="en-IN" b="1" dirty="0">
                <a:latin typeface="Times New Roman" panose="02020603050405020304" charset="0"/>
                <a:cs typeface="Times New Roman" panose="02020603050405020304" charset="0"/>
                <a:sym typeface="+mn-ea"/>
              </a:rPr>
              <a:t>Ethical Considerations:</a:t>
            </a:r>
            <a:r>
              <a:rPr lang="en-IN" dirty="0">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4044" y="797335"/>
            <a:ext cx="11029616" cy="530296"/>
          </a:xfrm>
        </p:spPr>
        <p:txBody>
          <a:bodyPr>
            <a:noAutofit/>
          </a:bodyPr>
          <a:lstStyle/>
          <a:p>
            <a:r>
              <a:rPr lang="en-US" sz="3000" b="1" dirty="0">
                <a:solidFill>
                  <a:schemeClr val="accent1"/>
                </a:solidFill>
                <a:latin typeface="Times New Roman" panose="02020603050405020304" charset="0"/>
                <a:ea typeface="+mj-lt"/>
                <a:cs typeface="Times New Roman" panose="02020603050405020304" charset="0"/>
              </a:rPr>
              <a:t>System  Approach</a:t>
            </a:r>
          </a:p>
        </p:txBody>
      </p:sp>
      <p:sp>
        <p:nvSpPr>
          <p:cNvPr id="2" name="Content Placeholder 1"/>
          <p:cNvSpPr>
            <a:spLocks noGrp="1"/>
          </p:cNvSpPr>
          <p:nvPr>
            <p:ph idx="1"/>
          </p:nvPr>
        </p:nvSpPr>
        <p:spPr>
          <a:xfrm>
            <a:off x="1259619" y="1553774"/>
            <a:ext cx="11866446" cy="5041009"/>
          </a:xfrm>
        </p:spPr>
        <p:txBody>
          <a:bodyPr>
            <a:noAutofit/>
          </a:bodyPr>
          <a:lstStyle/>
          <a:p>
            <a:pPr marL="457200" lvl="0" indent="-342900" algn="just" rtl="0">
              <a:lnSpc>
                <a:spcPct val="115000"/>
              </a:lnSpc>
              <a:spcBef>
                <a:spcPts val="1500"/>
              </a:spcBef>
              <a:spcAft>
                <a:spcPts val="0"/>
              </a:spcAft>
              <a:buSzPts val="1800"/>
              <a:buChar char="➔"/>
            </a:pPr>
            <a:r>
              <a:rPr lang="en-US" sz="1300" b="1" dirty="0">
                <a:latin typeface="Times New Roman" panose="02020603050405020304" pitchFamily="18" charset="0"/>
                <a:cs typeface="Times New Roman" panose="02020603050405020304" pitchFamily="18" charset="0"/>
              </a:rPr>
              <a:t>Requirement Analysis</a:t>
            </a:r>
            <a:r>
              <a:rPr lang="en-US" sz="1300" dirty="0">
                <a:latin typeface="Times New Roman" panose="02020603050405020304" pitchFamily="18" charset="0"/>
                <a:cs typeface="Times New Roman" panose="02020603050405020304" pitchFamily="18" charset="0"/>
              </a:rPr>
              <a:t> : Gather and analyze requirements for the keylogger, including features, security needs, and user expectations.</a:t>
            </a:r>
          </a:p>
          <a:p>
            <a:pPr marL="457200" lvl="0" indent="-342900" algn="l" rtl="0">
              <a:lnSpc>
                <a:spcPct val="115000"/>
              </a:lnSpc>
              <a:spcBef>
                <a:spcPts val="0"/>
              </a:spcBef>
              <a:spcAft>
                <a:spcPts val="0"/>
              </a:spcAft>
              <a:buSzPts val="1800"/>
              <a:buChar char="➔"/>
            </a:pPr>
            <a:r>
              <a:rPr lang="en-US" sz="1300" b="1" dirty="0">
                <a:latin typeface="Times New Roman" panose="02020603050405020304" pitchFamily="18" charset="0"/>
                <a:cs typeface="Times New Roman" panose="02020603050405020304" pitchFamily="18" charset="0"/>
              </a:rPr>
              <a:t>Design Phase</a:t>
            </a:r>
            <a:r>
              <a:rPr lang="en-US" sz="1300" dirty="0">
                <a:latin typeface="Times New Roman" panose="02020603050405020304" pitchFamily="18" charset="0"/>
                <a:cs typeface="Times New Roman" panose="02020603050405020304" pitchFamily="18" charset="0"/>
              </a:rPr>
              <a:t> :</a:t>
            </a:r>
          </a:p>
          <a:p>
            <a:pPr marL="914400" lvl="1" indent="-323850" algn="just" rtl="0">
              <a:lnSpc>
                <a:spcPct val="115000"/>
              </a:lnSpc>
              <a:spcBef>
                <a:spcPts val="0"/>
              </a:spcBef>
              <a:spcAft>
                <a:spcPts val="0"/>
              </a:spcAft>
              <a:buSzPts val="1500"/>
              <a:buChar char="◆"/>
            </a:pPr>
            <a:r>
              <a:rPr lang="en-US" sz="1300" u="sng" dirty="0">
                <a:latin typeface="Times New Roman" panose="02020603050405020304" pitchFamily="18" charset="0"/>
                <a:cs typeface="Times New Roman" panose="02020603050405020304" pitchFamily="18" charset="0"/>
              </a:rPr>
              <a:t>Architecture Design</a:t>
            </a:r>
            <a:r>
              <a:rPr lang="en-US" sz="1300" dirty="0">
                <a:latin typeface="Times New Roman" panose="02020603050405020304" pitchFamily="18" charset="0"/>
                <a:cs typeface="Times New Roman" panose="02020603050405020304" pitchFamily="18" charset="0"/>
              </a:rPr>
              <a:t> : Define the overall system architecture, including components, modules, and their interactions.</a:t>
            </a:r>
          </a:p>
          <a:p>
            <a:pPr marL="914400" lvl="1" indent="-323850" algn="just" rtl="0">
              <a:lnSpc>
                <a:spcPct val="115000"/>
              </a:lnSpc>
              <a:spcBef>
                <a:spcPts val="0"/>
              </a:spcBef>
              <a:spcAft>
                <a:spcPts val="0"/>
              </a:spcAft>
              <a:buSzPts val="1500"/>
              <a:buChar char="◆"/>
            </a:pPr>
            <a:r>
              <a:rPr lang="en-US" sz="1300" u="sng" dirty="0">
                <a:latin typeface="Times New Roman" panose="02020603050405020304" pitchFamily="18" charset="0"/>
                <a:cs typeface="Times New Roman" panose="02020603050405020304" pitchFamily="18" charset="0"/>
              </a:rPr>
              <a:t>Database Design</a:t>
            </a:r>
            <a:r>
              <a:rPr lang="en-US" sz="1300" dirty="0">
                <a:latin typeface="Times New Roman" panose="02020603050405020304" pitchFamily="18" charset="0"/>
                <a:cs typeface="Times New Roman" panose="02020603050405020304" pitchFamily="18" charset="0"/>
              </a:rPr>
              <a:t> : Design the database schema for storing encrypted data securely.</a:t>
            </a:r>
          </a:p>
          <a:p>
            <a:pPr marL="914400" lvl="1" indent="-323850" algn="just" rtl="0">
              <a:lnSpc>
                <a:spcPct val="115000"/>
              </a:lnSpc>
              <a:spcBef>
                <a:spcPts val="0"/>
              </a:spcBef>
              <a:spcAft>
                <a:spcPts val="0"/>
              </a:spcAft>
              <a:buSzPts val="1500"/>
              <a:buChar char="◆"/>
            </a:pPr>
            <a:r>
              <a:rPr lang="en-US" sz="1300" u="sng" dirty="0">
                <a:latin typeface="Times New Roman" panose="02020603050405020304" pitchFamily="18" charset="0"/>
                <a:cs typeface="Times New Roman" panose="02020603050405020304" pitchFamily="18" charset="0"/>
              </a:rPr>
              <a:t>UI/UX Design</a:t>
            </a:r>
            <a:r>
              <a:rPr lang="en-US" sz="1300" dirty="0">
                <a:latin typeface="Times New Roman" panose="02020603050405020304" pitchFamily="18" charset="0"/>
                <a:cs typeface="Times New Roman" panose="02020603050405020304" pitchFamily="18" charset="0"/>
              </a:rPr>
              <a:t> : Create mockups and designs for the user interface, focusing on usability and intuitiveness.</a:t>
            </a:r>
          </a:p>
          <a:p>
            <a:pPr marL="590550" lvl="1" indent="0" algn="just" rtl="0">
              <a:lnSpc>
                <a:spcPct val="115000"/>
              </a:lnSpc>
              <a:spcBef>
                <a:spcPts val="0"/>
              </a:spcBef>
              <a:spcAft>
                <a:spcPts val="0"/>
              </a:spcAft>
              <a:buSzPts val="1500"/>
              <a:buNone/>
            </a:pPr>
            <a:endParaRPr lang="en-GB" sz="1300" b="1" dirty="0">
              <a:latin typeface="Times New Roman" panose="02020603050405020304" pitchFamily="18" charset="0"/>
              <a:cs typeface="Times New Roman" panose="02020603050405020304" pitchFamily="18" charset="0"/>
              <a:sym typeface="+mn-ea"/>
            </a:endParaRPr>
          </a:p>
          <a:p>
            <a:pPr marL="457200" lvl="0" indent="-322135" algn="l" rtl="0">
              <a:lnSpc>
                <a:spcPct val="115000"/>
              </a:lnSpc>
              <a:spcBef>
                <a:spcPts val="0"/>
              </a:spcBef>
              <a:spcAft>
                <a:spcPts val="0"/>
              </a:spcAft>
              <a:buSzPct val="100000"/>
              <a:buChar char="➔"/>
            </a:pPr>
            <a:r>
              <a:rPr lang="en-US" sz="1300" b="1" dirty="0">
                <a:latin typeface="Times New Roman" panose="02020603050405020304" pitchFamily="18" charset="0"/>
                <a:cs typeface="Times New Roman" panose="02020603050405020304" pitchFamily="18" charset="0"/>
              </a:rPr>
              <a:t>Implementation</a:t>
            </a:r>
            <a:r>
              <a:rPr lang="en-US" sz="1300" dirty="0">
                <a:latin typeface="Times New Roman" panose="02020603050405020304" pitchFamily="18" charset="0"/>
                <a:cs typeface="Times New Roman" panose="02020603050405020304" pitchFamily="18" charset="0"/>
              </a:rPr>
              <a:t> :</a:t>
            </a:r>
          </a:p>
          <a:p>
            <a:pPr marL="914400" lvl="1" indent="-312292" algn="just" rtl="0">
              <a:lnSpc>
                <a:spcPct val="115000"/>
              </a:lnSpc>
              <a:spcBef>
                <a:spcPts val="0"/>
              </a:spcBef>
              <a:spcAft>
                <a:spcPts val="0"/>
              </a:spcAft>
              <a:buSzPct val="100000"/>
              <a:buChar char="◆"/>
            </a:pPr>
            <a:r>
              <a:rPr lang="en-US" sz="1300" u="sng" dirty="0">
                <a:latin typeface="Times New Roman" panose="02020603050405020304" pitchFamily="18" charset="0"/>
                <a:cs typeface="Times New Roman" panose="02020603050405020304" pitchFamily="18" charset="0"/>
              </a:rPr>
              <a:t>Keylogging Module</a:t>
            </a:r>
            <a:r>
              <a:rPr lang="en-US" sz="1300" dirty="0">
                <a:latin typeface="Times New Roman" panose="02020603050405020304" pitchFamily="18" charset="0"/>
                <a:cs typeface="Times New Roman" panose="02020603050405020304" pitchFamily="18" charset="0"/>
              </a:rPr>
              <a:t> : Develop the module to capture keystrokes using platform-specific libraries.</a:t>
            </a:r>
          </a:p>
          <a:p>
            <a:pPr marL="914400" lvl="1" indent="-312292" algn="just" rtl="0">
              <a:lnSpc>
                <a:spcPct val="115000"/>
              </a:lnSpc>
              <a:spcBef>
                <a:spcPts val="0"/>
              </a:spcBef>
              <a:spcAft>
                <a:spcPts val="0"/>
              </a:spcAft>
              <a:buSzPct val="100000"/>
              <a:buChar char="◆"/>
            </a:pPr>
            <a:r>
              <a:rPr lang="en-US" sz="1300" u="sng" dirty="0">
                <a:latin typeface="Times New Roman" panose="02020603050405020304" pitchFamily="18" charset="0"/>
                <a:cs typeface="Times New Roman" panose="02020603050405020304" pitchFamily="18" charset="0"/>
              </a:rPr>
              <a:t>Encryption Module</a:t>
            </a:r>
            <a:r>
              <a:rPr lang="en-US" sz="1300" dirty="0">
                <a:latin typeface="Times New Roman" panose="02020603050405020304" pitchFamily="18" charset="0"/>
                <a:cs typeface="Times New Roman" panose="02020603050405020304" pitchFamily="18" charset="0"/>
              </a:rPr>
              <a:t> : Implement encryption algorithms for securing logged data and communication.</a:t>
            </a:r>
          </a:p>
          <a:p>
            <a:pPr marL="914400" lvl="1" indent="-312292" algn="just" rtl="0">
              <a:lnSpc>
                <a:spcPct val="115000"/>
              </a:lnSpc>
              <a:spcBef>
                <a:spcPts val="0"/>
              </a:spcBef>
              <a:spcAft>
                <a:spcPts val="0"/>
              </a:spcAft>
              <a:buSzPct val="100000"/>
              <a:buChar char="◆"/>
            </a:pPr>
            <a:r>
              <a:rPr lang="en-US" sz="1300" u="sng" dirty="0">
                <a:latin typeface="Times New Roman" panose="02020603050405020304" pitchFamily="18" charset="0"/>
                <a:cs typeface="Times New Roman" panose="02020603050405020304" pitchFamily="18" charset="0"/>
              </a:rPr>
              <a:t>Stealth Mode</a:t>
            </a:r>
            <a:r>
              <a:rPr lang="en-US" sz="1300" dirty="0">
                <a:latin typeface="Times New Roman" panose="02020603050405020304" pitchFamily="18" charset="0"/>
                <a:cs typeface="Times New Roman" panose="02020603050405020304" pitchFamily="18" charset="0"/>
              </a:rPr>
              <a:t> : Code the functionality to make the keylogger undetectable to users and antivirus software.</a:t>
            </a:r>
          </a:p>
          <a:p>
            <a:pPr marL="914400" lvl="1" indent="-312292" algn="just" rtl="0">
              <a:lnSpc>
                <a:spcPct val="115000"/>
              </a:lnSpc>
              <a:spcBef>
                <a:spcPts val="0"/>
              </a:spcBef>
              <a:spcAft>
                <a:spcPts val="0"/>
              </a:spcAft>
              <a:buSzPct val="100000"/>
              <a:buChar char="◆"/>
            </a:pPr>
            <a:r>
              <a:rPr lang="en-US" sz="1300" u="sng" dirty="0">
                <a:latin typeface="Times New Roman" panose="02020603050405020304" pitchFamily="18" charset="0"/>
                <a:cs typeface="Times New Roman" panose="02020603050405020304" pitchFamily="18" charset="0"/>
              </a:rPr>
              <a:t>Access Control</a:t>
            </a:r>
            <a:r>
              <a:rPr lang="en-US" sz="1300" dirty="0">
                <a:latin typeface="Times New Roman" panose="02020603050405020304" pitchFamily="18" charset="0"/>
                <a:cs typeface="Times New Roman" panose="02020603050405020304" pitchFamily="18" charset="0"/>
              </a:rPr>
              <a:t> : Develop authentication mechanisms and access control features.</a:t>
            </a:r>
          </a:p>
          <a:p>
            <a:pPr marL="914400" lvl="1" indent="-312292" algn="just" rtl="0">
              <a:lnSpc>
                <a:spcPct val="115000"/>
              </a:lnSpc>
              <a:spcBef>
                <a:spcPts val="0"/>
              </a:spcBef>
              <a:spcAft>
                <a:spcPts val="0"/>
              </a:spcAft>
              <a:buSzPct val="100000"/>
              <a:buChar char="◆"/>
            </a:pPr>
            <a:r>
              <a:rPr lang="en-US" sz="1300" u="sng" dirty="0">
                <a:latin typeface="Times New Roman" panose="02020603050405020304" pitchFamily="18" charset="0"/>
                <a:cs typeface="Times New Roman" panose="02020603050405020304" pitchFamily="18" charset="0"/>
              </a:rPr>
              <a:t>User Interface</a:t>
            </a:r>
            <a:r>
              <a:rPr lang="en-US" sz="1300" dirty="0">
                <a:latin typeface="Times New Roman" panose="02020603050405020304" pitchFamily="18" charset="0"/>
                <a:cs typeface="Times New Roman" panose="02020603050405020304" pitchFamily="18" charset="0"/>
              </a:rPr>
              <a:t> : Build the graphical interface for configuration and monitoring.</a:t>
            </a:r>
          </a:p>
          <a:p>
            <a:pPr marL="914400" lvl="1" indent="-312292" algn="just" rtl="0">
              <a:lnSpc>
                <a:spcPct val="115000"/>
              </a:lnSpc>
              <a:spcBef>
                <a:spcPts val="0"/>
              </a:spcBef>
              <a:spcAft>
                <a:spcPts val="0"/>
              </a:spcAft>
              <a:buSzPct val="100000"/>
              <a:buChar char="◆"/>
            </a:pPr>
            <a:r>
              <a:rPr lang="en-US" sz="1300" u="sng" dirty="0">
                <a:latin typeface="Times New Roman" panose="02020603050405020304" pitchFamily="18" charset="0"/>
                <a:cs typeface="Times New Roman" panose="02020603050405020304" pitchFamily="18" charset="0"/>
              </a:rPr>
              <a:t>Compatibility</a:t>
            </a:r>
            <a:r>
              <a:rPr lang="en-US" sz="1300" dirty="0">
                <a:latin typeface="Times New Roman" panose="02020603050405020304" pitchFamily="18" charset="0"/>
                <a:cs typeface="Times New Roman" panose="02020603050405020304" pitchFamily="18" charset="0"/>
              </a:rPr>
              <a:t> : Ensure compatibility across different operating systems and input methods.</a:t>
            </a:r>
            <a:endParaRPr lang="en-GB" sz="1300" b="1" dirty="0">
              <a:latin typeface="Times New Roman" panose="02020603050405020304" pitchFamily="18" charset="0"/>
              <a:cs typeface="Times New Roman" panose="02020603050405020304" pitchFamily="18" charset="0"/>
              <a:sym typeface="+mn-ea"/>
            </a:endParaRPr>
          </a:p>
          <a:p>
            <a:pPr marL="457200" lvl="0" indent="-349250" algn="l" rtl="0">
              <a:lnSpc>
                <a:spcPct val="115000"/>
              </a:lnSpc>
              <a:spcBef>
                <a:spcPts val="1500"/>
              </a:spcBef>
              <a:spcAft>
                <a:spcPts val="0"/>
              </a:spcAft>
              <a:buSzPts val="1900"/>
              <a:buChar char="➔"/>
            </a:pPr>
            <a:r>
              <a:rPr lang="en-GB" sz="1300" b="1" dirty="0">
                <a:latin typeface="Times New Roman" panose="02020603050405020304" pitchFamily="18" charset="0"/>
                <a:cs typeface="Times New Roman" panose="02020603050405020304" pitchFamily="18" charset="0"/>
                <a:sym typeface="+mn-ea"/>
              </a:rPr>
              <a:t>Testing :</a:t>
            </a:r>
            <a:endParaRPr sz="1300" b="1"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u="sng" dirty="0">
                <a:latin typeface="Times New Roman" panose="02020603050405020304" pitchFamily="18" charset="0"/>
                <a:cs typeface="Times New Roman" panose="02020603050405020304" pitchFamily="18" charset="0"/>
                <a:sym typeface="+mn-ea"/>
              </a:rPr>
              <a:t>Unit Testing</a:t>
            </a:r>
            <a:r>
              <a:rPr lang="en-GB" sz="1300" dirty="0">
                <a:latin typeface="Times New Roman" panose="02020603050405020304" pitchFamily="18" charset="0"/>
                <a:cs typeface="Times New Roman" panose="02020603050405020304" pitchFamily="18" charset="0"/>
                <a:sym typeface="+mn-ea"/>
              </a:rPr>
              <a:t> : Test individual modules to ensure they function correctly.</a:t>
            </a:r>
            <a:endParaRPr sz="1300"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u="sng" dirty="0">
                <a:latin typeface="Times New Roman" panose="02020603050405020304" pitchFamily="18" charset="0"/>
                <a:cs typeface="Times New Roman" panose="02020603050405020304" pitchFamily="18" charset="0"/>
                <a:sym typeface="+mn-ea"/>
              </a:rPr>
              <a:t>Integration Testing</a:t>
            </a:r>
            <a:r>
              <a:rPr lang="en-GB" sz="1300" dirty="0">
                <a:latin typeface="Times New Roman" panose="02020603050405020304" pitchFamily="18" charset="0"/>
                <a:cs typeface="Times New Roman" panose="02020603050405020304" pitchFamily="18" charset="0"/>
                <a:sym typeface="+mn-ea"/>
              </a:rPr>
              <a:t> : Verify that modules work together seamlessly.</a:t>
            </a:r>
            <a:endParaRPr sz="1300"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u="sng" dirty="0">
                <a:latin typeface="Times New Roman" panose="02020603050405020304" pitchFamily="18" charset="0"/>
                <a:cs typeface="Times New Roman" panose="02020603050405020304" pitchFamily="18" charset="0"/>
                <a:sym typeface="+mn-ea"/>
              </a:rPr>
              <a:t>Security Testing</a:t>
            </a:r>
            <a:r>
              <a:rPr lang="en-GB" sz="1300" dirty="0">
                <a:latin typeface="Times New Roman" panose="02020603050405020304" pitchFamily="18" charset="0"/>
                <a:cs typeface="Times New Roman" panose="02020603050405020304" pitchFamily="18" charset="0"/>
                <a:sym typeface="+mn-ea"/>
              </a:rPr>
              <a:t> : Perform penetration testing and vulnerability assessments to identify and fix security flaws.</a:t>
            </a:r>
            <a:endParaRPr sz="1300"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u="sng" dirty="0">
                <a:latin typeface="Times New Roman" panose="02020603050405020304" pitchFamily="18" charset="0"/>
                <a:cs typeface="Times New Roman" panose="02020603050405020304" pitchFamily="18" charset="0"/>
                <a:sym typeface="+mn-ea"/>
              </a:rPr>
              <a:t>Compatibility Testing</a:t>
            </a:r>
            <a:r>
              <a:rPr lang="en-GB" sz="1300" dirty="0">
                <a:latin typeface="Times New Roman" panose="02020603050405020304" pitchFamily="18" charset="0"/>
                <a:cs typeface="Times New Roman" panose="02020603050405020304" pitchFamily="18" charset="0"/>
                <a:sym typeface="+mn-ea"/>
              </a:rPr>
              <a:t> : Test the keylogger on various platforms and applications to ensure compatibility.</a:t>
            </a:r>
          </a:p>
          <a:p>
            <a:pPr marL="587375" lvl="1" indent="0" algn="l" rtl="0">
              <a:lnSpc>
                <a:spcPct val="115000"/>
              </a:lnSpc>
              <a:spcBef>
                <a:spcPts val="0"/>
              </a:spcBef>
              <a:spcAft>
                <a:spcPts val="0"/>
              </a:spcAft>
              <a:buSzPts val="1550"/>
              <a:buNone/>
            </a:pPr>
            <a:endParaRPr lang="en-GB" sz="13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GB" sz="1300" b="1" dirty="0">
                <a:latin typeface="Times New Roman" panose="02020603050405020304" pitchFamily="18" charset="0"/>
                <a:cs typeface="Times New Roman" panose="02020603050405020304" pitchFamily="18" charset="0"/>
                <a:sym typeface="+mn-ea"/>
              </a:rPr>
              <a:t>Deployment :</a:t>
            </a:r>
            <a:endParaRPr sz="1300" b="1"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dirty="0">
                <a:latin typeface="Times New Roman" panose="02020603050405020304" pitchFamily="18" charset="0"/>
                <a:cs typeface="Times New Roman" panose="02020603050405020304" pitchFamily="18" charset="0"/>
                <a:sym typeface="+mn-ea"/>
              </a:rPr>
              <a:t>Prepare installation packages for different operating systems.</a:t>
            </a:r>
            <a:endParaRPr sz="1300"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dirty="0">
                <a:latin typeface="Times New Roman" panose="02020603050405020304" pitchFamily="18" charset="0"/>
                <a:cs typeface="Times New Roman" panose="02020603050405020304" pitchFamily="18" charset="0"/>
                <a:sym typeface="+mn-ea"/>
              </a:rPr>
              <a:t>Provide clear instructions for installation and configuration.</a:t>
            </a:r>
            <a:endParaRPr sz="1300" dirty="0">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Char char="◆"/>
            </a:pPr>
            <a:r>
              <a:rPr lang="en-GB" sz="1300" dirty="0">
                <a:latin typeface="Times New Roman" panose="02020603050405020304" pitchFamily="18" charset="0"/>
                <a:cs typeface="Times New Roman" panose="02020603050405020304" pitchFamily="18" charset="0"/>
                <a:sym typeface="+mn-ea"/>
              </a:rPr>
              <a:t>Deploy the keylogger in controlled environments for initial use and feedback gathering.</a:t>
            </a:r>
            <a:endParaRPr lang="en-IN" sz="13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1755" y="769927"/>
            <a:ext cx="4480560" cy="472440"/>
          </a:xfrm>
        </p:spPr>
        <p:txBody>
          <a:bodyPr>
            <a:noAutofit/>
          </a:bodyPr>
          <a:lstStyle/>
          <a:p>
            <a:r>
              <a:rPr lang="en-US" sz="3000" b="1" dirty="0">
                <a:solidFill>
                  <a:schemeClr val="accent1"/>
                </a:solidFill>
                <a:latin typeface="Times New Roman" panose="02020603050405020304" charset="0"/>
                <a:ea typeface="+mj-lt"/>
                <a:cs typeface="Times New Roman" panose="02020603050405020304" charset="0"/>
              </a:rPr>
              <a:t>Algorithm </a:t>
            </a:r>
          </a:p>
        </p:txBody>
      </p:sp>
      <p:sp>
        <p:nvSpPr>
          <p:cNvPr id="2" name="Content Placeholder 1"/>
          <p:cNvSpPr>
            <a:spLocks noGrp="1"/>
          </p:cNvSpPr>
          <p:nvPr>
            <p:ph idx="1"/>
          </p:nvPr>
        </p:nvSpPr>
        <p:spPr>
          <a:xfrm>
            <a:off x="1796108" y="1592661"/>
            <a:ext cx="10238576" cy="5082540"/>
          </a:xfrm>
        </p:spPr>
        <p:txBody>
          <a:bodyPr>
            <a:normAutofit lnSpcReduction="10000"/>
          </a:bodyPr>
          <a:lstStyle/>
          <a:p>
            <a:pPr marL="139700" lvl="0" indent="0"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Initialize an empty string variable to store the keystrokes (e.g., log).</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Import necessary libraries (e.g., pynput.keyboard for capturing keystrokes).</a:t>
            </a:r>
          </a:p>
          <a:p>
            <a:pPr marL="139700" lvl="0" indent="0"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Define a callback function (callback_function) to capture keystrokes.</a:t>
            </a:r>
          </a:p>
          <a:p>
            <a:pPr marL="139700" lvl="0" indent="0"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Capture each pressed key.</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Append the pressed key to the log variable.</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Handle special keys such as space or shift appropriately.</a:t>
            </a:r>
          </a:p>
          <a:p>
            <a:pPr marL="139700" lvl="0" indent="0"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Periodically save the captured keystrokes to a file or buffer.</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Implement logic to handle the maximum size of the log to avoid memory overflow.</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Define a thread function (thread_function) to handle the email sending task.</a:t>
            </a:r>
          </a:p>
          <a:p>
            <a:pPr marL="139700" lvl="0" indent="0"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Create a listener for keyboard events using the library (e.g., pynput.keyboard).</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Start the listener to capture keystrokes in real-time.</a:t>
            </a:r>
          </a:p>
          <a:p>
            <a:pPr marL="139700" lvl="0" indent="0"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Start the main loop to run the keylogger indefinitely.</a:t>
            </a:r>
          </a:p>
          <a:p>
            <a:pPr marL="882650" lvl="1" indent="-285750">
              <a:lnSpc>
                <a:spcPct val="5000"/>
              </a:lnSpc>
              <a:spcBef>
                <a:spcPts val="1500"/>
              </a:spcBef>
              <a:spcAft>
                <a:spcPts val="0"/>
              </a:spcAft>
              <a:buSzPts val="1400"/>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p>
          <a:p>
            <a:pPr marL="425450" lvl="0" indent="-285750" algn="l" rtl="0">
              <a:lnSpc>
                <a:spcPct val="115000"/>
              </a:lnSpc>
              <a:spcBef>
                <a:spcPts val="1500"/>
              </a:spcBef>
              <a:spcAft>
                <a:spcPts val="0"/>
              </a:spcAft>
              <a:buSzPts val="1400"/>
            </a:pPr>
            <a:endParaRPr lang="en-IN" sz="15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1125369"/>
            <a:ext cx="11029616" cy="530296"/>
          </a:xfrm>
        </p:spPr>
        <p:txBody>
          <a:bodyPr>
            <a:noAutofit/>
          </a:bodyPr>
          <a:lstStyle/>
          <a:p>
            <a:r>
              <a:rPr lang="en-US" sz="3000" b="1" dirty="0">
                <a:solidFill>
                  <a:schemeClr val="accent1"/>
                </a:solidFill>
                <a:latin typeface="Times New Roman" panose="02020603050405020304" charset="0"/>
                <a:ea typeface="+mj-lt"/>
                <a:cs typeface="Times New Roman" panose="02020603050405020304" charset="0"/>
                <a:sym typeface="+mn-ea"/>
              </a:rPr>
              <a:t>Deployment</a:t>
            </a:r>
          </a:p>
        </p:txBody>
      </p:sp>
      <p:sp>
        <p:nvSpPr>
          <p:cNvPr id="3" name="Content Placeholder 2"/>
          <p:cNvSpPr>
            <a:spLocks noGrp="1"/>
          </p:cNvSpPr>
          <p:nvPr>
            <p:ph idx="1"/>
          </p:nvPr>
        </p:nvSpPr>
        <p:spPr/>
        <p:txBody>
          <a:bodyPr>
            <a:normAutofit/>
          </a:bodyPr>
          <a:lstStyle/>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dirty="0">
              <a:latin typeface="Times New Roman" panose="02020603050405020304" charset="0"/>
              <a:cs typeface="Times New Roman" panose="02020603050405020304" charset="0"/>
            </a:endParaRPr>
          </a:p>
          <a:p>
            <a:pPr>
              <a:lnSpc>
                <a:spcPct val="150000"/>
              </a:lnSpc>
            </a:pP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4044" y="819636"/>
            <a:ext cx="11029616" cy="530296"/>
          </a:xfrm>
        </p:spPr>
        <p:txBody>
          <a:bodyPr>
            <a:noAutofit/>
          </a:bodyPr>
          <a:lstStyle/>
          <a:p>
            <a:r>
              <a:rPr lang="en-US" sz="3000" b="1" dirty="0">
                <a:solidFill>
                  <a:schemeClr val="accent1"/>
                </a:solidFill>
                <a:latin typeface="Times New Roman" panose="02020603050405020304" charset="0"/>
                <a:ea typeface="+mj-lt"/>
                <a:cs typeface="Times New Roman" panose="02020603050405020304" charset="0"/>
              </a:rPr>
              <a:t>Result</a:t>
            </a:r>
          </a:p>
        </p:txBody>
      </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r="41838" b="31512"/>
          <a:stretch>
            <a:fillRect/>
          </a:stretch>
        </p:blipFill>
        <p:spPr>
          <a:xfrm>
            <a:off x="646658" y="2387829"/>
            <a:ext cx="5449342" cy="4223240"/>
          </a:xfrm>
          <a:prstGeom prst="rect">
            <a:avLst/>
          </a:prstGeom>
        </p:spPr>
      </p:pic>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rcRect t="10502" r="27726"/>
          <a:stretch>
            <a:fillRect/>
          </a:stretch>
        </p:blipFill>
        <p:spPr>
          <a:xfrm>
            <a:off x="6243485" y="3339097"/>
            <a:ext cx="5578475" cy="2028190"/>
          </a:xfrm>
          <a:prstGeom prst="rect">
            <a:avLst/>
          </a:prstGeom>
        </p:spPr>
      </p:pic>
      <p:sp>
        <p:nvSpPr>
          <p:cNvPr id="3" name="TextBox 2">
            <a:extLst>
              <a:ext uri="{FF2B5EF4-FFF2-40B4-BE49-F238E27FC236}">
                <a16:creationId xmlns:a16="http://schemas.microsoft.com/office/drawing/2014/main" id="{CCAE27D5-DA05-140F-BDD1-F065A9885C84}"/>
              </a:ext>
            </a:extLst>
          </p:cNvPr>
          <p:cNvSpPr txBox="1"/>
          <p:nvPr/>
        </p:nvSpPr>
        <p:spPr>
          <a:xfrm>
            <a:off x="792043" y="1490713"/>
            <a:ext cx="10902885" cy="615553"/>
          </a:xfrm>
          <a:prstGeom prst="rect">
            <a:avLst/>
          </a:prstGeom>
          <a:noFill/>
        </p:spPr>
        <p:txBody>
          <a:bodyPr wrap="square">
            <a:spAutoFit/>
          </a:bodyPr>
          <a:lstStyle/>
          <a:p>
            <a:r>
              <a:rPr lang="en-US" sz="18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Our testing endeavors culminated in favorable outcomes, underscoring the efficacy of our solution in capturing keyboard inputs.</a:t>
            </a:r>
            <a:endParaRPr lang="en-US" sz="16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1360</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Times New Roman</vt:lpstr>
      <vt:lpstr>Wingdings 2</vt:lpstr>
      <vt:lpstr>DividendVTI</vt:lpstr>
      <vt:lpstr>Keylogger</vt:lpstr>
      <vt:lpstr>OUTLINE</vt:lpstr>
      <vt:lpstr>Problem Statement</vt:lpstr>
      <vt:lpstr>Proposed Solution</vt:lpstr>
      <vt:lpstr>Proposed Solution</vt:lpstr>
      <vt:lpstr>System  Approach</vt:lpstr>
      <vt:lpstr>Algorithm </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cp:lastModifiedBy>
  <cp:revision>31</cp:revision>
  <dcterms:created xsi:type="dcterms:W3CDTF">2021-05-26T16:50:00Z</dcterms:created>
  <dcterms:modified xsi:type="dcterms:W3CDTF">2024-04-04T15:29:30Z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