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rot="10800000" flipV="1">
            <a:off x="1257507" y="1679437"/>
            <a:ext cx="9144000" cy="741082"/>
          </a:xfrm>
        </p:spPr>
        <p:txBody>
          <a:bodyPr>
            <a:normAutofit/>
          </a:bodyPr>
          <a:lstStyle/>
          <a:p>
            <a:pPr algn="ctr"/>
            <a:r>
              <a:rPr lang="en-US" b="1" dirty="0" err="1">
                <a:solidFill>
                  <a:schemeClr val="accent1"/>
                </a:solidFill>
                <a:latin typeface="Arial" panose="020B0604020202020204" pitchFamily="34" charset="0"/>
                <a:cs typeface="Arial" panose="020B0604020202020204" pitchFamily="34" charset="0"/>
              </a:rPr>
              <a:t>Keylogger</a:t>
            </a:r>
            <a:r>
              <a:rPr lang="en-US" b="1" dirty="0">
                <a:solidFill>
                  <a:schemeClr val="accent1"/>
                </a:solidFill>
                <a:latin typeface="Arial" panose="020B0604020202020204" pitchFamily="34" charset="0"/>
                <a:cs typeface="Arial" panose="020B0604020202020204" pitchFamily="34" charset="0"/>
              </a:rPr>
              <a:t> </a:t>
            </a:r>
            <a:r>
              <a:rPr lang="en-IN" b="1" dirty="0">
                <a:solidFill>
                  <a:schemeClr val="accent1"/>
                </a:solidFill>
                <a:latin typeface="Arial" panose="020B0604020202020204" pitchFamily="34" charset="0"/>
                <a:cs typeface="Arial" panose="020B0604020202020204" pitchFamily="34" charset="0"/>
              </a:rPr>
              <a:t>And security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1292662"/>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IN" sz="2600" b="1" dirty="0">
                <a:solidFill>
                  <a:schemeClr val="accent1">
                    <a:lumMod val="75000"/>
                  </a:schemeClr>
                </a:solidFill>
                <a:latin typeface="Times New Roman" panose="02020603050405020304" pitchFamily="18" charset="0"/>
                <a:cs typeface="Times New Roman" panose="02020603050405020304" pitchFamily="18" charset="0"/>
              </a:rPr>
              <a:t>S.MUTHU NIYAS</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600" b="1" dirty="0">
                <a:solidFill>
                  <a:schemeClr val="accent1">
                    <a:lumMod val="75000"/>
                  </a:schemeClr>
                </a:solidFill>
                <a:latin typeface="Times New Roman" panose="02020603050405020304" pitchFamily="18" charset="0"/>
                <a:cs typeface="Times New Roman" panose="02020603050405020304" pitchFamily="18" charset="0"/>
              </a:rPr>
              <a:t>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6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6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6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Content Placeholder 3">
            <a:extLst>
              <a:ext uri="{FF2B5EF4-FFF2-40B4-BE49-F238E27FC236}">
                <a16:creationId xmlns:a16="http://schemas.microsoft.com/office/drawing/2014/main" id="{1E81F3CA-A800-A423-AB38-9D466A25246F}"/>
              </a:ext>
            </a:extLst>
          </p:cNvPr>
          <p:cNvSpPr>
            <a:spLocks noGrp="1"/>
          </p:cNvSpPr>
          <p:nvPr>
            <p:ph idx="1"/>
          </p:nvPr>
        </p:nvSpPr>
        <p:spPr>
          <a:xfrm>
            <a:off x="724628" y="1563329"/>
            <a:ext cx="11029615" cy="3813490"/>
          </a:xfrm>
        </p:spPr>
        <p:txBody>
          <a:bodyPr>
            <a:noAutofit/>
          </a:bodyPr>
          <a:lstStyle/>
          <a:p>
            <a:pPr marL="342900" indent="-342900">
              <a:buFont typeface="+mj-lt"/>
              <a:buAutoNum type="arabicPeriod"/>
            </a:pPr>
            <a:r>
              <a:rPr lang="en-IN" sz="2800" dirty="0"/>
              <a:t>One effective solution to combat </a:t>
            </a:r>
            <a:r>
              <a:rPr lang="en-IN" sz="2800" dirty="0" err="1"/>
              <a:t>keyloggers</a:t>
            </a:r>
            <a:r>
              <a:rPr lang="en-IN" sz="2800" dirty="0"/>
              <a:t> is to use anti-keylogging software or security suites that include anti-keylogging features. </a:t>
            </a:r>
          </a:p>
          <a:p>
            <a:pPr marL="342900" indent="-342900">
              <a:buFont typeface="+mj-lt"/>
              <a:buAutoNum type="arabicPeriod"/>
            </a:pPr>
            <a:r>
              <a:rPr lang="en-IN" sz="2800" dirty="0"/>
              <a:t>These programs are designed to detect and prevent </a:t>
            </a:r>
            <a:r>
              <a:rPr lang="en-IN" sz="2800" dirty="0" err="1"/>
              <a:t>keyloggers</a:t>
            </a:r>
            <a:r>
              <a:rPr lang="en-IN" sz="2800" dirty="0"/>
              <a:t> from capturing keystrokes by employing various techniques such as encryption,</a:t>
            </a:r>
          </a:p>
          <a:p>
            <a:pPr marL="342900" indent="-342900">
              <a:buFont typeface="+mj-lt"/>
              <a:buAutoNum type="arabicPeriod"/>
            </a:pPr>
            <a:r>
              <a:rPr lang="en-IN" sz="2800" dirty="0"/>
              <a:t> Additionally, practicing good cybersecurity habits such as regularly updating software, using strong and unique passwords, and being cautious of suspicious links and attachments can also help mitigate the risk of </a:t>
            </a:r>
            <a:r>
              <a:rPr lang="en-IN" sz="2800" dirty="0" err="1"/>
              <a:t>keylogger</a:t>
            </a:r>
            <a:r>
              <a:rPr lang="en-IN" sz="2800" dirty="0"/>
              <a:t> attacks.</a:t>
            </a:r>
            <a:endParaRPr lang="en-US"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Content Placeholder 5">
            <a:extLst>
              <a:ext uri="{FF2B5EF4-FFF2-40B4-BE49-F238E27FC236}">
                <a16:creationId xmlns:a16="http://schemas.microsoft.com/office/drawing/2014/main" id="{B03F4231-9ABD-8E92-4F07-5A16848DCE33}"/>
              </a:ext>
            </a:extLst>
          </p:cNvPr>
          <p:cNvSpPr>
            <a:spLocks noGrp="1"/>
          </p:cNvSpPr>
          <p:nvPr>
            <p:ph sz="half" idx="1"/>
          </p:nvPr>
        </p:nvSpPr>
        <p:spPr>
          <a:xfrm>
            <a:off x="581193" y="1391479"/>
            <a:ext cx="11029616" cy="4469572"/>
          </a:xfrm>
        </p:spPr>
        <p:txBody>
          <a:bodyPr anchor="t">
            <a:normAutofit lnSpcReduction="10000"/>
          </a:bodyPr>
          <a:lstStyle/>
          <a:p>
            <a:r>
              <a:rPr lang="en-US" sz="2800" dirty="0"/>
              <a:t>Application Whitelisting: Implement application whitelisting to allow only approved and trusted programs to run on the system, reducing the likelihood of keylogger installation. </a:t>
            </a:r>
          </a:p>
          <a:p>
            <a:r>
              <a:rPr lang="en-US" sz="2800" dirty="0"/>
              <a:t>Secure Configuration Settings: Configure system settings securely, including browser settings, to minimize the risk of exploitation by keyloggers and other malware. </a:t>
            </a:r>
          </a:p>
          <a:p>
            <a:r>
              <a:rPr lang="en-US" sz="2800" dirty="0"/>
              <a:t>User Training and Phishing Awareness: Provide regular training to users on identifying and avoiding phishing attempts, as keyloggers are often distributed through phishing emails and malicious websites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noAutofit/>
          </a:bodyPr>
          <a:lstStyle/>
          <a:p>
            <a:pPr marL="0" indent="0" algn="l">
              <a:buNone/>
            </a:pPr>
            <a:r>
              <a:rPr lang="en-US" sz="2600" dirty="0"/>
              <a:t>Encryption and Tokenization: Utilize encryption and tokenization techniques to secure sensitive data at rest and in transit, minimizing the risk of exposure even if keylogger activity is detected. </a:t>
            </a:r>
          </a:p>
          <a:p>
            <a:pPr marL="0" indent="0" algn="l">
              <a:buNone/>
            </a:pPr>
            <a:r>
              <a:rPr lang="en-US" sz="2600" dirty="0"/>
              <a:t>User Awareness Training: Conduct regular user awareness training sessions to educate individuals and organizations about the dangers of keyloggers and best practices for preventing infection and mitigating risks. </a:t>
            </a:r>
          </a:p>
          <a:p>
            <a:pPr marL="0" indent="0" algn="l">
              <a:buNone/>
            </a:pPr>
            <a:r>
              <a:rPr lang="en-US" sz="2600" dirty="0"/>
              <a:t>Continuous Improvement: Establish a feedback loop for ongoing evaluation and improvement of the detection algorithm and deployment strategy based on emerging threats and evolving cybersecurity landscape</a:t>
            </a:r>
            <a:endParaRPr lang="en-US" sz="2600" b="0" i="0" dirty="0">
              <a:solidFill>
                <a:srgbClr val="0D0D0D"/>
              </a:solidFill>
              <a:effectLst/>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927122"/>
            <a:ext cx="11029615" cy="4048227"/>
          </a:xfrm>
        </p:spPr>
        <p:txBody>
          <a:bodyPr anchor="t">
            <a:normAutofit/>
          </a:bodyPr>
          <a:lstStyle/>
          <a:p>
            <a:pPr lvl="1">
              <a:buFont typeface="Wingdings" panose="05000000000000000000" pitchFamily="2" charset="2"/>
              <a:buChar char="ü"/>
            </a:pPr>
            <a:r>
              <a:rPr lang="en-US" sz="2800" dirty="0">
                <a:cs typeface="Times New Roman" panose="02020603050405020304" pitchFamily="18" charset="0"/>
              </a:rPr>
              <a:t>I</a:t>
            </a:r>
            <a:r>
              <a:rPr lang="en-US" sz="2800" b="0" i="0" dirty="0">
                <a:solidFill>
                  <a:srgbClr val="0D0D0D"/>
                </a:solidFill>
                <a:effectLst/>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rmAutofit/>
          </a:bodyPr>
          <a:lstStyle/>
          <a:p>
            <a:pPr lvl="1">
              <a:buFont typeface="Wingdings" panose="05000000000000000000" pitchFamily="2" charset="2"/>
              <a:buChar char="ü"/>
            </a:pPr>
            <a:r>
              <a:rPr lang="en-US" sz="2400" b="0" i="0" dirty="0">
                <a:solidFill>
                  <a:srgbClr val="0D0D0D"/>
                </a:solidFill>
                <a:effectLst/>
                <a:cs typeface="Times New Roman" panose="02020603050405020304" pitchFamily="18" charset="0"/>
              </a:rPr>
              <a:t>The proliferation of keyloggers in today's digital landscape poses a significant threat to individuals and organizations alike. These stealthy software tools operate covertly, capturing sensitive information such as passwords and credit card details without users' knowledge, potentially leading to identity theft, financial loss, and privacy breaches. To mitigate this risk, it is essential for individuals and organizations to employ robust cybersecurity measures, including using reputable antivirus software, practicing good security habits, and implementing advanced security solutions like endpoint detection and response. By remaining vigilant and proactive, we can better protect ourselves and our data in the face of evolving cybersecurity threats.</a:t>
            </a:r>
            <a:endParaRPr lang="en-IN" sz="24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a:bodyPr>
          <a:lstStyle/>
          <a:p>
            <a:pPr marL="0" indent="0">
              <a:buNone/>
            </a:pPr>
            <a:r>
              <a:rPr lang="en-US" sz="2400" dirty="0"/>
              <a:t>User Education and Awareness: Increasing awareness among individuals and organizations about the risks posed by keyloggers and promoting best practices for cybersecurity hygiene can help mitigate the threat. </a:t>
            </a:r>
          </a:p>
          <a:p>
            <a:pPr marL="0" indent="0">
              <a:buNone/>
            </a:pPr>
            <a:r>
              <a:rPr lang="en-US" sz="2400" dirty="0"/>
              <a:t>Regulatory Measures: Governments and regulatory bodies may introduce stricter regulations and compliance standards for software developers and service providers to address the growing threat of keyloggers. </a:t>
            </a:r>
          </a:p>
          <a:p>
            <a:pPr marL="0" indent="0">
              <a:buNone/>
            </a:pPr>
            <a:r>
              <a:rPr lang="en-US" sz="2400" dirty="0"/>
              <a:t>Collaboration and Information Sharing: Enhanced collaboration between cybersecurity experts, researchers, and industry stakeholders can facilitate the sharing of threat intelligence and best practices for combating keylogger attacks</a:t>
            </a:r>
            <a:endParaRPr lang="en-US" sz="2400"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673</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 Book</vt:lpstr>
      <vt:lpstr>Franklin Gothic Demi</vt:lpstr>
      <vt:lpstr>Times New Roman</vt:lpstr>
      <vt:lpstr>Wingdings</vt:lpstr>
      <vt:lpstr>Wingdings 2</vt:lpstr>
      <vt:lpstr>DividendVTI</vt:lpstr>
      <vt:lpstr>Keylogger And security </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29</cp:revision>
  <dcterms:created xsi:type="dcterms:W3CDTF">2021-05-26T16:50:10Z</dcterms:created>
  <dcterms:modified xsi:type="dcterms:W3CDTF">2024-04-11T20:01:37Z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