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8395DC3-B16A-43EA-A8E6-6D1DD56BB569}" type="datetimeFigureOut">
              <a:rPr lang="en-US" smtClean="0"/>
              <a:t>4/2/2024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9736FE4-56E9-40CF-AFF1-AD667D9EB1A1}" type="slidenum">
              <a:rPr lang="en-US" smtClean="0"/>
              <a:t>‹#›</a:t>
            </a:fld>
            <a:endParaRPr lang="en-US"/>
          </a:p>
        </p:txBody>
      </p:sp>
    </p:spTree>
    <p:extLst>
      <p:ext uri="{BB962C8B-B14F-4D97-AF65-F5344CB8AC3E}">
        <p14:creationId xmlns:p14="http://schemas.microsoft.com/office/powerpoint/2010/main" val="2118582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36FE4-56E9-40CF-AFF1-AD667D9EB1A1}" type="slidenum">
              <a:rPr lang="en-US" smtClean="0"/>
              <a:t>4</a:t>
            </a:fld>
            <a:endParaRPr lang="en-US"/>
          </a:p>
        </p:txBody>
      </p:sp>
    </p:spTree>
    <p:extLst>
      <p:ext uri="{BB962C8B-B14F-4D97-AF65-F5344CB8AC3E}">
        <p14:creationId xmlns:p14="http://schemas.microsoft.com/office/powerpoint/2010/main" val="223083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701334" y="1104900"/>
            <a:ext cx="2595065"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imes New Roman" panose="02020603050405020304" pitchFamily="18" charset="0"/>
                <a:cs typeface="Times New Roman" panose="02020603050405020304" pitchFamily="18" charset="0"/>
              </a:rPr>
              <a:t>FINAL</a:t>
            </a:r>
            <a:r>
              <a:rPr lang="en-US" sz="2400" b="1" spc="-165" dirty="0">
                <a:solidFill>
                  <a:srgbClr val="2D936B"/>
                </a:solidFill>
                <a:latin typeface="Times New Roman" panose="02020603050405020304" pitchFamily="18" charset="0"/>
                <a:cs typeface="Times New Roman" panose="02020603050405020304" pitchFamily="18" charset="0"/>
              </a:rPr>
              <a:t> </a:t>
            </a:r>
            <a:r>
              <a:rPr lang="en-US" sz="2400" b="1" spc="-5" dirty="0">
                <a:solidFill>
                  <a:srgbClr val="2D936B"/>
                </a:solidFill>
                <a:latin typeface="Times New Roman" panose="02020603050405020304" pitchFamily="18" charset="0"/>
                <a:cs typeface="Times New Roman" panose="02020603050405020304" pitchFamily="18" charset="0"/>
              </a:rPr>
              <a:t>PROJECT</a:t>
            </a:r>
            <a:endParaRPr lang="en-US"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7" name="TextBox 16">
            <a:extLst>
              <a:ext uri="{FF2B5EF4-FFF2-40B4-BE49-F238E27FC236}">
                <a16:creationId xmlns:a16="http://schemas.microsoft.com/office/drawing/2014/main" id="{9F475860-97CB-A88E-4DAB-5E314ECFD7B9}"/>
              </a:ext>
            </a:extLst>
          </p:cNvPr>
          <p:cNvSpPr txBox="1"/>
          <p:nvPr/>
        </p:nvSpPr>
        <p:spPr>
          <a:xfrm>
            <a:off x="676275" y="3085467"/>
            <a:ext cx="9610725" cy="1200329"/>
          </a:xfrm>
          <a:prstGeom prst="rect">
            <a:avLst/>
          </a:prstGeom>
          <a:noFill/>
          <a:ln>
            <a:solidFill>
              <a:schemeClr val="tx1"/>
            </a:solidFill>
          </a:ln>
          <a:effectLst>
            <a:glow rad="63500">
              <a:schemeClr val="accent5">
                <a:satMod val="175000"/>
                <a:alpha val="40000"/>
              </a:schemeClr>
            </a:glow>
          </a:effectLst>
        </p:spPr>
        <p:txBody>
          <a:bodyPr wrap="square" rtlCol="0">
            <a:spAutoFit/>
          </a:bodyPr>
          <a:lstStyle/>
          <a:p>
            <a:r>
              <a:rPr lang="en-US" dirty="0">
                <a:latin typeface="Times New Roman" panose="02020603050405020304" pitchFamily="18" charset="0"/>
                <a:cs typeface="Times New Roman" panose="02020603050405020304" pitchFamily="18" charset="0"/>
              </a:rPr>
              <a:t>STUDENT NAME: MUTHUPANDIYAN.R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NAAN MUDHALVAN ID: au821721243039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DEPT.: B.TECH ARTIFICIAL INTELLIGENCE AND DATA SCIENCE 3rd YEAR.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COLLEGE NAME: SIR ISSAC NEWTON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0" name="Group 9"/>
          <p:cNvGrpSpPr/>
          <p:nvPr/>
        </p:nvGrpSpPr>
        <p:grpSpPr>
          <a:xfrm>
            <a:off x="9982200" y="2362200"/>
            <a:ext cx="2047875" cy="3687508"/>
            <a:chOff x="6696075" y="1695450"/>
            <a:chExt cx="3114675" cy="43815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219200"/>
            <a:ext cx="2811780"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54427" y="193221"/>
            <a:ext cx="4267200"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F03447A-7F45-D6DC-0F30-1A008CC50D57}"/>
              </a:ext>
            </a:extLst>
          </p:cNvPr>
          <p:cNvSpPr txBox="1"/>
          <p:nvPr/>
        </p:nvSpPr>
        <p:spPr>
          <a:xfrm>
            <a:off x="609600" y="963912"/>
            <a:ext cx="10667618" cy="523220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Crafting relevant features from diagnostic data for accurate classification.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Selection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Choosing the best-performing algorithms like logistic regression, decision trees, and ensemble methods.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Hyperparameter Tuning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Fine-tuning model parameters to optimize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 Strategies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cross-validation to ensure generalization and prevent overfitting.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Ensemble Techniques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Exploring ensemble methods for improved accuracy and robustness.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Prioritizing model explainability for clinical acceptance.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Improvement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Iteratively refining models based on feedback and new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79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4942" y="6723380"/>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10296525" y="541909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47086" y="10071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0296525" y="595249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96712" y="181798"/>
            <a:ext cx="3537087"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96FF3974-4413-0FED-C67E-FEA7E1BD2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627" y="2597510"/>
            <a:ext cx="5063238" cy="2001468"/>
          </a:xfrm>
          <a:prstGeom prst="rect">
            <a:avLst/>
          </a:prstGeom>
          <a:ln>
            <a:solidFill>
              <a:schemeClr val="tx1"/>
            </a:solidFill>
          </a:ln>
          <a:effectLst>
            <a:glow rad="63500">
              <a:schemeClr val="accent5">
                <a:satMod val="175000"/>
                <a:alpha val="40000"/>
              </a:schemeClr>
            </a:glow>
          </a:effectLst>
        </p:spPr>
      </p:pic>
      <p:sp>
        <p:nvSpPr>
          <p:cNvPr id="16" name="TextBox 15">
            <a:extLst>
              <a:ext uri="{FF2B5EF4-FFF2-40B4-BE49-F238E27FC236}">
                <a16:creationId xmlns:a16="http://schemas.microsoft.com/office/drawing/2014/main" id="{FADEEDC3-2ED7-AD04-78E6-C38EDE435460}"/>
              </a:ext>
            </a:extLst>
          </p:cNvPr>
          <p:cNvSpPr txBox="1"/>
          <p:nvPr/>
        </p:nvSpPr>
        <p:spPr>
          <a:xfrm>
            <a:off x="457200" y="1335411"/>
            <a:ext cx="5838825" cy="5355312"/>
          </a:xfrm>
          <a:prstGeom prst="rect">
            <a:avLst/>
          </a:prstGeom>
          <a:noFill/>
        </p:spPr>
        <p:txBody>
          <a:bodyPr wrap="square" rtlCol="0">
            <a:spAutoFit/>
          </a:bodyPr>
          <a:lstStyle/>
          <a:p>
            <a:pPr algn="l">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Logistic Regression</a:t>
            </a:r>
            <a:r>
              <a:rPr lang="en-US" b="0" i="0" dirty="0">
                <a:solidFill>
                  <a:srgbClr val="111111"/>
                </a:solidFill>
                <a:effectLst/>
                <a:latin typeface="Times New Roman" panose="02020603050405020304" pitchFamily="18" charset="0"/>
                <a:cs typeface="Times New Roman" panose="02020603050405020304" pitchFamily="18" charset="0"/>
              </a:rPr>
              <a:t>: Accuracy score of approximately </a:t>
            </a:r>
            <a:r>
              <a:rPr lang="en-US" b="1" i="0" dirty="0">
                <a:solidFill>
                  <a:srgbClr val="111111"/>
                </a:solidFill>
                <a:effectLst/>
                <a:latin typeface="Times New Roman" panose="02020603050405020304" pitchFamily="18" charset="0"/>
                <a:cs typeface="Times New Roman" panose="02020603050405020304" pitchFamily="18" charset="0"/>
              </a:rPr>
              <a:t>0.9649</a:t>
            </a:r>
            <a:r>
              <a:rPr lang="en-US" b="0" i="0" dirty="0">
                <a:solidFill>
                  <a:srgbClr val="111111"/>
                </a:solidFill>
                <a:effectLst/>
                <a:latin typeface="Times New Roman" panose="02020603050405020304" pitchFamily="18" charset="0"/>
                <a:cs typeface="Times New Roman" panose="02020603050405020304" pitchFamily="18" charset="0"/>
              </a:rPr>
              <a:t>.</a:t>
            </a:r>
          </a:p>
          <a:p>
            <a:pPr algn="l">
              <a:buFont typeface="+mj-lt"/>
              <a:buAutoNum type="arabicPeriod"/>
            </a:pPr>
            <a:endParaRPr lang="en-US" b="0" i="0" dirty="0">
              <a:solidFill>
                <a:srgbClr val="11111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K-Nearest Neighbors (KNN) Classifier</a:t>
            </a:r>
            <a:r>
              <a:rPr lang="en-US" b="0" i="0" dirty="0">
                <a:solidFill>
                  <a:srgbClr val="111111"/>
                </a:solidFill>
                <a:effectLst/>
                <a:latin typeface="Times New Roman" panose="02020603050405020304" pitchFamily="18" charset="0"/>
                <a:cs typeface="Times New Roman" panose="02020603050405020304" pitchFamily="18" charset="0"/>
              </a:rPr>
              <a:t>: Accuracy score of approximately </a:t>
            </a:r>
            <a:r>
              <a:rPr lang="en-US" b="1" i="0" dirty="0">
                <a:solidFill>
                  <a:srgbClr val="111111"/>
                </a:solidFill>
                <a:effectLst/>
                <a:latin typeface="Times New Roman" panose="02020603050405020304" pitchFamily="18" charset="0"/>
                <a:cs typeface="Times New Roman" panose="02020603050405020304" pitchFamily="18" charset="0"/>
              </a:rPr>
              <a:t>0.9474</a:t>
            </a:r>
            <a:r>
              <a:rPr lang="en-US" b="0" i="0" dirty="0">
                <a:solidFill>
                  <a:srgbClr val="111111"/>
                </a:solidFill>
                <a:effectLst/>
                <a:latin typeface="Times New Roman" panose="02020603050405020304" pitchFamily="18" charset="0"/>
                <a:cs typeface="Times New Roman" panose="02020603050405020304" pitchFamily="18" charset="0"/>
              </a:rPr>
              <a:t>.</a:t>
            </a:r>
          </a:p>
          <a:p>
            <a:pPr algn="l">
              <a:buFont typeface="+mj-lt"/>
              <a:buAutoNum type="arabicPeriod"/>
            </a:pPr>
            <a:endParaRPr lang="en-US" b="0" i="0" dirty="0">
              <a:solidFill>
                <a:srgbClr val="11111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111111"/>
                </a:solidFill>
                <a:effectLst/>
                <a:latin typeface="Times New Roman" panose="02020603050405020304" pitchFamily="18" charset="0"/>
                <a:cs typeface="Times New Roman" panose="02020603050405020304" pitchFamily="18" charset="0"/>
              </a:rPr>
              <a:t>Random Forest Classifier</a:t>
            </a:r>
            <a:r>
              <a:rPr lang="en-US" b="0" i="0" dirty="0">
                <a:solidFill>
                  <a:srgbClr val="111111"/>
                </a:solidFill>
                <a:effectLst/>
                <a:latin typeface="Times New Roman" panose="02020603050405020304" pitchFamily="18" charset="0"/>
                <a:cs typeface="Times New Roman" panose="02020603050405020304" pitchFamily="18" charset="0"/>
              </a:rPr>
              <a:t>: Accuracy score of approximately </a:t>
            </a:r>
            <a:r>
              <a:rPr lang="en-US" b="1" i="0" dirty="0">
                <a:solidFill>
                  <a:srgbClr val="111111"/>
                </a:solidFill>
                <a:effectLst/>
                <a:latin typeface="Times New Roman" panose="02020603050405020304" pitchFamily="18" charset="0"/>
                <a:cs typeface="Times New Roman" panose="02020603050405020304" pitchFamily="18" charset="0"/>
              </a:rPr>
              <a:t>0.9561</a:t>
            </a:r>
            <a:r>
              <a:rPr lang="en-US" b="0" i="0" dirty="0">
                <a:solidFill>
                  <a:srgbClr val="111111"/>
                </a:solidFill>
                <a:effectLst/>
                <a:latin typeface="Times New Roman" panose="02020603050405020304" pitchFamily="18" charset="0"/>
                <a:cs typeface="Times New Roman" panose="02020603050405020304" pitchFamily="18" charset="0"/>
              </a:rPr>
              <a:t>.</a:t>
            </a:r>
          </a:p>
          <a:p>
            <a:pPr algn="l">
              <a:buFont typeface="+mj-lt"/>
              <a:buAutoNum type="arabicPeriod"/>
            </a:pPr>
            <a:endParaRPr lang="en-US" b="0" i="0" dirty="0">
              <a:solidFill>
                <a:srgbClr val="11111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solidFill>
                  <a:srgbClr val="111111"/>
                </a:solidFill>
                <a:effectLst/>
                <a:latin typeface="Times New Roman" panose="02020603050405020304" pitchFamily="18" charset="0"/>
                <a:cs typeface="Times New Roman" panose="02020603050405020304" pitchFamily="18" charset="0"/>
              </a:rPr>
              <a:t>Both </a:t>
            </a:r>
            <a:r>
              <a:rPr lang="en-US" b="1" i="0" dirty="0">
                <a:solidFill>
                  <a:srgbClr val="111111"/>
                </a:solidFill>
                <a:effectLst/>
                <a:latin typeface="Times New Roman" panose="02020603050405020304" pitchFamily="18" charset="0"/>
                <a:cs typeface="Times New Roman" panose="02020603050405020304" pitchFamily="18" charset="0"/>
              </a:rPr>
              <a:t>Linear Discriminant Analysis (LDA)</a:t>
            </a:r>
            <a:r>
              <a:rPr lang="en-US" b="0" i="0" dirty="0">
                <a:solidFill>
                  <a:srgbClr val="111111"/>
                </a:solidFill>
                <a:effectLst/>
                <a:latin typeface="Times New Roman" panose="02020603050405020304" pitchFamily="18" charset="0"/>
                <a:cs typeface="Times New Roman" panose="02020603050405020304" pitchFamily="18" charset="0"/>
              </a:rPr>
              <a:t> and </a:t>
            </a:r>
            <a:r>
              <a:rPr lang="en-US" b="1" i="0" dirty="0">
                <a:solidFill>
                  <a:srgbClr val="111111"/>
                </a:solidFill>
                <a:effectLst/>
                <a:latin typeface="Times New Roman" panose="02020603050405020304" pitchFamily="18" charset="0"/>
                <a:cs typeface="Times New Roman" panose="02020603050405020304" pitchFamily="18" charset="0"/>
              </a:rPr>
              <a:t>Quadratic Discriminant Analysis (QDA)</a:t>
            </a:r>
            <a:r>
              <a:rPr lang="en-US" b="0" i="0" dirty="0">
                <a:solidFill>
                  <a:srgbClr val="111111"/>
                </a:solidFill>
                <a:effectLst/>
                <a:latin typeface="Times New Roman" panose="02020603050405020304" pitchFamily="18" charset="0"/>
                <a:cs typeface="Times New Roman" panose="02020603050405020304" pitchFamily="18" charset="0"/>
              </a:rPr>
              <a:t> share the same accuracy score as Logistic Regression, which is approximately </a:t>
            </a:r>
            <a:r>
              <a:rPr lang="en-US" b="1" i="0" dirty="0">
                <a:solidFill>
                  <a:srgbClr val="111111"/>
                </a:solidFill>
                <a:effectLst/>
                <a:latin typeface="Times New Roman" panose="02020603050405020304" pitchFamily="18" charset="0"/>
                <a:cs typeface="Times New Roman" panose="02020603050405020304" pitchFamily="18" charset="0"/>
              </a:rPr>
              <a:t>0.9649</a:t>
            </a:r>
            <a:r>
              <a:rPr lang="en-US" b="0" i="0" dirty="0">
                <a:solidFill>
                  <a:srgbClr val="111111"/>
                </a:solidFill>
                <a:effectLst/>
                <a:latin typeface="Times New Roman" panose="02020603050405020304" pitchFamily="18" charset="0"/>
                <a:cs typeface="Times New Roman" panose="02020603050405020304" pitchFamily="18" charset="0"/>
              </a:rPr>
              <a:t>.</a:t>
            </a:r>
          </a:p>
          <a:p>
            <a:pPr algn="l">
              <a:buFont typeface="+mj-lt"/>
              <a:buAutoNum type="arabicPeriod"/>
            </a:pPr>
            <a:endParaRPr lang="en-US" b="0" i="0" dirty="0">
              <a:solidFill>
                <a:srgbClr val="11111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solidFill>
                  <a:srgbClr val="111111"/>
                </a:solidFill>
                <a:effectLst/>
                <a:latin typeface="Times New Roman" panose="02020603050405020304" pitchFamily="18" charset="0"/>
                <a:cs typeface="Times New Roman" panose="02020603050405020304" pitchFamily="18" charset="0"/>
              </a:rPr>
              <a:t>These scores represent the performance of each classifier in a specific task. Keep in mind that these results are based on the data and model used, and different datasets or problem domains may yield different outcomes.</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31572" y="2251485"/>
            <a:ext cx="11947675" cy="1324722"/>
          </a:xfrm>
          <a:prstGeom prst="rect">
            <a:avLst/>
          </a:prstGeom>
          <a:ln>
            <a:solidFill>
              <a:schemeClr val="tx1"/>
            </a:solidFill>
          </a:ln>
          <a:effectLst>
            <a:glow rad="63500">
              <a:schemeClr val="accent5">
                <a:satMod val="175000"/>
                <a:alpha val="40000"/>
              </a:schemeClr>
            </a:glow>
          </a:effectLst>
        </p:spPr>
        <p:txBody>
          <a:bodyPr vert="horz" wrap="square" lIns="0" tIns="16510" rIns="0" bIns="0" rtlCol="0">
            <a:spAutoFit/>
          </a:bodyPr>
          <a:lstStyle/>
          <a:p>
            <a:pPr marL="12700" algn="ctr">
              <a:lnSpc>
                <a:spcPct val="100000"/>
              </a:lnSpc>
              <a:spcBef>
                <a:spcPts val="130"/>
              </a:spcBef>
            </a:pPr>
            <a:r>
              <a:rPr lang="en-US" sz="4250" spc="5"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BREAST CANCER WISCONSIN DIAGNOSIS USING DIFFERENT ALGORITHM</a:t>
            </a:r>
            <a:endParaRPr lang="en-US" sz="425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089401"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820822" y="1736671"/>
            <a:ext cx="9677400" cy="3785652"/>
          </a:xfrm>
          <a:prstGeom prst="rect">
            <a:avLst/>
          </a:prstGeom>
          <a:noFill/>
        </p:spPr>
        <p:txBody>
          <a:bodyPr wrap="square" rtlCol="0">
            <a:spAutoFit/>
          </a:bodyPr>
          <a:lstStyle/>
          <a:p>
            <a:pPr marL="742950" indent="-742950">
              <a:buFont typeface="+mj-lt"/>
              <a:buAutoNum type="arabicPeriod"/>
            </a:pPr>
            <a:r>
              <a:rPr lang="en-US" sz="3000" dirty="0">
                <a:latin typeface="Times New Roman" panose="02020603050405020304" pitchFamily="18" charset="0"/>
                <a:cs typeface="Times New Roman" panose="02020603050405020304" pitchFamily="18" charset="0"/>
              </a:rPr>
              <a:t>PROBLEM STATEMENT.</a:t>
            </a:r>
          </a:p>
          <a:p>
            <a:pPr marL="742950" indent="-742950">
              <a:buFont typeface="+mj-lt"/>
              <a:buAutoNum type="arabicPeriod"/>
            </a:pPr>
            <a:r>
              <a:rPr lang="en-US" sz="3000" spc="5" dirty="0">
                <a:latin typeface="Times New Roman" panose="02020603050405020304" pitchFamily="18" charset="0"/>
                <a:cs typeface="Times New Roman" panose="02020603050405020304" pitchFamily="18" charset="0"/>
              </a:rPr>
              <a:t>PROJECT </a:t>
            </a:r>
            <a:r>
              <a:rPr lang="en-US" sz="3000" spc="-20" dirty="0">
                <a:latin typeface="Times New Roman" panose="02020603050405020304" pitchFamily="18" charset="0"/>
                <a:cs typeface="Times New Roman" panose="02020603050405020304" pitchFamily="18" charset="0"/>
              </a:rPr>
              <a:t>OVERVIEW.</a:t>
            </a:r>
            <a:endParaRPr lang="en-US" sz="3000" dirty="0">
              <a:latin typeface="Times New Roman" panose="02020603050405020304" pitchFamily="18" charset="0"/>
              <a:cs typeface="Times New Roman" panose="02020603050405020304" pitchFamily="18" charset="0"/>
            </a:endParaRPr>
          </a:p>
          <a:p>
            <a:pPr marL="742950" indent="-742950">
              <a:buFont typeface="+mj-lt"/>
              <a:buAutoNum type="arabicPeriod"/>
            </a:pPr>
            <a:r>
              <a:rPr lang="en-US" sz="3000" spc="25" dirty="0">
                <a:latin typeface="Times New Roman" panose="02020603050405020304" pitchFamily="18" charset="0"/>
                <a:cs typeface="Times New Roman" panose="02020603050405020304" pitchFamily="18" charset="0"/>
              </a:rPr>
              <a:t>W</a:t>
            </a:r>
            <a:r>
              <a:rPr lang="en-US" sz="3000" spc="-20" dirty="0">
                <a:latin typeface="Times New Roman" panose="02020603050405020304" pitchFamily="18" charset="0"/>
                <a:cs typeface="Times New Roman" panose="02020603050405020304" pitchFamily="18" charset="0"/>
              </a:rPr>
              <a:t>H</a:t>
            </a:r>
            <a:r>
              <a:rPr lang="en-US" sz="3000" spc="20" dirty="0">
                <a:latin typeface="Times New Roman" panose="02020603050405020304" pitchFamily="18" charset="0"/>
                <a:cs typeface="Times New Roman" panose="02020603050405020304" pitchFamily="18" charset="0"/>
              </a:rPr>
              <a:t>O</a:t>
            </a:r>
            <a:r>
              <a:rPr lang="en-US" sz="3000" spc="-235" dirty="0">
                <a:latin typeface="Times New Roman" panose="02020603050405020304" pitchFamily="18" charset="0"/>
                <a:cs typeface="Times New Roman" panose="02020603050405020304" pitchFamily="18" charset="0"/>
              </a:rPr>
              <a:t> </a:t>
            </a:r>
            <a:r>
              <a:rPr lang="en-US" sz="3000" spc="-10" dirty="0">
                <a:latin typeface="Times New Roman" panose="02020603050405020304" pitchFamily="18" charset="0"/>
                <a:cs typeface="Times New Roman" panose="02020603050405020304" pitchFamily="18" charset="0"/>
              </a:rPr>
              <a:t>AR</a:t>
            </a:r>
            <a:r>
              <a:rPr lang="en-US" sz="3000" spc="15" dirty="0">
                <a:latin typeface="Times New Roman" panose="02020603050405020304" pitchFamily="18" charset="0"/>
                <a:cs typeface="Times New Roman" panose="02020603050405020304" pitchFamily="18" charset="0"/>
              </a:rPr>
              <a:t>E</a:t>
            </a:r>
            <a:r>
              <a:rPr lang="en-US" sz="3000" spc="-35" dirty="0">
                <a:latin typeface="Times New Roman" panose="02020603050405020304" pitchFamily="18" charset="0"/>
                <a:cs typeface="Times New Roman" panose="02020603050405020304" pitchFamily="18" charset="0"/>
              </a:rPr>
              <a:t> </a:t>
            </a:r>
            <a:r>
              <a:rPr lang="en-US" sz="3000" spc="-10" dirty="0">
                <a:latin typeface="Times New Roman" panose="02020603050405020304" pitchFamily="18" charset="0"/>
                <a:cs typeface="Times New Roman" panose="02020603050405020304" pitchFamily="18" charset="0"/>
              </a:rPr>
              <a:t>T</a:t>
            </a:r>
            <a:r>
              <a:rPr lang="en-US" sz="3000" spc="-15" dirty="0">
                <a:latin typeface="Times New Roman" panose="02020603050405020304" pitchFamily="18" charset="0"/>
                <a:cs typeface="Times New Roman" panose="02020603050405020304" pitchFamily="18" charset="0"/>
              </a:rPr>
              <a:t>H</a:t>
            </a:r>
            <a:r>
              <a:rPr lang="en-US" sz="3000" spc="15" dirty="0">
                <a:latin typeface="Times New Roman" panose="02020603050405020304" pitchFamily="18" charset="0"/>
                <a:cs typeface="Times New Roman" panose="02020603050405020304" pitchFamily="18" charset="0"/>
              </a:rPr>
              <a:t>E</a:t>
            </a:r>
            <a:r>
              <a:rPr lang="en-US" sz="3000" spc="-35" dirty="0">
                <a:latin typeface="Times New Roman" panose="02020603050405020304" pitchFamily="18" charset="0"/>
                <a:cs typeface="Times New Roman" panose="02020603050405020304" pitchFamily="18" charset="0"/>
              </a:rPr>
              <a:t> </a:t>
            </a:r>
            <a:r>
              <a:rPr lang="en-US" sz="3000" spc="-20" dirty="0">
                <a:latin typeface="Times New Roman" panose="02020603050405020304" pitchFamily="18" charset="0"/>
                <a:cs typeface="Times New Roman" panose="02020603050405020304" pitchFamily="18" charset="0"/>
              </a:rPr>
              <a:t>E</a:t>
            </a:r>
            <a:r>
              <a:rPr lang="en-US" sz="3000" spc="30" dirty="0">
                <a:latin typeface="Times New Roman" panose="02020603050405020304" pitchFamily="18" charset="0"/>
                <a:cs typeface="Times New Roman" panose="02020603050405020304" pitchFamily="18" charset="0"/>
              </a:rPr>
              <a:t>N</a:t>
            </a:r>
            <a:r>
              <a:rPr lang="en-US" sz="3000" spc="15" dirty="0">
                <a:latin typeface="Times New Roman" panose="02020603050405020304" pitchFamily="18" charset="0"/>
                <a:cs typeface="Times New Roman" panose="02020603050405020304" pitchFamily="18" charset="0"/>
              </a:rPr>
              <a:t>D</a:t>
            </a:r>
            <a:r>
              <a:rPr lang="en-US" sz="3000" spc="-45"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U</a:t>
            </a:r>
            <a:r>
              <a:rPr lang="en-US" sz="3000" spc="10" dirty="0">
                <a:latin typeface="Times New Roman" panose="02020603050405020304" pitchFamily="18" charset="0"/>
                <a:cs typeface="Times New Roman" panose="02020603050405020304" pitchFamily="18" charset="0"/>
              </a:rPr>
              <a:t>S</a:t>
            </a:r>
            <a:r>
              <a:rPr lang="en-US" sz="3000" spc="-25" dirty="0">
                <a:latin typeface="Times New Roman" panose="02020603050405020304" pitchFamily="18" charset="0"/>
                <a:cs typeface="Times New Roman" panose="02020603050405020304" pitchFamily="18" charset="0"/>
              </a:rPr>
              <a:t>E</a:t>
            </a:r>
            <a:r>
              <a:rPr lang="en-US" sz="3000" spc="-10" dirty="0">
                <a:latin typeface="Times New Roman" panose="02020603050405020304" pitchFamily="18" charset="0"/>
                <a:cs typeface="Times New Roman" panose="02020603050405020304" pitchFamily="18" charset="0"/>
              </a:rPr>
              <a:t>R</a:t>
            </a:r>
            <a:r>
              <a:rPr lang="en-US" sz="3000" spc="5" dirty="0">
                <a:latin typeface="Times New Roman" panose="02020603050405020304" pitchFamily="18" charset="0"/>
                <a:cs typeface="Times New Roman" panose="02020603050405020304" pitchFamily="18" charset="0"/>
              </a:rPr>
              <a:t>S?</a:t>
            </a:r>
            <a:r>
              <a:rPr lang="en-US" sz="3000" dirty="0">
                <a:latin typeface="Times New Roman" panose="02020603050405020304" pitchFamily="18" charset="0"/>
                <a:cs typeface="Times New Roman" panose="02020603050405020304" pitchFamily="18" charset="0"/>
              </a:rPr>
              <a:t>.</a:t>
            </a:r>
          </a:p>
          <a:p>
            <a:pPr marL="742950" indent="-742950">
              <a:buFont typeface="+mj-lt"/>
              <a:buAutoNum type="arabicPeriod"/>
            </a:pPr>
            <a:r>
              <a:rPr lang="en-US" sz="3000" spc="-40" dirty="0">
                <a:latin typeface="Times New Roman" panose="02020603050405020304" pitchFamily="18" charset="0"/>
                <a:cs typeface="Times New Roman" panose="02020603050405020304" pitchFamily="18" charset="0"/>
              </a:rPr>
              <a:t>Y</a:t>
            </a:r>
            <a:r>
              <a:rPr lang="en-US" sz="3000" spc="10" dirty="0">
                <a:latin typeface="Times New Roman" panose="02020603050405020304" pitchFamily="18" charset="0"/>
                <a:cs typeface="Times New Roman" panose="02020603050405020304" pitchFamily="18" charset="0"/>
              </a:rPr>
              <a:t>O</a:t>
            </a:r>
            <a:r>
              <a:rPr lang="en-US" sz="3000" spc="25" dirty="0">
                <a:latin typeface="Times New Roman" panose="02020603050405020304" pitchFamily="18" charset="0"/>
                <a:cs typeface="Times New Roman" panose="02020603050405020304" pitchFamily="18" charset="0"/>
              </a:rPr>
              <a:t>U</a:t>
            </a:r>
            <a:r>
              <a:rPr lang="en-US" sz="3000" dirty="0">
                <a:latin typeface="Times New Roman" panose="02020603050405020304" pitchFamily="18" charset="0"/>
                <a:cs typeface="Times New Roman" panose="02020603050405020304" pitchFamily="18" charset="0"/>
              </a:rPr>
              <a:t>R</a:t>
            </a:r>
            <a:r>
              <a:rPr lang="en-US" sz="3000" spc="5" dirty="0">
                <a:latin typeface="Times New Roman" panose="02020603050405020304" pitchFamily="18" charset="0"/>
                <a:cs typeface="Times New Roman" panose="02020603050405020304" pitchFamily="18" charset="0"/>
              </a:rPr>
              <a:t> </a:t>
            </a:r>
            <a:r>
              <a:rPr lang="en-US" sz="3000" spc="25" dirty="0">
                <a:latin typeface="Times New Roman" panose="02020603050405020304" pitchFamily="18" charset="0"/>
                <a:cs typeface="Times New Roman" panose="02020603050405020304" pitchFamily="18" charset="0"/>
              </a:rPr>
              <a:t>S</a:t>
            </a:r>
            <a:r>
              <a:rPr lang="en-US" sz="3000" spc="10" dirty="0">
                <a:latin typeface="Times New Roman" panose="02020603050405020304" pitchFamily="18" charset="0"/>
                <a:cs typeface="Times New Roman" panose="02020603050405020304" pitchFamily="18" charset="0"/>
              </a:rPr>
              <a:t>O</a:t>
            </a:r>
            <a:r>
              <a:rPr lang="en-US" sz="3000" spc="25" dirty="0">
                <a:latin typeface="Times New Roman" panose="02020603050405020304" pitchFamily="18" charset="0"/>
                <a:cs typeface="Times New Roman" panose="02020603050405020304" pitchFamily="18" charset="0"/>
              </a:rPr>
              <a:t>LU</a:t>
            </a:r>
            <a:r>
              <a:rPr lang="en-US" sz="3000" spc="-35" dirty="0">
                <a:latin typeface="Times New Roman" panose="02020603050405020304" pitchFamily="18" charset="0"/>
                <a:cs typeface="Times New Roman" panose="02020603050405020304" pitchFamily="18" charset="0"/>
              </a:rPr>
              <a:t>T</a:t>
            </a:r>
            <a:r>
              <a:rPr lang="en-US" sz="3000" spc="-30" dirty="0">
                <a:latin typeface="Times New Roman" panose="02020603050405020304" pitchFamily="18" charset="0"/>
                <a:cs typeface="Times New Roman" panose="02020603050405020304" pitchFamily="18" charset="0"/>
              </a:rPr>
              <a:t>I</a:t>
            </a:r>
            <a:r>
              <a:rPr lang="en-US" sz="3000" spc="10" dirty="0">
                <a:latin typeface="Times New Roman" panose="02020603050405020304" pitchFamily="18" charset="0"/>
                <a:cs typeface="Times New Roman" panose="02020603050405020304" pitchFamily="18" charset="0"/>
              </a:rPr>
              <a:t>O</a:t>
            </a:r>
            <a:r>
              <a:rPr lang="en-US" sz="3000" dirty="0">
                <a:latin typeface="Times New Roman" panose="02020603050405020304" pitchFamily="18" charset="0"/>
                <a:cs typeface="Times New Roman" panose="02020603050405020304" pitchFamily="18" charset="0"/>
              </a:rPr>
              <a:t>N</a:t>
            </a:r>
            <a:r>
              <a:rPr lang="en-US" sz="3000" spc="-345" dirty="0">
                <a:latin typeface="Times New Roman" panose="02020603050405020304" pitchFamily="18" charset="0"/>
                <a:cs typeface="Times New Roman" panose="02020603050405020304" pitchFamily="18" charset="0"/>
              </a:rPr>
              <a:t> </a:t>
            </a:r>
            <a:r>
              <a:rPr lang="en-US" sz="3000" spc="-35" dirty="0">
                <a:latin typeface="Times New Roman" panose="02020603050405020304" pitchFamily="18" charset="0"/>
                <a:cs typeface="Times New Roman" panose="02020603050405020304" pitchFamily="18" charset="0"/>
              </a:rPr>
              <a:t>A</a:t>
            </a:r>
            <a:r>
              <a:rPr lang="en-US" sz="3000" spc="-5" dirty="0">
                <a:latin typeface="Times New Roman" panose="02020603050405020304" pitchFamily="18" charset="0"/>
                <a:cs typeface="Times New Roman" panose="02020603050405020304" pitchFamily="18" charset="0"/>
              </a:rPr>
              <a:t>N</a:t>
            </a:r>
            <a:r>
              <a:rPr lang="en-US" sz="3000" dirty="0">
                <a:latin typeface="Times New Roman" panose="02020603050405020304" pitchFamily="18" charset="0"/>
                <a:cs typeface="Times New Roman" panose="02020603050405020304" pitchFamily="18" charset="0"/>
              </a:rPr>
              <a:t>D</a:t>
            </a:r>
            <a:r>
              <a:rPr lang="en-US" sz="3000" spc="35" dirty="0">
                <a:latin typeface="Times New Roman" panose="02020603050405020304" pitchFamily="18" charset="0"/>
                <a:cs typeface="Times New Roman" panose="02020603050405020304" pitchFamily="18" charset="0"/>
              </a:rPr>
              <a:t> </a:t>
            </a:r>
            <a:r>
              <a:rPr lang="en-US" sz="3000" spc="-30" dirty="0">
                <a:latin typeface="Times New Roman" panose="02020603050405020304" pitchFamily="18" charset="0"/>
                <a:cs typeface="Times New Roman" panose="02020603050405020304" pitchFamily="18" charset="0"/>
              </a:rPr>
              <a:t>I</a:t>
            </a:r>
            <a:r>
              <a:rPr lang="en-US" sz="3000" spc="-35" dirty="0">
                <a:latin typeface="Times New Roman" panose="02020603050405020304" pitchFamily="18" charset="0"/>
                <a:cs typeface="Times New Roman" panose="02020603050405020304" pitchFamily="18" charset="0"/>
              </a:rPr>
              <a:t>T</a:t>
            </a:r>
            <a:r>
              <a:rPr lang="en-US" sz="3000" dirty="0">
                <a:latin typeface="Times New Roman" panose="02020603050405020304" pitchFamily="18" charset="0"/>
                <a:cs typeface="Times New Roman" panose="02020603050405020304" pitchFamily="18" charset="0"/>
              </a:rPr>
              <a:t>S</a:t>
            </a:r>
            <a:r>
              <a:rPr lang="en-US" sz="3000" spc="60" dirty="0">
                <a:latin typeface="Times New Roman" panose="02020603050405020304" pitchFamily="18" charset="0"/>
                <a:cs typeface="Times New Roman" panose="02020603050405020304" pitchFamily="18" charset="0"/>
              </a:rPr>
              <a:t> </a:t>
            </a:r>
            <a:r>
              <a:rPr lang="en-US" sz="3000" spc="-295" dirty="0">
                <a:latin typeface="Times New Roman" panose="02020603050405020304" pitchFamily="18" charset="0"/>
                <a:cs typeface="Times New Roman" panose="02020603050405020304" pitchFamily="18" charset="0"/>
              </a:rPr>
              <a:t>V</a:t>
            </a:r>
            <a:r>
              <a:rPr lang="en-US" sz="3000" spc="-35" dirty="0">
                <a:latin typeface="Times New Roman" panose="02020603050405020304" pitchFamily="18" charset="0"/>
                <a:cs typeface="Times New Roman" panose="02020603050405020304" pitchFamily="18" charset="0"/>
              </a:rPr>
              <a:t>A</a:t>
            </a:r>
            <a:r>
              <a:rPr lang="en-US" sz="3000" spc="25" dirty="0">
                <a:latin typeface="Times New Roman" panose="02020603050405020304" pitchFamily="18" charset="0"/>
                <a:cs typeface="Times New Roman" panose="02020603050405020304" pitchFamily="18" charset="0"/>
              </a:rPr>
              <a:t>LU</a:t>
            </a:r>
            <a:r>
              <a:rPr lang="en-US" sz="3000" dirty="0">
                <a:latin typeface="Times New Roman" panose="02020603050405020304" pitchFamily="18" charset="0"/>
                <a:cs typeface="Times New Roman" panose="02020603050405020304" pitchFamily="18" charset="0"/>
              </a:rPr>
              <a:t>E</a:t>
            </a:r>
            <a:r>
              <a:rPr lang="en-US" sz="3000" spc="-65" dirty="0">
                <a:latin typeface="Times New Roman" panose="02020603050405020304" pitchFamily="18" charset="0"/>
                <a:cs typeface="Times New Roman" panose="02020603050405020304" pitchFamily="18" charset="0"/>
              </a:rPr>
              <a:t> </a:t>
            </a:r>
            <a:r>
              <a:rPr lang="en-US" sz="3000" spc="-15" dirty="0">
                <a:latin typeface="Times New Roman" panose="02020603050405020304" pitchFamily="18" charset="0"/>
                <a:cs typeface="Times New Roman" panose="02020603050405020304" pitchFamily="18" charset="0"/>
              </a:rPr>
              <a:t>P</a:t>
            </a:r>
            <a:r>
              <a:rPr lang="en-US" sz="3000" spc="-30" dirty="0">
                <a:latin typeface="Times New Roman" panose="02020603050405020304" pitchFamily="18" charset="0"/>
                <a:cs typeface="Times New Roman" panose="02020603050405020304" pitchFamily="18" charset="0"/>
              </a:rPr>
              <a:t>R</a:t>
            </a:r>
            <a:r>
              <a:rPr lang="en-US" sz="3000" spc="10" dirty="0">
                <a:latin typeface="Times New Roman" panose="02020603050405020304" pitchFamily="18" charset="0"/>
                <a:cs typeface="Times New Roman" panose="02020603050405020304" pitchFamily="18" charset="0"/>
              </a:rPr>
              <a:t>O</a:t>
            </a:r>
            <a:r>
              <a:rPr lang="en-US" sz="3000" spc="-15" dirty="0">
                <a:latin typeface="Times New Roman" panose="02020603050405020304" pitchFamily="18" charset="0"/>
                <a:cs typeface="Times New Roman" panose="02020603050405020304" pitchFamily="18" charset="0"/>
              </a:rPr>
              <a:t>P</a:t>
            </a:r>
            <a:r>
              <a:rPr lang="en-US" sz="3000" spc="10" dirty="0">
                <a:latin typeface="Times New Roman" panose="02020603050405020304" pitchFamily="18" charset="0"/>
                <a:cs typeface="Times New Roman" panose="02020603050405020304" pitchFamily="18" charset="0"/>
              </a:rPr>
              <a:t>O</a:t>
            </a:r>
            <a:r>
              <a:rPr lang="en-US" sz="3000" spc="25" dirty="0">
                <a:latin typeface="Times New Roman" panose="02020603050405020304" pitchFamily="18" charset="0"/>
                <a:cs typeface="Times New Roman" panose="02020603050405020304" pitchFamily="18" charset="0"/>
              </a:rPr>
              <a:t>S</a:t>
            </a:r>
            <a:r>
              <a:rPr lang="en-US" sz="3000" spc="-30" dirty="0">
                <a:latin typeface="Times New Roman" panose="02020603050405020304" pitchFamily="18" charset="0"/>
                <a:cs typeface="Times New Roman" panose="02020603050405020304" pitchFamily="18" charset="0"/>
              </a:rPr>
              <a:t>I</a:t>
            </a:r>
            <a:r>
              <a:rPr lang="en-US" sz="3000" spc="-35" dirty="0">
                <a:latin typeface="Times New Roman" panose="02020603050405020304" pitchFamily="18" charset="0"/>
                <a:cs typeface="Times New Roman" panose="02020603050405020304" pitchFamily="18" charset="0"/>
              </a:rPr>
              <a:t>T</a:t>
            </a:r>
            <a:r>
              <a:rPr lang="en-US" sz="3000" spc="-30" dirty="0">
                <a:latin typeface="Times New Roman" panose="02020603050405020304" pitchFamily="18" charset="0"/>
                <a:cs typeface="Times New Roman" panose="02020603050405020304" pitchFamily="18" charset="0"/>
              </a:rPr>
              <a:t>I</a:t>
            </a:r>
            <a:r>
              <a:rPr lang="en-US" sz="3000" spc="10" dirty="0">
                <a:latin typeface="Times New Roman" panose="02020603050405020304" pitchFamily="18" charset="0"/>
                <a:cs typeface="Times New Roman" panose="02020603050405020304" pitchFamily="18" charset="0"/>
              </a:rPr>
              <a:t>O</a:t>
            </a:r>
            <a:r>
              <a:rPr lang="en-US" sz="3000" dirty="0">
                <a:latin typeface="Times New Roman" panose="02020603050405020304" pitchFamily="18" charset="0"/>
                <a:cs typeface="Times New Roman" panose="02020603050405020304" pitchFamily="18" charset="0"/>
              </a:rPr>
              <a:t>N.</a:t>
            </a:r>
          </a:p>
          <a:p>
            <a:pPr marL="742950" indent="-742950">
              <a:buFont typeface="+mj-lt"/>
              <a:buAutoNum type="arabicPeriod"/>
            </a:pPr>
            <a:r>
              <a:rPr lang="en-US" sz="3000" spc="15" dirty="0">
                <a:latin typeface="Times New Roman" panose="02020603050405020304" pitchFamily="18" charset="0"/>
                <a:cs typeface="Times New Roman" panose="02020603050405020304" pitchFamily="18" charset="0"/>
              </a:rPr>
              <a:t>THE</a:t>
            </a:r>
            <a:r>
              <a:rPr lang="en-US" sz="3000" spc="20" dirty="0">
                <a:latin typeface="Times New Roman" panose="02020603050405020304" pitchFamily="18" charset="0"/>
                <a:cs typeface="Times New Roman" panose="02020603050405020304" pitchFamily="18" charset="0"/>
              </a:rPr>
              <a:t> </a:t>
            </a:r>
            <a:r>
              <a:rPr lang="en-US" sz="3000" spc="10" dirty="0">
                <a:latin typeface="Times New Roman" panose="02020603050405020304" pitchFamily="18" charset="0"/>
                <a:cs typeface="Times New Roman" panose="02020603050405020304" pitchFamily="18" charset="0"/>
              </a:rPr>
              <a:t>WOW</a:t>
            </a:r>
            <a:r>
              <a:rPr lang="en-US" sz="3000" spc="85" dirty="0">
                <a:latin typeface="Times New Roman" panose="02020603050405020304" pitchFamily="18" charset="0"/>
                <a:cs typeface="Times New Roman" panose="02020603050405020304" pitchFamily="18" charset="0"/>
              </a:rPr>
              <a:t> </a:t>
            </a:r>
            <a:r>
              <a:rPr lang="en-US" sz="3000" spc="10" dirty="0">
                <a:latin typeface="Times New Roman" panose="02020603050405020304" pitchFamily="18" charset="0"/>
                <a:cs typeface="Times New Roman" panose="02020603050405020304" pitchFamily="18" charset="0"/>
              </a:rPr>
              <a:t>IN</a:t>
            </a:r>
            <a:r>
              <a:rPr lang="en-US" sz="3000" spc="-5" dirty="0">
                <a:latin typeface="Times New Roman" panose="02020603050405020304" pitchFamily="18" charset="0"/>
                <a:cs typeface="Times New Roman" panose="02020603050405020304" pitchFamily="18" charset="0"/>
              </a:rPr>
              <a:t> </a:t>
            </a:r>
            <a:r>
              <a:rPr lang="en-US" sz="3000" spc="15" dirty="0">
                <a:latin typeface="Times New Roman" panose="02020603050405020304" pitchFamily="18" charset="0"/>
                <a:cs typeface="Times New Roman" panose="02020603050405020304" pitchFamily="18" charset="0"/>
              </a:rPr>
              <a:t>YOUR</a:t>
            </a:r>
            <a:r>
              <a:rPr lang="en-US" sz="3000" spc="-10" dirty="0">
                <a:latin typeface="Times New Roman" panose="02020603050405020304" pitchFamily="18" charset="0"/>
                <a:cs typeface="Times New Roman" panose="02020603050405020304" pitchFamily="18" charset="0"/>
              </a:rPr>
              <a:t> </a:t>
            </a:r>
            <a:r>
              <a:rPr lang="en-US" sz="3000" spc="20" dirty="0">
                <a:latin typeface="Times New Roman" panose="02020603050405020304" pitchFamily="18" charset="0"/>
                <a:cs typeface="Times New Roman" panose="02020603050405020304" pitchFamily="18" charset="0"/>
              </a:rPr>
              <a:t>SOLUTION</a:t>
            </a:r>
            <a:r>
              <a:rPr lang="en-US" sz="3000" dirty="0">
                <a:latin typeface="Times New Roman" panose="02020603050405020304" pitchFamily="18" charset="0"/>
                <a:cs typeface="Times New Roman" panose="02020603050405020304" pitchFamily="18" charset="0"/>
              </a:rPr>
              <a:t>.</a:t>
            </a:r>
          </a:p>
          <a:p>
            <a:pPr marL="742950" indent="-742950">
              <a:buFont typeface="+mj-lt"/>
              <a:buAutoNum type="arabicPeriod"/>
            </a:pPr>
            <a:r>
              <a:rPr lang="en-US" sz="3000" dirty="0">
                <a:latin typeface="Times New Roman" panose="02020603050405020304" pitchFamily="18" charset="0"/>
                <a:cs typeface="Times New Roman" panose="02020603050405020304" pitchFamily="18" charset="0"/>
              </a:rPr>
              <a:t>DATA VISUALIZATION.</a:t>
            </a:r>
          </a:p>
          <a:p>
            <a:pPr marL="742950" indent="-742950">
              <a:buFont typeface="+mj-lt"/>
              <a:buAutoNum type="arabicPeriod"/>
            </a:pPr>
            <a:r>
              <a:rPr lang="en-US" sz="3000" spc="15" dirty="0">
                <a:latin typeface="Times New Roman" panose="02020603050405020304" pitchFamily="18" charset="0"/>
                <a:cs typeface="Times New Roman" panose="02020603050405020304" pitchFamily="18" charset="0"/>
              </a:rPr>
              <a:t>M</a:t>
            </a:r>
            <a:r>
              <a:rPr lang="en-US" sz="3000" dirty="0">
                <a:latin typeface="Times New Roman" panose="02020603050405020304" pitchFamily="18" charset="0"/>
                <a:cs typeface="Times New Roman" panose="02020603050405020304" pitchFamily="18" charset="0"/>
              </a:rPr>
              <a:t>O</a:t>
            </a:r>
            <a:r>
              <a:rPr lang="en-US" sz="3000" spc="-15" dirty="0">
                <a:latin typeface="Times New Roman" panose="02020603050405020304" pitchFamily="18" charset="0"/>
                <a:cs typeface="Times New Roman" panose="02020603050405020304" pitchFamily="18" charset="0"/>
              </a:rPr>
              <a:t>D</a:t>
            </a:r>
            <a:r>
              <a:rPr lang="en-US" sz="3000" spc="-35" dirty="0">
                <a:latin typeface="Times New Roman" panose="02020603050405020304" pitchFamily="18" charset="0"/>
                <a:cs typeface="Times New Roman" panose="02020603050405020304" pitchFamily="18" charset="0"/>
              </a:rPr>
              <a:t>E</a:t>
            </a:r>
            <a:r>
              <a:rPr lang="en-US" sz="3000" spc="-30" dirty="0">
                <a:latin typeface="Times New Roman" panose="02020603050405020304" pitchFamily="18" charset="0"/>
                <a:cs typeface="Times New Roman" panose="02020603050405020304" pitchFamily="18" charset="0"/>
              </a:rPr>
              <a:t>LL</a:t>
            </a:r>
            <a:r>
              <a:rPr lang="en-US" sz="3000" spc="-5" dirty="0">
                <a:latin typeface="Times New Roman" panose="02020603050405020304" pitchFamily="18" charset="0"/>
                <a:cs typeface="Times New Roman" panose="02020603050405020304" pitchFamily="18" charset="0"/>
              </a:rPr>
              <a:t>I</a:t>
            </a:r>
            <a:r>
              <a:rPr lang="en-US" sz="3000" spc="30" dirty="0">
                <a:latin typeface="Times New Roman" panose="02020603050405020304" pitchFamily="18" charset="0"/>
                <a:cs typeface="Times New Roman" panose="02020603050405020304" pitchFamily="18" charset="0"/>
              </a:rPr>
              <a:t>N</a:t>
            </a:r>
            <a:r>
              <a:rPr lang="en-US" sz="3000" spc="5" dirty="0">
                <a:latin typeface="Times New Roman" panose="02020603050405020304" pitchFamily="18" charset="0"/>
                <a:cs typeface="Times New Roman" panose="02020603050405020304" pitchFamily="18" charset="0"/>
              </a:rPr>
              <a:t>G</a:t>
            </a:r>
            <a:r>
              <a:rPr lang="en-US" sz="3000" dirty="0">
                <a:latin typeface="Times New Roman" panose="02020603050405020304" pitchFamily="18" charset="0"/>
                <a:cs typeface="Times New Roman" panose="02020603050405020304" pitchFamily="18" charset="0"/>
              </a:rPr>
              <a:t>.</a:t>
            </a:r>
          </a:p>
          <a:p>
            <a:pPr marL="742950" indent="-742950">
              <a:buFont typeface="+mj-lt"/>
              <a:buAutoNum type="arabicPeriod"/>
            </a:pPr>
            <a:r>
              <a:rPr lang="en-US" sz="3000" dirty="0">
                <a:latin typeface="Times New Roman" panose="02020603050405020304" pitchFamily="18" charset="0"/>
                <a:cs typeface="Times New Roman" panose="02020603050405020304" pitchFamily="18" charset="0"/>
              </a:rPr>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64435"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9464435"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503799"/>
            <a:ext cx="75438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914400" y="1859973"/>
            <a:ext cx="8864360" cy="3939540"/>
          </a:xfrm>
          <a:prstGeom prst="rect">
            <a:avLst/>
          </a:prstGeom>
          <a:noFill/>
        </p:spPr>
        <p:txBody>
          <a:bodyPr wrap="square" rtlCol="0">
            <a:spAutoFit/>
          </a:bodyPr>
          <a:lstStyle/>
          <a:p>
            <a:pPr marL="342900" indent="-342900" algn="l">
              <a:buFont typeface="Wingdings" panose="05000000000000000000" pitchFamily="2" charset="2"/>
              <a:buChar char="Ø"/>
            </a:pPr>
            <a:r>
              <a:rPr lang="en-US" sz="2500" b="0" i="0" dirty="0">
                <a:solidFill>
                  <a:srgbClr val="0D0D0D"/>
                </a:solidFill>
                <a:effectLst/>
                <a:latin typeface="Times New Roman" panose="02020603050405020304" pitchFamily="18" charset="0"/>
                <a:cs typeface="Times New Roman" panose="02020603050405020304" pitchFamily="18" charset="0"/>
              </a:rPr>
              <a:t>Breast cancer is one of the most prevalent cancers affecting women worldwide. Early detection and accurate classification of breast cancer tumors are crucial for effective treatment and patient prognosis. </a:t>
            </a:r>
          </a:p>
          <a:p>
            <a:pPr marL="342900" indent="-342900" algn="l">
              <a:buFont typeface="Wingdings" panose="05000000000000000000" pitchFamily="2" charset="2"/>
              <a:buChar char="Ø"/>
            </a:pPr>
            <a:endParaRPr lang="en-US" sz="2500" dirty="0">
              <a:solidFill>
                <a:srgbClr val="0D0D0D"/>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500" b="0" i="0" dirty="0">
                <a:solidFill>
                  <a:srgbClr val="0D0D0D"/>
                </a:solidFill>
                <a:effectLst/>
                <a:latin typeface="Times New Roman" panose="02020603050405020304" pitchFamily="18" charset="0"/>
                <a:cs typeface="Times New Roman" panose="02020603050405020304" pitchFamily="18" charset="0"/>
              </a:rPr>
              <a:t>Machine learning algorithms can assist in automating the classification process, aiding medical professionals in making informed decisions.</a:t>
            </a:r>
          </a:p>
          <a:p>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496425" y="8977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363588"/>
            <a:ext cx="67913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1038225" y="1428603"/>
            <a:ext cx="8315325" cy="4832092"/>
          </a:xfrm>
          <a:prstGeom prst="rect">
            <a:avLst/>
          </a:prstGeom>
          <a:noFill/>
        </p:spPr>
        <p:txBody>
          <a:bodyPr wrap="square" rtlCol="0">
            <a:spAutoFit/>
          </a:bodyPr>
          <a:lstStyle/>
          <a:p>
            <a:pPr marL="342900" indent="-342900">
              <a:buFont typeface="Wingdings" panose="05000000000000000000" pitchFamily="2" charset="2"/>
              <a:buChar char="Ø"/>
            </a:pPr>
            <a:r>
              <a:rPr lang="en-US" sz="2800" b="0" i="0" dirty="0">
                <a:solidFill>
                  <a:srgbClr val="0D0D0D"/>
                </a:solidFill>
                <a:effectLst/>
                <a:latin typeface="Times New Roman" panose="02020603050405020304" pitchFamily="18" charset="0"/>
                <a:cs typeface="Times New Roman" panose="02020603050405020304" pitchFamily="18" charset="0"/>
              </a:rPr>
              <a:t>This project centers on the development of a robust machine learning model aimed at classifying breast cancer tumors into two categories: malignant and benign.</a:t>
            </a:r>
          </a:p>
          <a:p>
            <a:pPr marL="342900" indent="-342900">
              <a:buFont typeface="Wingdings" panose="05000000000000000000" pitchFamily="2" charset="2"/>
              <a:buChar char="Ø"/>
            </a:pP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800" b="0" i="0" dirty="0">
                <a:solidFill>
                  <a:srgbClr val="0D0D0D"/>
                </a:solidFill>
                <a:effectLst/>
                <a:latin typeface="Times New Roman" panose="02020603050405020304" pitchFamily="18" charset="0"/>
                <a:cs typeface="Times New Roman" panose="02020603050405020304" pitchFamily="18" charset="0"/>
              </a:rPr>
              <a:t> Leveraging the comprehensive Breast Cancer Wisconsin (Diagnostic) Dataset, which encapsulates diverse features extracted from digitized images of breast masses, this endeavor seeks to harness the predictive capabilities of various classification algorithms.</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35355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443547"/>
            <a:ext cx="632460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457200" y="1524460"/>
            <a:ext cx="9906000" cy="5093702"/>
          </a:xfrm>
          <a:prstGeom prst="rect">
            <a:avLst/>
          </a:prstGeom>
          <a:noFill/>
        </p:spPr>
        <p:txBody>
          <a:bodyPr wrap="square" rtlCol="0">
            <a:spAutoFit/>
          </a:bodyPr>
          <a:lstStyle/>
          <a:p>
            <a:pPr marL="342900" indent="-342900" algn="l">
              <a:buFont typeface="Wingdings" panose="05000000000000000000" pitchFamily="2" charset="2"/>
              <a:buChar char="Ø"/>
            </a:pPr>
            <a:r>
              <a:rPr lang="en-US" sz="2500" b="0" i="0" dirty="0">
                <a:solidFill>
                  <a:srgbClr val="0D0D0D"/>
                </a:solidFill>
                <a:effectLst/>
                <a:latin typeface="Times New Roman" panose="02020603050405020304" pitchFamily="18" charset="0"/>
                <a:cs typeface="Times New Roman" panose="02020603050405020304" pitchFamily="18" charset="0"/>
              </a:rPr>
              <a:t>Oncologists and radiologists for interpreting diagnostic results.</a:t>
            </a:r>
          </a:p>
          <a:p>
            <a:pPr marL="342900" indent="-342900" algn="l">
              <a:buFont typeface="Wingdings" panose="05000000000000000000" pitchFamily="2" charset="2"/>
              <a:buChar char="Ø"/>
            </a:pPr>
            <a:endParaRPr lang="en-US" sz="25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500" b="0" i="0" dirty="0">
                <a:solidFill>
                  <a:srgbClr val="0D0D0D"/>
                </a:solidFill>
                <a:effectLst/>
                <a:latin typeface="Times New Roman" panose="02020603050405020304" pitchFamily="18" charset="0"/>
                <a:cs typeface="Times New Roman" panose="02020603050405020304" pitchFamily="18" charset="0"/>
              </a:rPr>
              <a:t>Pathologists for confirming diagnoses based on tissue samples.</a:t>
            </a:r>
          </a:p>
          <a:p>
            <a:pPr marL="342900" indent="-342900" algn="l">
              <a:buFont typeface="Wingdings" panose="05000000000000000000" pitchFamily="2" charset="2"/>
              <a:buChar char="Ø"/>
            </a:pPr>
            <a:endParaRPr lang="en-US" sz="25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500" b="0" i="0" dirty="0">
                <a:solidFill>
                  <a:srgbClr val="0D0D0D"/>
                </a:solidFill>
                <a:effectLst/>
                <a:latin typeface="Times New Roman" panose="02020603050405020304" pitchFamily="18" charset="0"/>
                <a:cs typeface="Times New Roman" panose="02020603050405020304" pitchFamily="18" charset="0"/>
              </a:rPr>
              <a:t>General practitioners and specialists for initial assessments and referrals.</a:t>
            </a:r>
          </a:p>
          <a:p>
            <a:pPr marL="342900" indent="-342900" algn="l">
              <a:buFont typeface="Wingdings" panose="05000000000000000000" pitchFamily="2" charset="2"/>
              <a:buChar char="Ø"/>
            </a:pPr>
            <a:endParaRPr lang="en-US" sz="25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500" b="0" i="0" dirty="0">
                <a:solidFill>
                  <a:srgbClr val="0D0D0D"/>
                </a:solidFill>
                <a:effectLst/>
                <a:latin typeface="Times New Roman" panose="02020603050405020304" pitchFamily="18" charset="0"/>
                <a:cs typeface="Times New Roman" panose="02020603050405020304" pitchFamily="18" charset="0"/>
              </a:rPr>
              <a:t>Healthcare institutions for integrating the system into diagnostic workflows.</a:t>
            </a:r>
          </a:p>
          <a:p>
            <a:pPr marL="342900" indent="-342900" algn="l">
              <a:buFont typeface="Wingdings" panose="05000000000000000000" pitchFamily="2" charset="2"/>
              <a:buChar char="Ø"/>
            </a:pPr>
            <a:endParaRPr lang="en-US" sz="25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500" b="0" i="0" dirty="0">
                <a:solidFill>
                  <a:srgbClr val="0D0D0D"/>
                </a:solidFill>
                <a:effectLst/>
                <a:latin typeface="Times New Roman" panose="02020603050405020304" pitchFamily="18" charset="0"/>
                <a:cs typeface="Times New Roman" panose="02020603050405020304" pitchFamily="18" charset="0"/>
              </a:rPr>
              <a:t>Ultimately, patients benefit from accurate diagnoses and informed treatment decisions facilitated by the system.</a:t>
            </a:r>
          </a:p>
          <a:p>
            <a:br>
              <a:rPr lang="en-US" sz="2500" dirty="0"/>
            </a:br>
            <a:endParaRPr lang="en-US"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15600" y="4495800"/>
            <a:ext cx="1762124" cy="2362200"/>
          </a:xfrm>
          <a:prstGeom prst="rect">
            <a:avLst/>
          </a:prstGeom>
        </p:spPr>
      </p:pic>
      <p:sp>
        <p:nvSpPr>
          <p:cNvPr id="4" name="object 4"/>
          <p:cNvSpPr/>
          <p:nvPr/>
        </p:nvSpPr>
        <p:spPr>
          <a:xfrm>
            <a:off x="11428982" y="3023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grpSp>
        <p:nvGrpSpPr>
          <p:cNvPr id="10" name="Group 9"/>
          <p:cNvGrpSpPr/>
          <p:nvPr/>
        </p:nvGrpSpPr>
        <p:grpSpPr>
          <a:xfrm>
            <a:off x="9935527" y="6110287"/>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txBox="1">
            <a:spLocks noGrp="1"/>
          </p:cNvSpPr>
          <p:nvPr>
            <p:ph type="title"/>
          </p:nvPr>
        </p:nvSpPr>
        <p:spPr>
          <a:xfrm>
            <a:off x="165578" y="3048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226797" y="1423856"/>
            <a:ext cx="11174781" cy="4832092"/>
          </a:xfrm>
          <a:prstGeom prst="rect">
            <a:avLst/>
          </a:prstGeom>
          <a:noFill/>
        </p:spPr>
        <p:txBody>
          <a:bodyPr wrap="square" rtlCol="0">
            <a:spAutoFit/>
          </a:bodyPr>
          <a:lstStyle/>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Accurate Diagnoses: </a:t>
            </a:r>
            <a:r>
              <a:rPr lang="en-US" sz="2200" b="0" i="0" dirty="0">
                <a:solidFill>
                  <a:srgbClr val="0D0D0D"/>
                </a:solidFill>
                <a:effectLst/>
                <a:latin typeface="Times New Roman" panose="02020603050405020304" pitchFamily="18" charset="0"/>
                <a:cs typeface="Times New Roman" panose="02020603050405020304" pitchFamily="18" charset="0"/>
              </a:rPr>
              <a:t>Provides precise classifications for early detection and treatment planning.</a:t>
            </a:r>
          </a:p>
          <a:p>
            <a:pPr algn="l">
              <a:buFont typeface="+mj-lt"/>
              <a:buAutoNum type="arabicPeriod"/>
            </a:pPr>
            <a:endParaRPr lang="en-US" sz="2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Efficiency: </a:t>
            </a:r>
            <a:r>
              <a:rPr lang="en-US" sz="2200" b="0" i="0" dirty="0">
                <a:solidFill>
                  <a:srgbClr val="0D0D0D"/>
                </a:solidFill>
                <a:effectLst/>
                <a:latin typeface="Times New Roman" panose="02020603050405020304" pitchFamily="18" charset="0"/>
                <a:cs typeface="Times New Roman" panose="02020603050405020304" pitchFamily="18" charset="0"/>
              </a:rPr>
              <a:t>Rapid analysis streamlines diagnostic workflows, reducing time to diagnosis.</a:t>
            </a:r>
          </a:p>
          <a:p>
            <a:pPr algn="l">
              <a:buFont typeface="+mj-lt"/>
              <a:buAutoNum type="arabicPeriod"/>
            </a:pPr>
            <a:endParaRPr lang="en-US" sz="2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Improved Outcomes: </a:t>
            </a:r>
            <a:r>
              <a:rPr lang="en-US" sz="2200" b="0" i="0" dirty="0">
                <a:solidFill>
                  <a:srgbClr val="0D0D0D"/>
                </a:solidFill>
                <a:effectLst/>
                <a:latin typeface="Times New Roman" panose="02020603050405020304" pitchFamily="18" charset="0"/>
                <a:cs typeface="Times New Roman" panose="02020603050405020304" pitchFamily="18" charset="0"/>
              </a:rPr>
              <a:t>Facilitates timely interventions, leading to better patient outcomes.</a:t>
            </a:r>
          </a:p>
          <a:p>
            <a:pPr algn="l">
              <a:buFont typeface="+mj-lt"/>
              <a:buAutoNum type="arabicPeriod"/>
            </a:pPr>
            <a:endParaRPr lang="en-US" sz="2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Resource Optimization: </a:t>
            </a:r>
            <a:r>
              <a:rPr lang="en-US" sz="2200" b="0" i="0" dirty="0">
                <a:solidFill>
                  <a:srgbClr val="0D0D0D"/>
                </a:solidFill>
                <a:effectLst/>
                <a:latin typeface="Times New Roman" panose="02020603050405020304" pitchFamily="18" charset="0"/>
                <a:cs typeface="Times New Roman" panose="02020603050405020304" pitchFamily="18" charset="0"/>
              </a:rPr>
              <a:t>Helps allocate resources effectively by minimizing unnecessary procedures.</a:t>
            </a:r>
          </a:p>
          <a:p>
            <a:pPr algn="l">
              <a:buFont typeface="+mj-lt"/>
              <a:buAutoNum type="arabicPeriod"/>
            </a:pPr>
            <a:endParaRPr lang="en-US" sz="2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Decision Support: </a:t>
            </a:r>
            <a:r>
              <a:rPr lang="en-US" sz="2200" b="0" i="0" dirty="0">
                <a:solidFill>
                  <a:srgbClr val="0D0D0D"/>
                </a:solidFill>
                <a:effectLst/>
                <a:latin typeface="Times New Roman" panose="02020603050405020304" pitchFamily="18" charset="0"/>
                <a:cs typeface="Times New Roman" panose="02020603050405020304" pitchFamily="18" charset="0"/>
              </a:rPr>
              <a:t>Assists healthcare professionals in clinical decision-making.\</a:t>
            </a:r>
          </a:p>
          <a:p>
            <a:pPr algn="l">
              <a:buFont typeface="+mj-lt"/>
              <a:buAutoNum type="arabicPeriod"/>
            </a:pPr>
            <a:endParaRPr lang="en-US" sz="22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200" b="1" i="0" dirty="0">
                <a:solidFill>
                  <a:srgbClr val="0D0D0D"/>
                </a:solidFill>
                <a:effectLst/>
                <a:latin typeface="Times New Roman" panose="02020603050405020304" pitchFamily="18" charset="0"/>
                <a:cs typeface="Times New Roman" panose="02020603050405020304" pitchFamily="18" charset="0"/>
              </a:rPr>
              <a:t>Accessibility: </a:t>
            </a:r>
            <a:r>
              <a:rPr lang="en-US" sz="2200" b="0" i="0" dirty="0">
                <a:solidFill>
                  <a:srgbClr val="0D0D0D"/>
                </a:solidFill>
                <a:effectLst/>
                <a:latin typeface="Times New Roman" panose="02020603050405020304" pitchFamily="18" charset="0"/>
                <a:cs typeface="Times New Roman" panose="02020603050405020304" pitchFamily="18" charset="0"/>
              </a:rPr>
              <a:t>User-friendly interface enables integration into existing healthcare systems.</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152" y="66975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9" name="Group 8"/>
          <p:cNvGrpSpPr/>
          <p:nvPr/>
        </p:nvGrpSpPr>
        <p:grpSpPr>
          <a:xfrm>
            <a:off x="10210800" y="1066800"/>
            <a:ext cx="835215" cy="5091411"/>
            <a:chOff x="9353550" y="985539"/>
            <a:chExt cx="835215" cy="5091411"/>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74440" y="985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10586655" y="4953299"/>
            <a:ext cx="1609725" cy="2228848"/>
          </a:xfrm>
          <a:prstGeom prst="rect">
            <a:avLst/>
          </a:prstGeom>
        </p:spPr>
      </p:pic>
      <p:sp>
        <p:nvSpPr>
          <p:cNvPr id="7" name="object 7"/>
          <p:cNvSpPr txBox="1">
            <a:spLocks noGrp="1"/>
          </p:cNvSpPr>
          <p:nvPr>
            <p:ph type="title"/>
          </p:nvPr>
        </p:nvSpPr>
        <p:spPr>
          <a:xfrm>
            <a:off x="152400" y="70235"/>
            <a:ext cx="9310048"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lang="en-US" sz="4250" spc="15" dirty="0">
                <a:latin typeface="Times New Roman" panose="02020603050405020304" pitchFamily="18" charset="0"/>
                <a:cs typeface="Times New Roman" panose="02020603050405020304" pitchFamily="18" charset="0"/>
              </a:rPr>
              <a:t>THE</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p:cNvSpPr txBox="1"/>
          <p:nvPr/>
        </p:nvSpPr>
        <p:spPr>
          <a:xfrm>
            <a:off x="416719" y="794304"/>
            <a:ext cx="9448800" cy="5940088"/>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Cutting-Edge Accuracy</a:t>
            </a:r>
            <a:r>
              <a:rPr lang="en-US" sz="2000" b="0" i="0" dirty="0">
                <a:solidFill>
                  <a:srgbClr val="0D0D0D"/>
                </a:solidFill>
                <a:effectLst/>
                <a:latin typeface="Times New Roman" panose="02020603050405020304" pitchFamily="18" charset="0"/>
                <a:cs typeface="Times New Roman" panose="02020603050405020304" pitchFamily="18" charset="0"/>
              </a:rPr>
              <a:t>: Our system doesn't just classify breast tumors; it does so with unparalleled accuracy, leveraging the latest advancements in machine learning to provide diagnoses that healthcare professionals can trust implicitly.</a:t>
            </a:r>
          </a:p>
          <a:p>
            <a:pPr algn="l">
              <a:buFont typeface="+mj-lt"/>
              <a:buAutoNum type="arabicPeriod"/>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Lightning-Fast Speed</a:t>
            </a:r>
            <a:r>
              <a:rPr lang="en-US" sz="2000" b="0" i="0" dirty="0">
                <a:solidFill>
                  <a:srgbClr val="0D0D0D"/>
                </a:solidFill>
                <a:effectLst/>
                <a:latin typeface="Times New Roman" panose="02020603050405020304" pitchFamily="18" charset="0"/>
                <a:cs typeface="Times New Roman" panose="02020603050405020304" pitchFamily="18" charset="0"/>
              </a:rPr>
              <a:t>: With our system, waiting for a diagnosis is a thing of the past. Its lightning-fast analysis capabilities mean patients can receive critical information in record time, allowing for swift treatment decisions.</a:t>
            </a:r>
          </a:p>
          <a:p>
            <a:pPr algn="l">
              <a:buFont typeface="+mj-lt"/>
              <a:buAutoNum type="arabicPeriod"/>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Life-Saving Precision</a:t>
            </a:r>
            <a:r>
              <a:rPr lang="en-US" sz="2000" b="0" i="0" dirty="0">
                <a:solidFill>
                  <a:srgbClr val="0D0D0D"/>
                </a:solidFill>
                <a:effectLst/>
                <a:latin typeface="Times New Roman" panose="02020603050405020304" pitchFamily="18" charset="0"/>
                <a:cs typeface="Times New Roman" panose="02020603050405020304" pitchFamily="18" charset="0"/>
              </a:rPr>
              <a:t>: Every correct diagnosis our system delivers has the potential to save lives. By catching cancer early and ensuring the right treatment pathways, it's not just a tool—it's a beacon of hope for patients and their families.</a:t>
            </a:r>
          </a:p>
          <a:p>
            <a:pPr algn="l">
              <a:buFont typeface="+mj-lt"/>
              <a:buAutoNum type="arabicPeriod"/>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Seamless Integration</a:t>
            </a:r>
            <a:r>
              <a:rPr lang="en-US" sz="2000" b="0" i="0" dirty="0">
                <a:solidFill>
                  <a:srgbClr val="0D0D0D"/>
                </a:solidFill>
                <a:effectLst/>
                <a:latin typeface="Times New Roman" panose="02020603050405020304" pitchFamily="18" charset="0"/>
                <a:cs typeface="Times New Roman" panose="02020603050405020304" pitchFamily="18" charset="0"/>
              </a:rPr>
              <a:t>: Unlike other solutions that disrupt existing workflows, our system seamlessly integrates into healthcare practices. Its intuitive design means healthcare professionals can start using it immediately without any hassle.  </a:t>
            </a:r>
          </a:p>
          <a:p>
            <a:pPr algn="l">
              <a:buFont typeface="+mj-lt"/>
              <a:buAutoNum type="arabicPeriod"/>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Empowering Healthcare Heroes</a:t>
            </a:r>
            <a:r>
              <a:rPr lang="en-US" sz="2000" b="0" i="0" dirty="0">
                <a:solidFill>
                  <a:srgbClr val="0D0D0D"/>
                </a:solidFill>
                <a:effectLst/>
                <a:latin typeface="Times New Roman" panose="02020603050405020304" pitchFamily="18" charset="0"/>
                <a:cs typeface="Times New Roman" panose="02020603050405020304" pitchFamily="18" charset="0"/>
              </a:rPr>
              <a:t>: Our solution isn't just about technology; it's about empowering healthcare professionals to do what they do best—save lives. By providing accurate, timely information, it becomes a vital ally in the fight against breast cancer.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6636713"/>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grpSp>
        <p:nvGrpSpPr>
          <p:cNvPr id="10" name="Group 9"/>
          <p:cNvGrpSpPr/>
          <p:nvPr/>
        </p:nvGrpSpPr>
        <p:grpSpPr>
          <a:xfrm>
            <a:off x="9982200" y="2362200"/>
            <a:ext cx="2047875" cy="3687508"/>
            <a:chOff x="6696075" y="1695450"/>
            <a:chExt cx="3114675" cy="43815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11290300" cy="289823"/>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228600" y="167926"/>
            <a:ext cx="7467600" cy="667490"/>
          </a:xfrm>
          <a:prstGeom prst="rect">
            <a:avLst/>
          </a:prstGeom>
        </p:spPr>
        <p:txBody>
          <a:bodyPr vert="horz" wrap="square" lIns="0" tIns="13335" rIns="0" bIns="0" rtlCol="0">
            <a:spAutoFit/>
          </a:bodyPr>
          <a:lstStyle/>
          <a:p>
            <a:pPr marL="12700">
              <a:lnSpc>
                <a:spcPct val="100000"/>
              </a:lnSpc>
              <a:spcBef>
                <a:spcPts val="105"/>
              </a:spcBef>
            </a:pPr>
            <a:r>
              <a:rPr lang="en-US" sz="4250" b="1" dirty="0">
                <a:latin typeface="Times New Roman" panose="02020603050405020304" pitchFamily="18" charset="0"/>
                <a:cs typeface="Times New Roman" panose="02020603050405020304" pitchFamily="18" charset="0"/>
              </a:rPr>
              <a:t>DATA VISUALIZATION</a:t>
            </a:r>
            <a:endParaRPr sz="425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996CDF7-2AC8-BD9A-3163-154322B92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970468"/>
            <a:ext cx="6808184" cy="5584554"/>
          </a:xfrm>
          <a:prstGeom prst="rect">
            <a:avLst/>
          </a:prstGeom>
          <a:ln>
            <a:solidFill>
              <a:schemeClr val="tx1"/>
            </a:solidFill>
          </a:ln>
          <a:effectLst>
            <a:glow rad="63500">
              <a:schemeClr val="accent1">
                <a:satMod val="175000"/>
                <a:alpha val="40000"/>
              </a:schemeClr>
            </a:glo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TotalTime>
  <Words>772</Words>
  <Application>Microsoft Office PowerPoint</Application>
  <PresentationFormat>Widescreen</PresentationFormat>
  <Paragraphs>103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BREAST CANCER WISCONSIN DIAGNOSIS USING DIFFERENT ALGORITHM</vt:lpstr>
      <vt:lpstr>AGENDA</vt:lpstr>
      <vt:lpstr>PROBLEM STATEMENT</vt:lpstr>
      <vt:lpstr>PROJECT OVERVIEW</vt:lpstr>
      <vt:lpstr>WHO ARE THE END USERS?</vt:lpstr>
      <vt:lpstr>SOLUTION AND ITS VALUE PROPOSITION</vt:lpstr>
      <vt:lpstr>THE WOW IN THE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Muthupandiyan.R Naan Mudhalvan Id: Au821721243039 Dept.: B.Tech Artificial Intelligence And Data Science College Name: Sir Issac Newton College Of Engineering         And Technology.</dc:title>
  <dc:creator>PC</dc:creator>
  <cp:lastModifiedBy>PC</cp:lastModifiedBy>
  <cp:revision>7</cp:revision>
  <dcterms:created xsi:type="dcterms:W3CDTF">2024-04-01T10:07:20Z</dcterms:created>
  <dcterms:modified xsi:type="dcterms:W3CDTF">2024-04-02T10:14:00Z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