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25BE87B2-01AA-434A-8B45-DB681792660E}"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E9F2F6C4-BAA2-499F-ABAE-30C41B31996A}" type="slidenum">
              <a:rPr lang="en-IN" smtClean="0"/>
              <a:t>‹#›</a:t>
            </a:fld>
            <a:endParaRPr lang="en-IN"/>
          </a:p>
        </p:txBody>
      </p:sp>
    </p:spTree>
    <p:extLst>
      <p:ext uri="{BB962C8B-B14F-4D97-AF65-F5344CB8AC3E}">
        <p14:creationId xmlns:p14="http://schemas.microsoft.com/office/powerpoint/2010/main" val="4280032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9F2F6C4-BAA2-499F-ABAE-30C41B31996A}" type="slidenum">
              <a:rPr lang="en-IN" smtClean="0"/>
              <a:t>10</a:t>
            </a:fld>
            <a:endParaRPr lang="en-IN"/>
          </a:p>
        </p:txBody>
      </p:sp>
    </p:spTree>
    <p:extLst>
      <p:ext uri="{BB962C8B-B14F-4D97-AF65-F5344CB8AC3E}">
        <p14:creationId xmlns:p14="http://schemas.microsoft.com/office/powerpoint/2010/main" val="1800721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hyperlink" Target="https://colab.research.google.com/drive/1je28ZwqVsukZnwBAM_Am6gXg8ONrpnZl?usp=sharing" TargetMode="External"/><Relationship Id="rId4" Type="http://schemas.openxmlformats.org/officeDocument/2006/relationships/hyperlink" Target="abc"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US" sz="3200" dirty="0" err="1" smtClean="0">
                <a:latin typeface="Trebuchet MS"/>
                <a:cs typeface="Trebuchet MS"/>
              </a:rPr>
              <a:t>Muthuraj</a:t>
            </a:r>
            <a:r>
              <a:rPr lang="en-US" sz="3200" dirty="0" smtClean="0">
                <a:latin typeface="Trebuchet MS"/>
                <a:cs typeface="Trebuchet MS"/>
              </a:rPr>
              <a:t> </a:t>
            </a:r>
            <a:r>
              <a:rPr lang="en-US" sz="3200" dirty="0">
                <a:latin typeface="Trebuchet MS"/>
                <a:cs typeface="Trebuchet MS"/>
              </a:rPr>
              <a:t>M</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755433" y="5874069"/>
            <a:ext cx="11280141" cy="552715"/>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4"/>
              </a:rPr>
              <a:t>Demo</a:t>
            </a:r>
            <a:r>
              <a:rPr sz="2000" u="sng" spc="10" dirty="0">
                <a:solidFill>
                  <a:srgbClr val="006FC0"/>
                </a:solidFill>
                <a:uFill>
                  <a:solidFill>
                    <a:srgbClr val="006FC0"/>
                  </a:solidFill>
                </a:uFill>
                <a:latin typeface="Trebuchet MS"/>
                <a:cs typeface="Trebuchet MS"/>
                <a:hlinkClick r:id="rId4"/>
              </a:rPr>
              <a:t> </a:t>
            </a:r>
            <a:r>
              <a:rPr sz="2000" u="sng" spc="-20" dirty="0" smtClean="0">
                <a:solidFill>
                  <a:srgbClr val="006FC0"/>
                </a:solidFill>
                <a:uFill>
                  <a:solidFill>
                    <a:srgbClr val="006FC0"/>
                  </a:solidFill>
                </a:uFill>
                <a:latin typeface="Trebuchet MS"/>
                <a:cs typeface="Trebuchet MS"/>
                <a:hlinkClick r:id="rId4"/>
              </a:rPr>
              <a:t>Link</a:t>
            </a:r>
            <a:endParaRPr lang="en-US" sz="2000" u="sng" spc="-20" dirty="0" smtClean="0">
              <a:solidFill>
                <a:srgbClr val="006FC0"/>
              </a:solidFill>
              <a:uFill>
                <a:solidFill>
                  <a:srgbClr val="006FC0"/>
                </a:solidFill>
              </a:uFill>
              <a:latin typeface="Trebuchet MS"/>
              <a:cs typeface="Trebuchet MS"/>
            </a:endParaRPr>
          </a:p>
          <a:p>
            <a:pPr marL="12700">
              <a:lnSpc>
                <a:spcPct val="100000"/>
              </a:lnSpc>
              <a:spcBef>
                <a:spcPts val="130"/>
              </a:spcBef>
            </a:pPr>
            <a:r>
              <a:rPr lang="en-IN" sz="1400" dirty="0" smtClean="0">
                <a:latin typeface="Trebuchet MS"/>
                <a:cs typeface="Trebuchet MS"/>
                <a:hlinkClick r:id="rId5"/>
              </a:rPr>
              <a:t>https://colab.research.google.com/drive/1je28ZwqVsukZnwBAM_Am6gXg8ONrpnZl?usp=sharing</a:t>
            </a:r>
            <a:endParaRPr sz="1400" dirty="0">
              <a:latin typeface="Trebuchet MS"/>
              <a:cs typeface="Trebuchet MS"/>
            </a:endParaRP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93244" y="3048000"/>
            <a:ext cx="3178756" cy="1059379"/>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8200" y="1281310"/>
            <a:ext cx="3238518" cy="2522843"/>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9836" y="3933300"/>
            <a:ext cx="2886478" cy="105742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lang="en-US" sz="4250" dirty="0" smtClean="0"/>
              <a:t>SMS SPAM COLLECTION</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p:cNvSpPr txBox="1"/>
          <p:nvPr/>
        </p:nvSpPr>
        <p:spPr>
          <a:xfrm>
            <a:off x="2109178" y="1650741"/>
            <a:ext cx="54864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PROBLEM STATEMENT </a:t>
            </a:r>
            <a:endParaRPr lang="en-US" dirty="0" smtClean="0"/>
          </a:p>
          <a:p>
            <a:pPr marL="285750" indent="-285750">
              <a:buFont typeface="Arial" panose="020B0604020202020204" pitchFamily="34" charset="0"/>
              <a:buChar char="•"/>
            </a:pPr>
            <a:r>
              <a:rPr lang="en-US" dirty="0" smtClean="0"/>
              <a:t>PROJECT </a:t>
            </a:r>
            <a:r>
              <a:rPr lang="en-US" dirty="0"/>
              <a:t>OVERVIEW </a:t>
            </a:r>
            <a:endParaRPr lang="en-US" dirty="0" smtClean="0"/>
          </a:p>
          <a:p>
            <a:pPr marL="285750" indent="-285750">
              <a:buFont typeface="Arial" panose="020B0604020202020204" pitchFamily="34" charset="0"/>
              <a:buChar char="•"/>
            </a:pPr>
            <a:r>
              <a:rPr lang="en-US" dirty="0" smtClean="0"/>
              <a:t>WHO </a:t>
            </a:r>
            <a:r>
              <a:rPr lang="en-US" dirty="0"/>
              <a:t>ARE THE END USERS? </a:t>
            </a:r>
            <a:endParaRPr lang="en-US" dirty="0" smtClean="0"/>
          </a:p>
          <a:p>
            <a:pPr marL="285750" indent="-285750">
              <a:buFont typeface="Arial" panose="020B0604020202020204" pitchFamily="34" charset="0"/>
              <a:buChar char="•"/>
            </a:pPr>
            <a:r>
              <a:rPr lang="en-US" dirty="0" smtClean="0"/>
              <a:t>YOUR </a:t>
            </a:r>
            <a:r>
              <a:rPr lang="en-US" dirty="0"/>
              <a:t>SOLUTION AND ITS VALUE PROPOSITION </a:t>
            </a:r>
            <a:endParaRPr lang="en-US" dirty="0" smtClean="0"/>
          </a:p>
          <a:p>
            <a:pPr marL="285750" indent="-285750">
              <a:buFont typeface="Arial" panose="020B0604020202020204" pitchFamily="34" charset="0"/>
              <a:buChar char="•"/>
            </a:pPr>
            <a:r>
              <a:rPr lang="en-US" dirty="0" smtClean="0"/>
              <a:t>THE </a:t>
            </a:r>
            <a:r>
              <a:rPr lang="en-US" dirty="0"/>
              <a:t>WOW IN YOUR SOLUTION </a:t>
            </a:r>
            <a:endParaRPr lang="en-US" dirty="0" smtClean="0"/>
          </a:p>
          <a:p>
            <a:pPr marL="285750" indent="-285750">
              <a:buFont typeface="Arial" panose="020B0604020202020204" pitchFamily="34" charset="0"/>
              <a:buChar char="•"/>
            </a:pPr>
            <a:r>
              <a:rPr lang="en-US" dirty="0" smtClean="0"/>
              <a:t>MODELLING </a:t>
            </a:r>
          </a:p>
          <a:p>
            <a:pPr marL="285750" indent="-285750">
              <a:buFont typeface="Arial" panose="020B0604020202020204" pitchFamily="34" charset="0"/>
              <a:buChar char="•"/>
            </a:pPr>
            <a:r>
              <a:rPr lang="en-US" dirty="0" smtClean="0"/>
              <a:t>RESULTS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Rectangle 10"/>
          <p:cNvSpPr/>
          <p:nvPr/>
        </p:nvSpPr>
        <p:spPr>
          <a:xfrm>
            <a:off x="828893" y="1674735"/>
            <a:ext cx="6096000" cy="923330"/>
          </a:xfrm>
          <a:prstGeom prst="rect">
            <a:avLst/>
          </a:prstGeom>
        </p:spPr>
        <p:txBody>
          <a:bodyPr>
            <a:spAutoFit/>
          </a:bodyPr>
          <a:lstStyle/>
          <a:p>
            <a:r>
              <a:rPr lang="en-US" dirty="0"/>
              <a:t>You are working on a text classification task using the SMS Spam Collection Dataset. The problem involves classifying text messages as either spam or not spam.</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Rectangle 10"/>
          <p:cNvSpPr/>
          <p:nvPr/>
        </p:nvSpPr>
        <p:spPr>
          <a:xfrm>
            <a:off x="700689" y="1695450"/>
            <a:ext cx="6096000" cy="1200329"/>
          </a:xfrm>
          <a:prstGeom prst="rect">
            <a:avLst/>
          </a:prstGeom>
        </p:spPr>
        <p:txBody>
          <a:bodyPr>
            <a:spAutoFit/>
          </a:bodyPr>
          <a:lstStyle/>
          <a:p>
            <a:r>
              <a:rPr lang="en-US" dirty="0"/>
              <a:t>The project involves building a machine learning model to automatically classify SMS messages as spam or not spam. This model will be trained on a dataset containing labeled examples of SMS messages.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Rectangle 8"/>
          <p:cNvSpPr/>
          <p:nvPr/>
        </p:nvSpPr>
        <p:spPr>
          <a:xfrm>
            <a:off x="600075" y="1695450"/>
            <a:ext cx="6096000" cy="1477328"/>
          </a:xfrm>
          <a:prstGeom prst="rect">
            <a:avLst/>
          </a:prstGeom>
        </p:spPr>
        <p:txBody>
          <a:bodyPr>
            <a:spAutoFit/>
          </a:bodyPr>
          <a:lstStyle/>
          <a:p>
            <a:r>
              <a:rPr lang="en-US" dirty="0"/>
              <a:t>The end users of this project could be anyone who wants to filter out spam messages from their SMS inbox, such as smartphone users, businesses, or service providers.</a:t>
            </a:r>
          </a:p>
          <a:p>
            <a:r>
              <a:rPr lang="en-US" dirty="0" smtClean="0"/>
              <a:t/>
            </a:r>
            <a:br>
              <a:rPr lang="en-US" dirty="0" smtClean="0"/>
            </a:br>
            <a:endParaRPr lang="en-US" b="0" i="0" dirty="0">
              <a:solidFill>
                <a:srgbClr val="0D0D0D"/>
              </a:solidFill>
              <a:effectLst/>
              <a:latin typeface="Söhn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Rectangle 9"/>
          <p:cNvSpPr/>
          <p:nvPr/>
        </p:nvSpPr>
        <p:spPr>
          <a:xfrm>
            <a:off x="3048000" y="2136339"/>
            <a:ext cx="6096000" cy="1754326"/>
          </a:xfrm>
          <a:prstGeom prst="rect">
            <a:avLst/>
          </a:prstGeom>
        </p:spPr>
        <p:txBody>
          <a:bodyPr>
            <a:spAutoFit/>
          </a:bodyPr>
          <a:lstStyle/>
          <a:p>
            <a:r>
              <a:rPr lang="en-US" dirty="0"/>
              <a:t>Your solution involves developing a machine learning model that can accurately and efficiently classify SMS messages as spam or not spam. The value proposition lies in providing users with a tool that helps them manage their SMS inbox more effectively by automatically filtering out unwanted spam messages.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Rectangle 8"/>
          <p:cNvSpPr/>
          <p:nvPr/>
        </p:nvSpPr>
        <p:spPr>
          <a:xfrm>
            <a:off x="2392362" y="2304146"/>
            <a:ext cx="6096000" cy="2308324"/>
          </a:xfrm>
          <a:prstGeom prst="rect">
            <a:avLst/>
          </a:prstGeom>
        </p:spPr>
        <p:txBody>
          <a:bodyPr>
            <a:spAutoFit/>
          </a:bodyPr>
          <a:lstStyle/>
          <a:p>
            <a:r>
              <a:rPr lang="en-US" dirty="0"/>
              <a:t>The "wow" factor in your solution could be its accuracy, efficiency, ease of use, or any unique features or techniques employed in the model development process. For example, if your model achieves state-of-the-art performance on the dataset or if you incorporate advanced natural language processing techniques for better text representation, these could be considered as "wow" factors.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70230" y="2092869"/>
            <a:ext cx="7566025" cy="1674817"/>
          </a:xfrm>
          <a:prstGeom prst="rect">
            <a:avLst/>
          </a:prstGeom>
        </p:spPr>
        <p:txBody>
          <a:bodyPr vert="horz" wrap="square" lIns="0" tIns="12700" rIns="0" bIns="0" rtlCol="0">
            <a:spAutoFit/>
          </a:bodyPr>
          <a:lstStyle/>
          <a:p>
            <a:r>
              <a:rPr lang="en-US" dirty="0"/>
              <a:t>You will utilize LSTM (Long Short-Term Memory) neural networks for text classification. LSTMs are a type of recurrent neural network (RNN) that are well-suited for sequence data like text. They can effectively capture dependencies and patterns in sequential data.</a:t>
            </a:r>
          </a:p>
          <a:p>
            <a:r>
              <a:rPr lang="en-US" dirty="0" smtClean="0"/>
              <a:t/>
            </a:r>
            <a:br>
              <a:rPr lang="en-US" dirty="0" smtClean="0"/>
            </a:br>
            <a:endParaRPr sz="18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TotalTime>
  <Words>352</Words>
  <Application>Microsoft Office PowerPoint</Application>
  <PresentationFormat>Widescreen</PresentationFormat>
  <Paragraphs>48</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PowerPoint Presentation</vt:lpstr>
      <vt:lpstr>SMS SPAM COLLECTION</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21ad0 02</cp:lastModifiedBy>
  <cp:revision>4</cp:revision>
  <dcterms:created xsi:type="dcterms:W3CDTF">2024-04-05T10:32:57Z</dcterms:created>
  <dcterms:modified xsi:type="dcterms:W3CDTF">2024-04-05T10:59:12Z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