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94" y="102"/>
      </p:cViewPr>
      <p:guideLst>
        <p:guide orient="horz" pos="324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AE7A5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AE7A5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AE7A5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1542" y="384763"/>
            <a:ext cx="4096384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AE7A5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025" y="1114669"/>
            <a:ext cx="7615949" cy="197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564" y="0"/>
            <a:ext cx="9144564" cy="5143690"/>
            <a:chOff x="0" y="0"/>
            <a:chExt cx="9144564" cy="5143690"/>
          </a:xfrm>
        </p:grpSpPr>
        <p:sp>
          <p:nvSpPr>
            <p:cNvPr id="4" name="object 4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904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100" y="2052599"/>
                  </a:moveTo>
                  <a:lnTo>
                    <a:pt x="0" y="0"/>
                  </a:lnTo>
                  <a:lnTo>
                    <a:pt x="4085100" y="0"/>
                  </a:lnTo>
                  <a:lnTo>
                    <a:pt x="4085100" y="2052599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511" y="205663"/>
                  </a:moveTo>
                  <a:lnTo>
                    <a:pt x="1987232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25" y="205663"/>
                  </a:lnTo>
                  <a:lnTo>
                    <a:pt x="1732800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94" y="205663"/>
                  </a:lnTo>
                  <a:lnTo>
                    <a:pt x="1478368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62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511" y="4936655"/>
                  </a:lnTo>
                  <a:lnTo>
                    <a:pt x="8737511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308"/>
                  </a:lnTo>
                  <a:lnTo>
                    <a:pt x="141706" y="1044308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308"/>
                  </a:lnTo>
                  <a:lnTo>
                    <a:pt x="396138" y="1044308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63" y="0"/>
                  </a:moveTo>
                  <a:lnTo>
                    <a:pt x="2108657" y="0"/>
                  </a:lnTo>
                  <a:lnTo>
                    <a:pt x="508863" y="1044308"/>
                  </a:lnTo>
                  <a:lnTo>
                    <a:pt x="650570" y="1044308"/>
                  </a:lnTo>
                  <a:lnTo>
                    <a:pt x="2250363" y="0"/>
                  </a:lnTo>
                  <a:close/>
                </a:path>
              </a:pathLst>
            </a:custGeom>
            <a:solidFill>
              <a:srgbClr val="163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7466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35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35" y="0"/>
                  </a:lnTo>
                  <a:close/>
                </a:path>
                <a:path w="1851659" h="752475">
                  <a:moveTo>
                    <a:pt x="1550263" y="0"/>
                  </a:moveTo>
                  <a:lnTo>
                    <a:pt x="1489532" y="0"/>
                  </a:lnTo>
                  <a:lnTo>
                    <a:pt x="301015" y="752106"/>
                  </a:lnTo>
                  <a:lnTo>
                    <a:pt x="361746" y="752106"/>
                  </a:lnTo>
                  <a:lnTo>
                    <a:pt x="1550263" y="0"/>
                  </a:lnTo>
                  <a:close/>
                </a:path>
                <a:path w="1851659" h="752475">
                  <a:moveTo>
                    <a:pt x="1851279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62" y="752106"/>
                  </a:lnTo>
                  <a:lnTo>
                    <a:pt x="1851279" y="0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022" y="4217860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28"/>
                  </a:lnTo>
                  <a:lnTo>
                    <a:pt x="149250" y="925728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605" y="0"/>
                  </a:moveTo>
                  <a:lnTo>
                    <a:pt x="1851355" y="0"/>
                  </a:lnTo>
                  <a:lnTo>
                    <a:pt x="388467" y="925728"/>
                  </a:lnTo>
                  <a:lnTo>
                    <a:pt x="537718" y="925728"/>
                  </a:lnTo>
                  <a:lnTo>
                    <a:pt x="2000605" y="0"/>
                  </a:lnTo>
                  <a:close/>
                </a:path>
                <a:path w="2389504" h="925829">
                  <a:moveTo>
                    <a:pt x="2389073" y="0"/>
                  </a:moveTo>
                  <a:lnTo>
                    <a:pt x="2239822" y="0"/>
                  </a:lnTo>
                  <a:lnTo>
                    <a:pt x="776935" y="925728"/>
                  </a:lnTo>
                  <a:lnTo>
                    <a:pt x="926185" y="925728"/>
                  </a:lnTo>
                  <a:lnTo>
                    <a:pt x="238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148" y="4055655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31" y="0"/>
                  </a:moveTo>
                  <a:lnTo>
                    <a:pt x="1711883" y="0"/>
                  </a:lnTo>
                  <a:lnTo>
                    <a:pt x="0" y="1083310"/>
                  </a:lnTo>
                  <a:lnTo>
                    <a:pt x="174447" y="1083310"/>
                  </a:lnTo>
                  <a:lnTo>
                    <a:pt x="1886331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16" y="0"/>
                  </a:lnTo>
                  <a:lnTo>
                    <a:pt x="454533" y="1083310"/>
                  </a:lnTo>
                  <a:lnTo>
                    <a:pt x="628980" y="1083310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09" y="0"/>
                  </a:moveTo>
                  <a:lnTo>
                    <a:pt x="2620949" y="0"/>
                  </a:lnTo>
                  <a:lnTo>
                    <a:pt x="909066" y="1083310"/>
                  </a:lnTo>
                  <a:lnTo>
                    <a:pt x="1083525" y="1083310"/>
                  </a:lnTo>
                  <a:lnTo>
                    <a:pt x="2795409" y="0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9453" y="1899060"/>
            <a:ext cx="521688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 marR="5080" indent="-1355725">
              <a:lnSpc>
                <a:spcPct val="100000"/>
              </a:lnSpc>
              <a:spcBef>
                <a:spcPts val="100"/>
              </a:spcBef>
            </a:pPr>
            <a:r>
              <a:rPr sz="4000" b="1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</a:t>
            </a:r>
            <a:r>
              <a:rPr sz="4000" b="1" spc="-2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MUDHALVAN </a:t>
            </a:r>
            <a:r>
              <a:rPr sz="4000" b="1" spc="-1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75" y="450560"/>
            <a:ext cx="258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/>
              <a:t>CHALLENG</a:t>
            </a:r>
            <a:r>
              <a:rPr sz="3000" spc="10" dirty="0"/>
              <a:t>E</a:t>
            </a:r>
            <a:r>
              <a:rPr sz="3000" spc="-20" dirty="0"/>
              <a:t>S: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175" y="1341196"/>
            <a:ext cx="6040120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Market</a:t>
            </a:r>
            <a:r>
              <a:rPr sz="1200" b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666666"/>
                </a:solidFill>
                <a:latin typeface="Arial"/>
                <a:cs typeface="Arial"/>
              </a:rPr>
              <a:t>Competition</a:t>
            </a:r>
            <a:endParaRPr sz="1200" dirty="0">
              <a:latin typeface="Arial"/>
              <a:cs typeface="Arial"/>
            </a:endParaRPr>
          </a:p>
          <a:p>
            <a:pPr marL="469900" indent="-306070">
              <a:lnSpc>
                <a:spcPts val="1175"/>
              </a:lnSpc>
              <a:spcBef>
                <a:spcPts val="11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Overview: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The e-commerce</a:t>
            </a:r>
            <a:r>
              <a:rPr sz="10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market</a:t>
            </a:r>
            <a:r>
              <a:rPr sz="10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saturated</a:t>
            </a:r>
            <a:r>
              <a:rPr sz="10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with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established</a:t>
            </a:r>
            <a:r>
              <a:rPr sz="10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players.</a:t>
            </a:r>
            <a:endParaRPr sz="1000" dirty="0">
              <a:latin typeface="Arial"/>
              <a:cs typeface="Arial"/>
            </a:endParaRPr>
          </a:p>
          <a:p>
            <a:pPr marL="469900" indent="-306070">
              <a:lnSpc>
                <a:spcPts val="1175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Challenge: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Differentiating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ShopEZ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from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competitors</a:t>
            </a:r>
            <a:r>
              <a:rPr sz="1000" b="1" spc="2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attracting</a:t>
            </a:r>
            <a:r>
              <a:rPr sz="100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a</a:t>
            </a:r>
            <a:r>
              <a:rPr sz="1000" b="1" spc="2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loyal</a:t>
            </a:r>
            <a:r>
              <a:rPr sz="1000" b="1" spc="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1155CC"/>
                </a:solidFill>
                <a:latin typeface="Arial"/>
                <a:cs typeface="Arial"/>
              </a:rPr>
              <a:t>customer</a:t>
            </a:r>
            <a:r>
              <a:rPr sz="1000" b="1" spc="2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155CC"/>
                </a:solidFill>
                <a:latin typeface="Arial"/>
                <a:cs typeface="Arial"/>
              </a:rPr>
              <a:t>base.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●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5" dirty="0">
                <a:solidFill>
                  <a:srgbClr val="666666"/>
                </a:solidFill>
                <a:latin typeface="Arial"/>
                <a:cs typeface="Arial"/>
              </a:rPr>
              <a:t>User</a:t>
            </a:r>
            <a:r>
              <a:rPr sz="135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666666"/>
                </a:solidFill>
                <a:latin typeface="Arial"/>
                <a:cs typeface="Arial"/>
              </a:rPr>
              <a:t>Experience</a:t>
            </a:r>
            <a:r>
              <a:rPr sz="135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666666"/>
                </a:solidFill>
                <a:latin typeface="Arial"/>
                <a:cs typeface="Arial"/>
              </a:rPr>
              <a:t>(UX)</a:t>
            </a:r>
            <a:r>
              <a:rPr sz="135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666666"/>
                </a:solidFill>
                <a:latin typeface="Arial"/>
                <a:cs typeface="Arial"/>
              </a:rPr>
              <a:t>Design</a:t>
            </a:r>
            <a:endParaRPr sz="1350" dirty="0">
              <a:latin typeface="Arial"/>
              <a:cs typeface="Arial"/>
            </a:endParaRPr>
          </a:p>
          <a:p>
            <a:pPr marL="469900" indent="-298450">
              <a:lnSpc>
                <a:spcPts val="1060"/>
              </a:lnSpc>
              <a:spcBef>
                <a:spcPts val="117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Overview: Creating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an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intuitive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engaging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interface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is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crucial.</a:t>
            </a:r>
            <a:endParaRPr sz="900" dirty="0">
              <a:latin typeface="Arial"/>
              <a:cs typeface="Arial"/>
            </a:endParaRPr>
          </a:p>
          <a:p>
            <a:pPr marL="469900" indent="-298450">
              <a:lnSpc>
                <a:spcPts val="106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Challenge: Balancing aesthetics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with functionality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and ensuring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seamless navigation across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devices.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●"/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666666"/>
                </a:solidFill>
                <a:latin typeface="Arial"/>
                <a:cs typeface="Arial"/>
              </a:rPr>
              <a:t>Performance</a:t>
            </a:r>
            <a:r>
              <a:rPr sz="1400" b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666666"/>
                </a:solidFill>
                <a:latin typeface="Arial"/>
                <a:cs typeface="Arial"/>
              </a:rPr>
              <a:t>Optimization</a:t>
            </a:r>
            <a:endParaRPr sz="1400" dirty="0">
              <a:latin typeface="Arial"/>
              <a:cs typeface="Arial"/>
            </a:endParaRPr>
          </a:p>
          <a:p>
            <a:pPr marL="469900" indent="-298450">
              <a:lnSpc>
                <a:spcPts val="1045"/>
              </a:lnSpc>
              <a:spcBef>
                <a:spcPts val="116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Overview: Fast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load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times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responsiveness are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vital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for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55CC"/>
                </a:solidFill>
                <a:latin typeface="Arial"/>
                <a:cs typeface="Arial"/>
              </a:rPr>
              <a:t>user</a:t>
            </a:r>
            <a:r>
              <a:rPr sz="9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155CC"/>
                </a:solidFill>
                <a:latin typeface="Arial"/>
                <a:cs typeface="Arial"/>
              </a:rPr>
              <a:t>satisfaction.</a:t>
            </a:r>
            <a:endParaRPr sz="900" dirty="0">
              <a:latin typeface="Arial"/>
              <a:cs typeface="Arial"/>
            </a:endParaRPr>
          </a:p>
          <a:p>
            <a:pPr marL="469900" indent="-262890">
              <a:lnSpc>
                <a:spcPts val="1105"/>
              </a:lnSpc>
              <a:buSzPct val="47368"/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50" b="1" spc="-15" dirty="0">
                <a:solidFill>
                  <a:srgbClr val="1155CC"/>
                </a:solidFill>
                <a:latin typeface="Arial"/>
                <a:cs typeface="Arial"/>
              </a:rPr>
              <a:t>Challenge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: 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Managing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large </a:t>
            </a:r>
            <a:r>
              <a:rPr sz="950" b="1" spc="-15" dirty="0">
                <a:solidFill>
                  <a:srgbClr val="1155CC"/>
                </a:solidFill>
                <a:latin typeface="Arial"/>
                <a:cs typeface="Arial"/>
              </a:rPr>
              <a:t>volume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s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-15" dirty="0">
                <a:solidFill>
                  <a:srgbClr val="1155CC"/>
                </a:solidFill>
                <a:latin typeface="Arial"/>
                <a:cs typeface="Arial"/>
              </a:rPr>
              <a:t>o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f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 data </a:t>
            </a:r>
            <a:r>
              <a:rPr sz="950" b="1" spc="-15" dirty="0">
                <a:solidFill>
                  <a:srgbClr val="1155CC"/>
                </a:solidFill>
                <a:latin typeface="Arial"/>
                <a:cs typeface="Arial"/>
              </a:rPr>
              <a:t>an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d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 traffic 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while maintaining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-10" dirty="0">
                <a:solidFill>
                  <a:srgbClr val="1155CC"/>
                </a:solidFill>
                <a:latin typeface="Arial"/>
                <a:cs typeface="Arial"/>
              </a:rPr>
              <a:t>application</a:t>
            </a:r>
            <a:r>
              <a:rPr sz="950" b="1" spc="-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-15" dirty="0">
                <a:solidFill>
                  <a:srgbClr val="1155CC"/>
                </a:solidFill>
                <a:latin typeface="Arial"/>
                <a:cs typeface="Arial"/>
              </a:rPr>
              <a:t>spee</a:t>
            </a:r>
            <a:r>
              <a:rPr sz="950" b="1" spc="30" dirty="0">
                <a:solidFill>
                  <a:srgbClr val="1155CC"/>
                </a:solidFill>
                <a:latin typeface="Arial"/>
                <a:cs typeface="Arial"/>
              </a:rPr>
              <a:t>d</a:t>
            </a:r>
            <a:r>
              <a:rPr sz="450" b="1" spc="-5" dirty="0">
                <a:solidFill>
                  <a:srgbClr val="1155CC"/>
                </a:solidFill>
                <a:latin typeface="Arial"/>
                <a:cs typeface="Arial"/>
              </a:rPr>
              <a:t>.</a:t>
            </a:r>
            <a:endParaRPr sz="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6EA0-7AFB-A047-9363-0DDF2FC9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5750"/>
            <a:ext cx="4096384" cy="461665"/>
          </a:xfrm>
        </p:spPr>
        <p:txBody>
          <a:bodyPr/>
          <a:lstStyle/>
          <a:p>
            <a:r>
              <a:rPr lang="en-US" sz="3000" dirty="0"/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6B420-090A-AAA2-0143-8342F02B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56937"/>
            <a:ext cx="6019800" cy="40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99" y="382209"/>
            <a:ext cx="2573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CONCLUSION: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025" y="1114669"/>
            <a:ext cx="7615949" cy="3354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800" spc="-5" dirty="0"/>
              <a:t>In</a:t>
            </a:r>
            <a:r>
              <a:rPr sz="1800" dirty="0"/>
              <a:t> </a:t>
            </a:r>
            <a:r>
              <a:rPr sz="1800" spc="-5" dirty="0"/>
              <a:t>conclusion,</a:t>
            </a:r>
            <a:r>
              <a:rPr sz="1800" spc="5" dirty="0"/>
              <a:t> </a:t>
            </a:r>
            <a:r>
              <a:rPr sz="1800" spc="-5" dirty="0"/>
              <a:t>the</a:t>
            </a:r>
            <a:r>
              <a:rPr sz="1800" dirty="0"/>
              <a:t> </a:t>
            </a:r>
            <a:r>
              <a:rPr sz="1800" spc="-10" dirty="0"/>
              <a:t>development</a:t>
            </a:r>
            <a:r>
              <a:rPr sz="1800" spc="5" dirty="0"/>
              <a:t> </a:t>
            </a:r>
            <a:r>
              <a:rPr sz="1800" spc="-5" dirty="0"/>
              <a:t>of</a:t>
            </a:r>
            <a:r>
              <a:rPr sz="1800" dirty="0"/>
              <a:t>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5" dirty="0"/>
              <a:t>ShopEZ</a:t>
            </a:r>
            <a:r>
              <a:rPr sz="1800" dirty="0"/>
              <a:t> </a:t>
            </a:r>
            <a:r>
              <a:rPr sz="1800" spc="-10" dirty="0"/>
              <a:t>e-commerce</a:t>
            </a:r>
            <a:r>
              <a:rPr sz="1800" spc="5" dirty="0"/>
              <a:t> </a:t>
            </a:r>
            <a:r>
              <a:rPr sz="1800" spc="-10" dirty="0"/>
              <a:t>application</a:t>
            </a:r>
            <a:r>
              <a:rPr sz="1800" dirty="0"/>
              <a:t> </a:t>
            </a:r>
            <a:r>
              <a:rPr sz="1800" spc="-10" dirty="0"/>
              <a:t>represents</a:t>
            </a:r>
            <a:r>
              <a:rPr sz="1800" spc="5" dirty="0"/>
              <a:t> </a:t>
            </a:r>
            <a:r>
              <a:rPr sz="1800" dirty="0"/>
              <a:t>a </a:t>
            </a:r>
            <a:r>
              <a:rPr sz="1800" spc="-10" dirty="0"/>
              <a:t>significant</a:t>
            </a:r>
            <a:r>
              <a:rPr sz="1800" spc="5" dirty="0"/>
              <a:t> </a:t>
            </a:r>
            <a:r>
              <a:rPr sz="1800" spc="-15" dirty="0"/>
              <a:t>step </a:t>
            </a:r>
            <a:r>
              <a:rPr sz="1800" spc="-10" dirty="0"/>
              <a:t> toward</a:t>
            </a:r>
            <a:r>
              <a:rPr sz="1800" spc="-5" dirty="0"/>
              <a:t> </a:t>
            </a:r>
            <a:r>
              <a:rPr sz="1800" spc="-10" dirty="0"/>
              <a:t>providing</a:t>
            </a:r>
            <a:r>
              <a:rPr sz="1800" spc="-5" dirty="0"/>
              <a:t> an</a:t>
            </a:r>
            <a:r>
              <a:rPr sz="1800" dirty="0"/>
              <a:t> </a:t>
            </a:r>
            <a:r>
              <a:rPr sz="1800" spc="-5" dirty="0"/>
              <a:t>enhanced online</a:t>
            </a:r>
            <a:r>
              <a:rPr sz="1800" dirty="0"/>
              <a:t> </a:t>
            </a:r>
            <a:r>
              <a:rPr sz="1800" spc="-5" dirty="0"/>
              <a:t>shopping </a:t>
            </a:r>
            <a:r>
              <a:rPr sz="1800" spc="-10" dirty="0"/>
              <a:t>experience</a:t>
            </a:r>
            <a:r>
              <a:rPr sz="1800" dirty="0"/>
              <a:t> </a:t>
            </a:r>
            <a:r>
              <a:rPr sz="1800" spc="-10" dirty="0"/>
              <a:t>tailored</a:t>
            </a:r>
            <a:r>
              <a:rPr sz="1800" spc="-5" dirty="0"/>
              <a:t> </a:t>
            </a:r>
            <a:r>
              <a:rPr sz="1800" spc="-10" dirty="0"/>
              <a:t>to</a:t>
            </a:r>
            <a:r>
              <a:rPr sz="1800" dirty="0"/>
              <a:t> </a:t>
            </a:r>
            <a:r>
              <a:rPr sz="1800" spc="-5" dirty="0"/>
              <a:t>modern consumer needs.</a:t>
            </a:r>
            <a:r>
              <a:rPr sz="1800" dirty="0"/>
              <a:t> </a:t>
            </a:r>
            <a:r>
              <a:rPr sz="1800" spc="-10" dirty="0"/>
              <a:t>By </a:t>
            </a:r>
            <a:r>
              <a:rPr sz="1800" spc="-5" dirty="0"/>
              <a:t> </a:t>
            </a:r>
            <a:r>
              <a:rPr sz="1800" spc="-10" dirty="0"/>
              <a:t>leveraging</a:t>
            </a:r>
            <a:r>
              <a:rPr sz="1800" spc="-5" dirty="0"/>
              <a:t> the MERN </a:t>
            </a:r>
            <a:r>
              <a:rPr sz="1800" spc="-10" dirty="0"/>
              <a:t>stack,</a:t>
            </a:r>
            <a:r>
              <a:rPr sz="1800" spc="-5" dirty="0"/>
              <a:t> we</a:t>
            </a:r>
            <a:r>
              <a:rPr sz="1800" dirty="0"/>
              <a:t> </a:t>
            </a:r>
            <a:r>
              <a:rPr sz="1800" spc="-15" dirty="0"/>
              <a:t>have</a:t>
            </a:r>
            <a:r>
              <a:rPr sz="1800" spc="-5" dirty="0"/>
              <a:t> </a:t>
            </a:r>
            <a:r>
              <a:rPr sz="1800" spc="-10" dirty="0"/>
              <a:t>created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spc="-10" dirty="0"/>
              <a:t>robust</a:t>
            </a:r>
            <a:r>
              <a:rPr sz="1800" dirty="0"/>
              <a:t> </a:t>
            </a:r>
            <a:r>
              <a:rPr sz="1800" spc="-5" dirty="0"/>
              <a:t>and scalable </a:t>
            </a:r>
            <a:r>
              <a:rPr sz="1800" spc="-10" dirty="0"/>
              <a:t>platform</a:t>
            </a:r>
            <a:r>
              <a:rPr sz="1800" spc="-5" dirty="0"/>
              <a:t> </a:t>
            </a:r>
            <a:r>
              <a:rPr sz="1800" spc="-10" dirty="0"/>
              <a:t>that</a:t>
            </a:r>
            <a:r>
              <a:rPr sz="1800" spc="-5" dirty="0"/>
              <a:t> </a:t>
            </a:r>
            <a:r>
              <a:rPr sz="1800" spc="-10" dirty="0"/>
              <a:t>prioritizes</a:t>
            </a:r>
            <a:r>
              <a:rPr sz="1800" dirty="0"/>
              <a:t> </a:t>
            </a:r>
            <a:r>
              <a:rPr sz="1800" spc="-5" dirty="0"/>
              <a:t>user </a:t>
            </a:r>
            <a:r>
              <a:rPr sz="1800" dirty="0"/>
              <a:t> </a:t>
            </a:r>
            <a:r>
              <a:rPr sz="1800" spc="-10" dirty="0"/>
              <a:t>experience,</a:t>
            </a:r>
            <a:r>
              <a:rPr sz="1800" spc="-5" dirty="0"/>
              <a:t> </a:t>
            </a:r>
            <a:r>
              <a:rPr sz="1800" spc="-15" dirty="0"/>
              <a:t>security,</a:t>
            </a:r>
            <a:r>
              <a:rPr sz="1800" spc="-5" dirty="0"/>
              <a:t> and </a:t>
            </a:r>
            <a:r>
              <a:rPr sz="1800" spc="-10" dirty="0"/>
              <a:t>efficient</a:t>
            </a:r>
            <a:r>
              <a:rPr sz="1800" spc="-5" dirty="0"/>
              <a:t> </a:t>
            </a:r>
            <a:r>
              <a:rPr sz="1800" spc="-10" dirty="0"/>
              <a:t>operations.</a:t>
            </a:r>
          </a:p>
          <a:p>
            <a:pPr marL="12700" marR="375285">
              <a:lnSpc>
                <a:spcPct val="105000"/>
              </a:lnSpc>
              <a:spcBef>
                <a:spcPts val="1200"/>
              </a:spcBef>
            </a:pPr>
            <a:r>
              <a:rPr sz="1800" spc="-5" dirty="0"/>
              <a:t>The</a:t>
            </a:r>
            <a:r>
              <a:rPr sz="1800" dirty="0"/>
              <a:t> </a:t>
            </a:r>
            <a:r>
              <a:rPr sz="1800" spc="-15" dirty="0"/>
              <a:t>application’s</a:t>
            </a:r>
            <a:r>
              <a:rPr sz="1800" dirty="0"/>
              <a:t> </a:t>
            </a:r>
            <a:r>
              <a:rPr sz="1800" spc="-10" dirty="0"/>
              <a:t>diverse</a:t>
            </a:r>
            <a:r>
              <a:rPr sz="1800" dirty="0"/>
              <a:t> </a:t>
            </a:r>
            <a:r>
              <a:rPr sz="1800" spc="-10" dirty="0"/>
              <a:t>features—ranging</a:t>
            </a:r>
            <a:r>
              <a:rPr sz="1800" dirty="0"/>
              <a:t> </a:t>
            </a:r>
            <a:r>
              <a:rPr sz="1800" spc="-10" dirty="0"/>
              <a:t>from</a:t>
            </a:r>
            <a:r>
              <a:rPr sz="1800" spc="5" dirty="0"/>
              <a:t> </a:t>
            </a:r>
            <a:r>
              <a:rPr sz="1800" spc="-10" dirty="0"/>
              <a:t>personalized</a:t>
            </a:r>
            <a:r>
              <a:rPr sz="1800" dirty="0"/>
              <a:t> </a:t>
            </a:r>
            <a:r>
              <a:rPr sz="1800" spc="-10" dirty="0"/>
              <a:t>recommendations</a:t>
            </a:r>
            <a:r>
              <a:rPr sz="1800" dirty="0"/>
              <a:t> </a:t>
            </a:r>
            <a:r>
              <a:rPr sz="1800" spc="-10" dirty="0"/>
              <a:t>to</a:t>
            </a:r>
            <a:r>
              <a:rPr sz="1800" dirty="0"/>
              <a:t> </a:t>
            </a:r>
            <a:r>
              <a:rPr sz="1800" spc="-5" dirty="0"/>
              <a:t>seamless </a:t>
            </a:r>
            <a:r>
              <a:rPr sz="1800" dirty="0"/>
              <a:t> </a:t>
            </a:r>
            <a:r>
              <a:rPr sz="1800" spc="-10" dirty="0"/>
              <a:t>payment</a:t>
            </a:r>
            <a:r>
              <a:rPr sz="1800" spc="-5" dirty="0"/>
              <a:t> </a:t>
            </a:r>
            <a:r>
              <a:rPr sz="1800" spc="-10" dirty="0"/>
              <a:t>processing—are</a:t>
            </a:r>
            <a:r>
              <a:rPr sz="1800" dirty="0"/>
              <a:t> </a:t>
            </a:r>
            <a:r>
              <a:rPr sz="1800" spc="-5" dirty="0"/>
              <a:t>designed </a:t>
            </a:r>
            <a:r>
              <a:rPr sz="1800" spc="-10" dirty="0"/>
              <a:t>to</a:t>
            </a:r>
            <a:r>
              <a:rPr sz="1800" dirty="0"/>
              <a:t> </a:t>
            </a:r>
            <a:r>
              <a:rPr sz="1800" spc="-5" dirty="0"/>
              <a:t>not</a:t>
            </a:r>
            <a:r>
              <a:rPr sz="1800" dirty="0"/>
              <a:t> </a:t>
            </a:r>
            <a:r>
              <a:rPr sz="1800" spc="-5" dirty="0"/>
              <a:t>only </a:t>
            </a:r>
            <a:r>
              <a:rPr sz="1800" spc="-15" dirty="0"/>
              <a:t>attract</a:t>
            </a:r>
            <a:r>
              <a:rPr sz="1800" dirty="0"/>
              <a:t> </a:t>
            </a:r>
            <a:r>
              <a:rPr sz="1800" spc="-5" dirty="0"/>
              <a:t>new</a:t>
            </a:r>
            <a:r>
              <a:rPr sz="1800" dirty="0"/>
              <a:t> </a:t>
            </a:r>
            <a:r>
              <a:rPr sz="1800" spc="-10" dirty="0"/>
              <a:t>users</a:t>
            </a:r>
            <a:r>
              <a:rPr sz="1800" spc="-5" dirty="0"/>
              <a:t> but</a:t>
            </a:r>
            <a:r>
              <a:rPr sz="1800" dirty="0"/>
              <a:t> </a:t>
            </a:r>
            <a:r>
              <a:rPr sz="1800" spc="-5" dirty="0"/>
              <a:t>also</a:t>
            </a:r>
            <a:r>
              <a:rPr sz="1800" dirty="0"/>
              <a:t> </a:t>
            </a:r>
            <a:r>
              <a:rPr sz="1800" spc="-15" dirty="0"/>
              <a:t>foster</a:t>
            </a:r>
            <a:r>
              <a:rPr sz="1800" spc="-5" dirty="0"/>
              <a:t> </a:t>
            </a:r>
            <a:r>
              <a:rPr sz="1800" spc="-10" dirty="0"/>
              <a:t>loyalty</a:t>
            </a:r>
            <a:r>
              <a:rPr sz="1800" dirty="0"/>
              <a:t> </a:t>
            </a:r>
            <a:r>
              <a:rPr sz="1800" spc="-5" dirty="0"/>
              <a:t>among </a:t>
            </a:r>
            <a:r>
              <a:rPr sz="1800" spc="-300" dirty="0"/>
              <a:t> </a:t>
            </a:r>
            <a:r>
              <a:rPr sz="1800" spc="-10" dirty="0"/>
              <a:t>existing</a:t>
            </a:r>
            <a:r>
              <a:rPr sz="1800" spc="5" dirty="0"/>
              <a:t> </a:t>
            </a:r>
            <a:r>
              <a:rPr sz="1800" spc="-10" dirty="0"/>
              <a:t>customers.</a:t>
            </a:r>
            <a:r>
              <a:rPr sz="1800" spc="5" dirty="0"/>
              <a:t>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10" dirty="0"/>
              <a:t>challenges</a:t>
            </a:r>
            <a:r>
              <a:rPr sz="1800" spc="5" dirty="0"/>
              <a:t> </a:t>
            </a:r>
            <a:r>
              <a:rPr sz="1800" spc="-10" dirty="0"/>
              <a:t>faced</a:t>
            </a:r>
            <a:r>
              <a:rPr sz="1800" spc="5" dirty="0"/>
              <a:t> </a:t>
            </a:r>
            <a:r>
              <a:rPr sz="1800" spc="-10" dirty="0"/>
              <a:t>throughout</a:t>
            </a:r>
            <a:r>
              <a:rPr sz="1800" spc="5" dirty="0"/>
              <a:t>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10" dirty="0"/>
              <a:t>development</a:t>
            </a:r>
            <a:r>
              <a:rPr sz="1800" spc="5" dirty="0"/>
              <a:t> </a:t>
            </a:r>
            <a:r>
              <a:rPr sz="1800" spc="-10" dirty="0"/>
              <a:t>process</a:t>
            </a:r>
            <a:r>
              <a:rPr sz="1800" spc="5" dirty="0"/>
              <a:t> </a:t>
            </a:r>
            <a:r>
              <a:rPr sz="1800" spc="-15" dirty="0"/>
              <a:t>have</a:t>
            </a:r>
            <a:r>
              <a:rPr sz="1800" spc="5" dirty="0"/>
              <a:t> </a:t>
            </a:r>
            <a:r>
              <a:rPr sz="1800" spc="-10" dirty="0"/>
              <a:t>provided </a:t>
            </a:r>
            <a:r>
              <a:rPr sz="1800" spc="-5" dirty="0"/>
              <a:t> </a:t>
            </a:r>
            <a:r>
              <a:rPr sz="1800" spc="-10" dirty="0"/>
              <a:t>valuable</a:t>
            </a:r>
            <a:r>
              <a:rPr sz="1800" dirty="0"/>
              <a:t> </a:t>
            </a:r>
            <a:r>
              <a:rPr sz="1800" spc="-10" dirty="0"/>
              <a:t>insights</a:t>
            </a:r>
            <a:r>
              <a:rPr sz="1800" spc="5" dirty="0"/>
              <a:t> </a:t>
            </a:r>
            <a:r>
              <a:rPr sz="1800" spc="-10" dirty="0"/>
              <a:t>that</a:t>
            </a:r>
            <a:r>
              <a:rPr sz="1800" spc="5" dirty="0"/>
              <a:t> </a:t>
            </a:r>
            <a:r>
              <a:rPr sz="1800" spc="-5" dirty="0"/>
              <a:t>will</a:t>
            </a:r>
            <a:r>
              <a:rPr sz="1800" dirty="0"/>
              <a:t> </a:t>
            </a:r>
            <a:r>
              <a:rPr sz="1800" spc="-5" dirty="0"/>
              <a:t>guide</a:t>
            </a:r>
            <a:r>
              <a:rPr sz="1800" spc="5" dirty="0"/>
              <a:t> </a:t>
            </a:r>
            <a:r>
              <a:rPr sz="1800" spc="-10" dirty="0"/>
              <a:t>ongoing</a:t>
            </a:r>
            <a:r>
              <a:rPr sz="1800" spc="5" dirty="0"/>
              <a:t> </a:t>
            </a:r>
            <a:r>
              <a:rPr sz="1800" spc="-10" dirty="0"/>
              <a:t>improvements</a:t>
            </a:r>
            <a:r>
              <a:rPr sz="1800" dirty="0"/>
              <a:t> </a:t>
            </a:r>
            <a:r>
              <a:rPr sz="1800" spc="-5" dirty="0"/>
              <a:t>and</a:t>
            </a:r>
            <a:r>
              <a:rPr sz="1800" spc="5" dirty="0"/>
              <a:t> </a:t>
            </a:r>
            <a:r>
              <a:rPr sz="1800" spc="-10" dirty="0"/>
              <a:t>adaptations</a:t>
            </a:r>
            <a:r>
              <a:rPr sz="1800" spc="5" dirty="0"/>
              <a:t> </a:t>
            </a:r>
            <a:r>
              <a:rPr sz="1800" spc="-10" dirty="0"/>
              <a:t>to</a:t>
            </a:r>
            <a:r>
              <a:rPr sz="1800" dirty="0"/>
              <a:t> </a:t>
            </a:r>
            <a:r>
              <a:rPr sz="1800" spc="-15" dirty="0"/>
              <a:t>market</a:t>
            </a:r>
            <a:r>
              <a:rPr sz="1800" spc="5" dirty="0"/>
              <a:t> </a:t>
            </a:r>
            <a:r>
              <a:rPr sz="1800" spc="-5" dirty="0"/>
              <a:t>demands.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224" y="206250"/>
              <a:ext cx="8737600" cy="4731385"/>
            </a:xfrm>
            <a:custGeom>
              <a:avLst/>
              <a:gdLst/>
              <a:ahLst/>
              <a:cxnLst/>
              <a:rect l="l" t="t" r="r" b="b"/>
              <a:pathLst>
                <a:path w="8737600" h="4731385">
                  <a:moveTo>
                    <a:pt x="8737499" y="4730999"/>
                  </a:moveTo>
                  <a:lnTo>
                    <a:pt x="0" y="4730999"/>
                  </a:lnTo>
                  <a:lnTo>
                    <a:pt x="0" y="0"/>
                  </a:lnTo>
                  <a:lnTo>
                    <a:pt x="8737499" y="0"/>
                  </a:lnTo>
                  <a:lnTo>
                    <a:pt x="8737499" y="473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54660" y="1997010"/>
            <a:ext cx="2395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THANK</a:t>
            </a:r>
            <a:r>
              <a:rPr sz="3000" spc="-180" dirty="0"/>
              <a:t> </a:t>
            </a:r>
            <a:r>
              <a:rPr sz="3000" spc="-215" dirty="0"/>
              <a:t>Y</a:t>
            </a:r>
            <a:r>
              <a:rPr sz="3000" spc="-114" dirty="0"/>
              <a:t>OU!!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625" y="717184"/>
            <a:ext cx="37243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700" b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b="1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00" b="1" spc="-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sz="2700" b="1" spc="-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700" b="1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70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4965" y="1571143"/>
            <a:ext cx="5894070" cy="94833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50" b="1" i="1" spc="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ShopEZ:</a:t>
            </a:r>
            <a:r>
              <a:rPr sz="2850" b="1" i="1" spc="-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Ecommerce</a:t>
            </a:r>
            <a:r>
              <a:rPr sz="2850" b="1" i="1" spc="-1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b="1" i="1" spc="-1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2850" b="1" i="1" spc="-1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b="1" i="1" spc="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5925" algn="ctr">
              <a:lnSpc>
                <a:spcPct val="100000"/>
              </a:lnSpc>
              <a:spcBef>
                <a:spcPts val="300"/>
              </a:spcBef>
            </a:pPr>
            <a:r>
              <a:rPr sz="2700" b="1" i="1" spc="-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  <a:r>
              <a:rPr sz="2700" b="1" i="1" spc="-4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i="1" spc="-6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8EF5C-E38D-10AC-1720-BEC984F6B414}"/>
              </a:ext>
            </a:extLst>
          </p:cNvPr>
          <p:cNvSpPr txBox="1"/>
          <p:nvPr/>
        </p:nvSpPr>
        <p:spPr>
          <a:xfrm>
            <a:off x="5170170" y="3225987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Muthuraj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Nilesh 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Muthuvel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CF004-B6B0-05FE-F270-33491513476B}"/>
              </a:ext>
            </a:extLst>
          </p:cNvPr>
          <p:cNvSpPr txBox="1"/>
          <p:nvPr/>
        </p:nvSpPr>
        <p:spPr>
          <a:xfrm>
            <a:off x="4495800" y="280035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50" y="1489273"/>
            <a:ext cx="7808595" cy="236346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171450">
              <a:lnSpc>
                <a:spcPts val="1689"/>
              </a:lnSpc>
              <a:spcBef>
                <a:spcPts val="229"/>
              </a:spcBef>
            </a:pP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fast-paced </a:t>
            </a:r>
            <a:r>
              <a:rPr sz="1600" spc="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world,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e-commerce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landscape is evolving </a:t>
            </a:r>
            <a:r>
              <a:rPr sz="1600" spc="-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rapidly, </a:t>
            </a:r>
            <a:r>
              <a:rPr sz="16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how consumers shop and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operate.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ShopEZ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sz="1600" spc="-39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experience by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platform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range of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16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689"/>
              </a:lnSpc>
              <a:spcBef>
                <a:spcPts val="1205"/>
              </a:spcBef>
            </a:pP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convenience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in shopping,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ShopEZ </a:t>
            </a:r>
            <a:r>
              <a:rPr sz="1600" spc="2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needs by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interface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2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browse,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compare,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600" spc="2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z="1600" spc="2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effortlessly.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600" spc="2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sz="1600" spc="-38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AI-driven recommendations, secure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gateways, and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logistics solutions,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1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enjoyable shopping experience.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476" y="514350"/>
            <a:ext cx="208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44" y="514350"/>
            <a:ext cx="2294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000" b="1" spc="-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b="1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r>
              <a:rPr sz="3000" b="1" spc="-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</a:t>
            </a:r>
            <a:r>
              <a:rPr sz="3000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b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28750"/>
            <a:ext cx="7259637" cy="3062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3204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3405" indent="77470">
              <a:lnSpc>
                <a:spcPct val="115799"/>
              </a:lnSpc>
              <a:spcBef>
                <a:spcPts val="1245"/>
              </a:spcBef>
              <a:tabLst>
                <a:tab pos="2490470" algn="l"/>
              </a:tabLst>
            </a:pPr>
            <a:r>
              <a:rPr sz="1400" spc="-5" dirty="0">
                <a:latin typeface="Arial"/>
                <a:cs typeface="Arial"/>
              </a:rPr>
              <a:t>Develop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intuitive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visually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appealing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interface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enhances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experience,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making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navigation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product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discovery	</a:t>
            </a:r>
            <a:r>
              <a:rPr sz="1400" dirty="0">
                <a:latin typeface="Arial"/>
                <a:cs typeface="Arial"/>
              </a:rPr>
              <a:t>Seamless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96850" indent="-184785">
              <a:lnSpc>
                <a:spcPct val="100000"/>
              </a:lnSpc>
              <a:buAutoNum type="arabicPeriod" startAt="2"/>
              <a:tabLst>
                <a:tab pos="19748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Product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670" indent="38735">
              <a:lnSpc>
                <a:spcPct val="115799"/>
              </a:lnSpc>
              <a:spcBef>
                <a:spcPts val="1245"/>
              </a:spcBef>
              <a:tabLst>
                <a:tab pos="171196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categories,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place,	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fashion.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96850" indent="-184785">
              <a:lnSpc>
                <a:spcPct val="100000"/>
              </a:lnSpc>
              <a:buAutoNum type="arabicPeriod" startAt="3"/>
              <a:tabLst>
                <a:tab pos="19748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Experience:</a:t>
            </a:r>
          </a:p>
          <a:p>
            <a:pPr marL="12700" marR="5080" indent="38735">
              <a:lnSpc>
                <a:spcPct val="115799"/>
              </a:lnSpc>
              <a:spcBef>
                <a:spcPts val="124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preferences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904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100" y="2052599"/>
                  </a:moveTo>
                  <a:lnTo>
                    <a:pt x="0" y="0"/>
                  </a:lnTo>
                  <a:lnTo>
                    <a:pt x="4085100" y="0"/>
                  </a:lnTo>
                  <a:lnTo>
                    <a:pt x="4085100" y="2052599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99148" y="592"/>
            <a:ext cx="8743315" cy="5143500"/>
            <a:chOff x="199148" y="592"/>
            <a:chExt cx="8743315" cy="5143500"/>
          </a:xfrm>
        </p:grpSpPr>
        <p:sp>
          <p:nvSpPr>
            <p:cNvPr id="9" name="object 9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511" y="205663"/>
                  </a:moveTo>
                  <a:lnTo>
                    <a:pt x="1987232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25" y="205663"/>
                  </a:lnTo>
                  <a:lnTo>
                    <a:pt x="1732800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94" y="205663"/>
                  </a:lnTo>
                  <a:lnTo>
                    <a:pt x="1478368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62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511" y="4936655"/>
                  </a:lnTo>
                  <a:lnTo>
                    <a:pt x="8737511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308"/>
                  </a:lnTo>
                  <a:lnTo>
                    <a:pt x="141706" y="1044308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308"/>
                  </a:lnTo>
                  <a:lnTo>
                    <a:pt x="396138" y="1044308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63" y="0"/>
                  </a:moveTo>
                  <a:lnTo>
                    <a:pt x="2108657" y="0"/>
                  </a:lnTo>
                  <a:lnTo>
                    <a:pt x="508863" y="1044308"/>
                  </a:lnTo>
                  <a:lnTo>
                    <a:pt x="650570" y="1044308"/>
                  </a:lnTo>
                  <a:lnTo>
                    <a:pt x="2250363" y="0"/>
                  </a:lnTo>
                  <a:close/>
                </a:path>
              </a:pathLst>
            </a:custGeom>
            <a:solidFill>
              <a:srgbClr val="163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57466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35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35" y="0"/>
                  </a:lnTo>
                  <a:close/>
                </a:path>
                <a:path w="1851659" h="752475">
                  <a:moveTo>
                    <a:pt x="1550263" y="0"/>
                  </a:moveTo>
                  <a:lnTo>
                    <a:pt x="1489532" y="0"/>
                  </a:lnTo>
                  <a:lnTo>
                    <a:pt x="301015" y="752106"/>
                  </a:lnTo>
                  <a:lnTo>
                    <a:pt x="361746" y="752106"/>
                  </a:lnTo>
                  <a:lnTo>
                    <a:pt x="1550263" y="0"/>
                  </a:lnTo>
                  <a:close/>
                </a:path>
                <a:path w="1851659" h="752475">
                  <a:moveTo>
                    <a:pt x="1851279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62" y="752106"/>
                  </a:lnTo>
                  <a:lnTo>
                    <a:pt x="1851279" y="0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022" y="4217860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28"/>
                  </a:lnTo>
                  <a:lnTo>
                    <a:pt x="149250" y="925728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605" y="0"/>
                  </a:moveTo>
                  <a:lnTo>
                    <a:pt x="1851355" y="0"/>
                  </a:lnTo>
                  <a:lnTo>
                    <a:pt x="388467" y="925728"/>
                  </a:lnTo>
                  <a:lnTo>
                    <a:pt x="537718" y="925728"/>
                  </a:lnTo>
                  <a:lnTo>
                    <a:pt x="2000605" y="0"/>
                  </a:lnTo>
                  <a:close/>
                </a:path>
                <a:path w="2389504" h="925829">
                  <a:moveTo>
                    <a:pt x="2389073" y="0"/>
                  </a:moveTo>
                  <a:lnTo>
                    <a:pt x="2239822" y="0"/>
                  </a:lnTo>
                  <a:lnTo>
                    <a:pt x="776935" y="925728"/>
                  </a:lnTo>
                  <a:lnTo>
                    <a:pt x="926185" y="925728"/>
                  </a:lnTo>
                  <a:lnTo>
                    <a:pt x="238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148" y="4055656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31" y="0"/>
                  </a:moveTo>
                  <a:lnTo>
                    <a:pt x="1711883" y="0"/>
                  </a:lnTo>
                  <a:lnTo>
                    <a:pt x="0" y="1083310"/>
                  </a:lnTo>
                  <a:lnTo>
                    <a:pt x="174447" y="1083310"/>
                  </a:lnTo>
                  <a:lnTo>
                    <a:pt x="1886331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16" y="0"/>
                  </a:lnTo>
                  <a:lnTo>
                    <a:pt x="454533" y="1083310"/>
                  </a:lnTo>
                  <a:lnTo>
                    <a:pt x="628980" y="1083310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09" y="0"/>
                  </a:moveTo>
                  <a:lnTo>
                    <a:pt x="2620949" y="0"/>
                  </a:lnTo>
                  <a:lnTo>
                    <a:pt x="909066" y="1083310"/>
                  </a:lnTo>
                  <a:lnTo>
                    <a:pt x="1083525" y="1083310"/>
                  </a:lnTo>
                  <a:lnTo>
                    <a:pt x="2795409" y="0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21045" y="591937"/>
            <a:ext cx="38271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T</a:t>
            </a:r>
            <a:r>
              <a:rPr spc="-160" dirty="0"/>
              <a:t>echno</a:t>
            </a:r>
            <a:r>
              <a:rPr spc="-100" dirty="0"/>
              <a:t>l</a:t>
            </a:r>
            <a:r>
              <a:rPr spc="-135" dirty="0"/>
              <a:t>ogy</a:t>
            </a:r>
            <a:r>
              <a:rPr spc="-225" dirty="0"/>
              <a:t> </a:t>
            </a:r>
            <a:r>
              <a:rPr spc="285" dirty="0"/>
              <a:t>S</a:t>
            </a:r>
            <a:r>
              <a:rPr spc="-175" dirty="0"/>
              <a:t>tack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33925" y="1471697"/>
            <a:ext cx="2752090" cy="288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6215" algn="l"/>
              </a:tabLst>
            </a:pPr>
            <a:r>
              <a:rPr sz="1300" b="1" dirty="0">
                <a:latin typeface="Arial"/>
                <a:cs typeface="Arial"/>
              </a:rPr>
              <a:t>MongoDB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469900" lvl="1" indent="-31305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20" dirty="0">
                <a:solidFill>
                  <a:srgbClr val="4A86E7"/>
                </a:solidFill>
                <a:latin typeface="Arial"/>
                <a:cs typeface="Arial"/>
              </a:rPr>
              <a:t>Type:</a:t>
            </a:r>
            <a:r>
              <a:rPr sz="1100" b="1" spc="-4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NoSQL</a:t>
            </a:r>
            <a:r>
              <a:rPr sz="1100" b="1" spc="-5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Database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A86E7"/>
              </a:buClr>
              <a:buFont typeface="Tahoma"/>
              <a:buChar char="●"/>
            </a:pPr>
            <a:endParaRPr sz="135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buAutoNum type="arabicPeriod"/>
              <a:tabLst>
                <a:tab pos="196215" algn="l"/>
              </a:tabLst>
            </a:pPr>
            <a:r>
              <a:rPr sz="1300" b="1" spc="-5" dirty="0">
                <a:latin typeface="Arial"/>
                <a:cs typeface="Arial"/>
              </a:rPr>
              <a:t>Express.js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469900" lvl="1" indent="-313055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85" dirty="0">
                <a:solidFill>
                  <a:srgbClr val="4A86E7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ype</a:t>
            </a:r>
            <a:r>
              <a:rPr sz="1100" b="1" dirty="0">
                <a:solidFill>
                  <a:srgbClr val="4A86E7"/>
                </a:solidFill>
                <a:latin typeface="Arial"/>
                <a:cs typeface="Arial"/>
              </a:rPr>
              <a:t>: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4A86E7"/>
                </a:solidFill>
                <a:latin typeface="Arial"/>
                <a:cs typeface="Arial"/>
              </a:rPr>
              <a:t>W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4A86E7"/>
                </a:solidFill>
                <a:latin typeface="Arial"/>
                <a:cs typeface="Arial"/>
              </a:rPr>
              <a:t>b</a:t>
            </a:r>
            <a:r>
              <a:rPr sz="1100" b="1" spc="-4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Applicatio</a:t>
            </a:r>
            <a:r>
              <a:rPr sz="1100" b="1" dirty="0">
                <a:solidFill>
                  <a:srgbClr val="4A86E7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 Framework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A86E7"/>
              </a:buClr>
              <a:buFont typeface="Tahoma"/>
              <a:buChar char="●"/>
            </a:pPr>
            <a:endParaRPr sz="135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96215" algn="l"/>
              </a:tabLst>
            </a:pPr>
            <a:r>
              <a:rPr sz="1300" b="1" spc="-5" dirty="0">
                <a:latin typeface="Arial"/>
                <a:cs typeface="Arial"/>
              </a:rPr>
              <a:t>React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469900" lvl="1" indent="-31305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20" dirty="0">
                <a:solidFill>
                  <a:srgbClr val="4A86E7"/>
                </a:solidFill>
                <a:latin typeface="Arial"/>
                <a:cs typeface="Arial"/>
              </a:rPr>
              <a:t>Type:</a:t>
            </a:r>
            <a:r>
              <a:rPr sz="1100" b="1" spc="-3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Frontend</a:t>
            </a:r>
            <a:r>
              <a:rPr sz="1100" b="1" spc="-3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Library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A86E7"/>
              </a:buClr>
              <a:buFont typeface="Tahoma"/>
              <a:buChar char="●"/>
            </a:pPr>
            <a:endParaRPr sz="135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buAutoNum type="arabicPeriod"/>
              <a:tabLst>
                <a:tab pos="196215" algn="l"/>
              </a:tabLst>
            </a:pPr>
            <a:r>
              <a:rPr sz="1300" b="1" spc="-5" dirty="0">
                <a:latin typeface="Arial"/>
                <a:cs typeface="Arial"/>
              </a:rPr>
              <a:t>Node.js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469900" lvl="1" indent="-313055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20" dirty="0">
                <a:solidFill>
                  <a:srgbClr val="4A86E7"/>
                </a:solidFill>
                <a:latin typeface="Arial"/>
                <a:cs typeface="Arial"/>
              </a:rPr>
              <a:t>Type:</a:t>
            </a:r>
            <a:r>
              <a:rPr sz="1100" b="1" spc="-3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JavaScript</a:t>
            </a:r>
            <a:r>
              <a:rPr sz="1100" b="1" spc="-35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4A86E7"/>
                </a:solidFill>
                <a:latin typeface="Arial"/>
                <a:cs typeface="Arial"/>
              </a:rPr>
              <a:t>Runtime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904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100" y="2052599"/>
                  </a:moveTo>
                  <a:lnTo>
                    <a:pt x="0" y="0"/>
                  </a:lnTo>
                  <a:lnTo>
                    <a:pt x="4085100" y="0"/>
                  </a:lnTo>
                  <a:lnTo>
                    <a:pt x="4085100" y="2052599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511" y="205663"/>
                  </a:moveTo>
                  <a:lnTo>
                    <a:pt x="1987232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25" y="205663"/>
                  </a:lnTo>
                  <a:lnTo>
                    <a:pt x="1732800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94" y="205663"/>
                  </a:lnTo>
                  <a:lnTo>
                    <a:pt x="1478368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62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511" y="4936655"/>
                  </a:lnTo>
                  <a:lnTo>
                    <a:pt x="8737511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308"/>
                  </a:lnTo>
                  <a:lnTo>
                    <a:pt x="141706" y="1044308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308"/>
                  </a:lnTo>
                  <a:lnTo>
                    <a:pt x="396138" y="1044308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63" y="0"/>
                  </a:moveTo>
                  <a:lnTo>
                    <a:pt x="2108657" y="0"/>
                  </a:lnTo>
                  <a:lnTo>
                    <a:pt x="508863" y="1044308"/>
                  </a:lnTo>
                  <a:lnTo>
                    <a:pt x="650570" y="1044308"/>
                  </a:lnTo>
                  <a:lnTo>
                    <a:pt x="2250363" y="0"/>
                  </a:lnTo>
                  <a:close/>
                </a:path>
              </a:pathLst>
            </a:custGeom>
            <a:solidFill>
              <a:srgbClr val="163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7466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35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35" y="0"/>
                  </a:lnTo>
                  <a:close/>
                </a:path>
                <a:path w="1851659" h="752475">
                  <a:moveTo>
                    <a:pt x="1550263" y="0"/>
                  </a:moveTo>
                  <a:lnTo>
                    <a:pt x="1489532" y="0"/>
                  </a:lnTo>
                  <a:lnTo>
                    <a:pt x="301015" y="752106"/>
                  </a:lnTo>
                  <a:lnTo>
                    <a:pt x="361746" y="752106"/>
                  </a:lnTo>
                  <a:lnTo>
                    <a:pt x="1550263" y="0"/>
                  </a:lnTo>
                  <a:close/>
                </a:path>
                <a:path w="1851659" h="752475">
                  <a:moveTo>
                    <a:pt x="1851279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62" y="752106"/>
                  </a:lnTo>
                  <a:lnTo>
                    <a:pt x="1851279" y="0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022" y="4217860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28"/>
                  </a:lnTo>
                  <a:lnTo>
                    <a:pt x="149250" y="925728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605" y="0"/>
                  </a:moveTo>
                  <a:lnTo>
                    <a:pt x="1851355" y="0"/>
                  </a:lnTo>
                  <a:lnTo>
                    <a:pt x="388467" y="925728"/>
                  </a:lnTo>
                  <a:lnTo>
                    <a:pt x="537718" y="925728"/>
                  </a:lnTo>
                  <a:lnTo>
                    <a:pt x="2000605" y="0"/>
                  </a:lnTo>
                  <a:close/>
                </a:path>
                <a:path w="2389504" h="925829">
                  <a:moveTo>
                    <a:pt x="2389073" y="0"/>
                  </a:moveTo>
                  <a:lnTo>
                    <a:pt x="2239822" y="0"/>
                  </a:lnTo>
                  <a:lnTo>
                    <a:pt x="776935" y="925728"/>
                  </a:lnTo>
                  <a:lnTo>
                    <a:pt x="926185" y="925728"/>
                  </a:lnTo>
                  <a:lnTo>
                    <a:pt x="238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148" y="4055655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31" y="0"/>
                  </a:moveTo>
                  <a:lnTo>
                    <a:pt x="1711883" y="0"/>
                  </a:lnTo>
                  <a:lnTo>
                    <a:pt x="0" y="1083310"/>
                  </a:lnTo>
                  <a:lnTo>
                    <a:pt x="174447" y="1083310"/>
                  </a:lnTo>
                  <a:lnTo>
                    <a:pt x="1886331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16" y="0"/>
                  </a:lnTo>
                  <a:lnTo>
                    <a:pt x="454533" y="1083310"/>
                  </a:lnTo>
                  <a:lnTo>
                    <a:pt x="628980" y="1083310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09" y="0"/>
                  </a:moveTo>
                  <a:lnTo>
                    <a:pt x="2620949" y="0"/>
                  </a:lnTo>
                  <a:lnTo>
                    <a:pt x="909066" y="1083310"/>
                  </a:lnTo>
                  <a:lnTo>
                    <a:pt x="1083525" y="1083310"/>
                  </a:lnTo>
                  <a:lnTo>
                    <a:pt x="2795409" y="0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</a:t>
            </a:r>
            <a:r>
              <a:rPr spc="-145" dirty="0"/>
              <a:t>eatu</a:t>
            </a:r>
            <a:r>
              <a:rPr spc="-140" dirty="0"/>
              <a:t>r</a:t>
            </a:r>
            <a:r>
              <a:rPr spc="-105" dirty="0"/>
              <a:t>es</a:t>
            </a:r>
            <a:r>
              <a:rPr spc="-225" dirty="0"/>
              <a:t> </a:t>
            </a:r>
            <a:r>
              <a:rPr spc="-30" dirty="0"/>
              <a:t>O</a:t>
            </a:r>
            <a:r>
              <a:rPr spc="-45" dirty="0"/>
              <a:t>v</a:t>
            </a:r>
            <a:r>
              <a:rPr spc="-170" dirty="0"/>
              <a:t>e</a:t>
            </a:r>
            <a:r>
              <a:rPr spc="-15" dirty="0"/>
              <a:t>r</a:t>
            </a:r>
            <a:r>
              <a:rPr spc="-100" dirty="0"/>
              <a:t>vi</a:t>
            </a:r>
            <a:r>
              <a:rPr spc="-160" dirty="0"/>
              <a:t>e</a:t>
            </a:r>
            <a:r>
              <a:rPr spc="265" dirty="0"/>
              <a:t>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5384" y="954972"/>
            <a:ext cx="7552816" cy="33533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7480" algn="ctr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User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Features</a:t>
            </a:r>
            <a:endParaRPr sz="1650"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154305" algn="l"/>
              </a:tabLst>
            </a:pP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User</a:t>
            </a:r>
            <a:r>
              <a:rPr sz="10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Registration</a:t>
            </a:r>
            <a:r>
              <a:rPr sz="10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and</a:t>
            </a:r>
            <a:r>
              <a:rPr sz="10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Profile</a:t>
            </a:r>
            <a:r>
              <a:rPr sz="10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761C"/>
                </a:solidFill>
                <a:latin typeface="Arial"/>
                <a:cs typeface="Arial"/>
              </a:rPr>
              <a:t>Management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761C"/>
              </a:buClr>
              <a:buFont typeface="Arial"/>
              <a:buAutoNum type="arabicPeriod"/>
            </a:pPr>
            <a:endParaRPr sz="1050" dirty="0">
              <a:latin typeface="Arial"/>
              <a:cs typeface="Arial"/>
            </a:endParaRPr>
          </a:p>
          <a:p>
            <a:pPr marL="469900" marR="5080" lvl="1" indent="-297815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Account Creation: Users can easily create accounts using email, phone numbers, or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social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media logins.</a:t>
            </a:r>
            <a:endParaRPr sz="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7761C"/>
              </a:buClr>
              <a:buFont typeface="Tahoma"/>
              <a:buChar char="●"/>
            </a:pPr>
            <a:endParaRPr sz="1150"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buAutoNum type="arabicPeriod"/>
              <a:tabLst>
                <a:tab pos="154305" algn="l"/>
              </a:tabLst>
            </a:pP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Product</a:t>
            </a:r>
            <a:r>
              <a:rPr sz="1000" b="1" spc="-3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Search</a:t>
            </a:r>
            <a:r>
              <a:rPr sz="10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and</a:t>
            </a:r>
            <a:r>
              <a:rPr sz="10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Filtering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761C"/>
              </a:buClr>
              <a:buFont typeface="Arial"/>
              <a:buAutoNum type="arabicPeriod"/>
            </a:pPr>
            <a:endParaRPr sz="1050" dirty="0">
              <a:latin typeface="Arial"/>
              <a:cs typeface="Arial"/>
            </a:endParaRPr>
          </a:p>
          <a:p>
            <a:pPr marL="469900" marR="427355" lvl="1" indent="-297815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Search Bar: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A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robust search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feature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allows users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to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quickly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find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products by </a:t>
            </a:r>
            <a:r>
              <a:rPr sz="900" b="1" spc="-2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keywords.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</a:pPr>
            <a:r>
              <a:rPr sz="1350" b="1" spc="10" dirty="0">
                <a:solidFill>
                  <a:srgbClr val="191919"/>
                </a:solidFill>
                <a:latin typeface="Arial"/>
                <a:cs typeface="Arial"/>
              </a:rPr>
              <a:t>Admin</a:t>
            </a:r>
            <a:r>
              <a:rPr sz="1350" b="1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191919"/>
                </a:solidFill>
                <a:latin typeface="Arial"/>
                <a:cs typeface="Arial"/>
              </a:rPr>
              <a:t>Features</a:t>
            </a:r>
            <a:endParaRPr sz="1350"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154305" algn="l"/>
              </a:tabLst>
            </a:pP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Dashboard</a:t>
            </a:r>
            <a:r>
              <a:rPr sz="1000" b="1" spc="-5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Overview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761C"/>
              </a:buClr>
              <a:buFont typeface="Arial"/>
              <a:buAutoNum type="arabicPeriod"/>
            </a:pPr>
            <a:endParaRPr sz="1050" dirty="0">
              <a:latin typeface="Arial"/>
              <a:cs typeface="Arial"/>
            </a:endParaRPr>
          </a:p>
          <a:p>
            <a:pPr marL="469900" marR="101600" lvl="1" indent="-297815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Analytics Dashboard: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A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comprehensive dashboard displaying key metrics such as </a:t>
            </a:r>
            <a:r>
              <a:rPr sz="900" b="1" spc="-2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761C"/>
                </a:solidFill>
                <a:latin typeface="Arial"/>
                <a:cs typeface="Arial"/>
              </a:rPr>
              <a:t>total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sales, user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registrations, popular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products, and inventory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levels.</a:t>
            </a:r>
            <a:endParaRPr sz="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7761C"/>
              </a:buClr>
              <a:buFont typeface="Tahoma"/>
              <a:buChar char="●"/>
            </a:pPr>
            <a:endParaRPr sz="1150"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buAutoNum type="arabicPeriod"/>
              <a:tabLst>
                <a:tab pos="154305" algn="l"/>
              </a:tabLst>
            </a:pPr>
            <a:r>
              <a:rPr sz="1000" b="1" spc="-5" dirty="0">
                <a:solidFill>
                  <a:srgbClr val="37761C"/>
                </a:solidFill>
                <a:latin typeface="Arial"/>
                <a:cs typeface="Arial"/>
              </a:rPr>
              <a:t>User</a:t>
            </a:r>
            <a:r>
              <a:rPr sz="1000" b="1" spc="-5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761C"/>
                </a:solidFill>
                <a:latin typeface="Arial"/>
                <a:cs typeface="Arial"/>
              </a:rPr>
              <a:t>Management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761C"/>
              </a:buClr>
              <a:buFont typeface="Arial"/>
              <a:buAutoNum type="arabicPeriod"/>
            </a:pPr>
            <a:endParaRPr sz="1050" dirty="0">
              <a:latin typeface="Arial"/>
              <a:cs typeface="Arial"/>
            </a:endParaRPr>
          </a:p>
          <a:p>
            <a:pPr marL="469900" marR="240029" lvl="1" indent="-297815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User Accounts: Admins can 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view,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edit, and deactivate user accounts as needed, </a:t>
            </a:r>
            <a:r>
              <a:rPr sz="900" b="1" spc="-2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ensuring</a:t>
            </a:r>
            <a:r>
              <a:rPr sz="900" b="1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7761C"/>
                </a:solidFill>
                <a:latin typeface="Arial"/>
                <a:cs typeface="Arial"/>
              </a:rPr>
              <a:t>proper user management.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326-0686-4C61-31C7-6973FC0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5" y="285750"/>
            <a:ext cx="4096384" cy="461665"/>
          </a:xfrm>
        </p:spPr>
        <p:txBody>
          <a:bodyPr/>
          <a:lstStyle/>
          <a:p>
            <a:r>
              <a:rPr lang="en-US" sz="3000" dirty="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DD22A-FA99-1FFE-5421-E3D90913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5" y="971550"/>
            <a:ext cx="7316221" cy="36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074" y="330934"/>
            <a:ext cx="3752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F</a:t>
            </a:r>
            <a:r>
              <a:rPr sz="3000" spc="-175" dirty="0"/>
              <a:t>r</a:t>
            </a:r>
            <a:r>
              <a:rPr sz="3000" spc="-160" dirty="0"/>
              <a:t>on</a:t>
            </a:r>
            <a:r>
              <a:rPr sz="3000" spc="-110" dirty="0"/>
              <a:t>t</a:t>
            </a:r>
            <a:r>
              <a:rPr sz="3000" spc="-125" dirty="0"/>
              <a:t>end</a:t>
            </a:r>
            <a:r>
              <a:rPr sz="3000" spc="-180" dirty="0"/>
              <a:t> </a:t>
            </a:r>
            <a:r>
              <a:rPr sz="3000" spc="-25" dirty="0"/>
              <a:t>A</a:t>
            </a:r>
            <a:r>
              <a:rPr sz="3000" spc="-35" dirty="0"/>
              <a:t>r</a:t>
            </a:r>
            <a:r>
              <a:rPr sz="3000" spc="-145" dirty="0"/>
              <a:t>chi</a:t>
            </a:r>
            <a:r>
              <a:rPr sz="3000" spc="-130" dirty="0"/>
              <a:t>t</a:t>
            </a:r>
            <a:r>
              <a:rPr sz="3000" spc="-135" dirty="0"/>
              <a:t>ectu</a:t>
            </a:r>
            <a:r>
              <a:rPr sz="3000" spc="-120" dirty="0"/>
              <a:t>r</a:t>
            </a:r>
            <a:r>
              <a:rPr sz="3000" spc="-8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55600" y="1051972"/>
            <a:ext cx="6863715" cy="264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666666"/>
                </a:solidFill>
                <a:latin typeface="Calibri"/>
                <a:cs typeface="Calibri"/>
              </a:rPr>
              <a:t>COMPONENTS:</a:t>
            </a:r>
            <a:endParaRPr sz="1900" dirty="0">
              <a:latin typeface="Calibri"/>
              <a:cs typeface="Calibri"/>
            </a:endParaRPr>
          </a:p>
          <a:p>
            <a:pPr marL="730885" indent="-129539">
              <a:lnSpc>
                <a:spcPct val="100000"/>
              </a:lnSpc>
              <a:spcBef>
                <a:spcPts val="1575"/>
              </a:spcBef>
              <a:buSzPct val="91666"/>
              <a:buAutoNum type="arabicPeriod"/>
              <a:tabLst>
                <a:tab pos="731520" algn="l"/>
              </a:tabLst>
            </a:pPr>
            <a:r>
              <a:rPr sz="1200" b="1" spc="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1150" b="1" spc="5" dirty="0">
                <a:solidFill>
                  <a:srgbClr val="666666"/>
                </a:solidFill>
                <a:latin typeface="Arial"/>
                <a:cs typeface="Arial"/>
              </a:rPr>
              <a:t>rontend</a:t>
            </a:r>
            <a:r>
              <a:rPr sz="1150" b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50" b="1" spc="10" dirty="0">
                <a:solidFill>
                  <a:srgbClr val="666666"/>
                </a:solidFill>
                <a:latin typeface="Arial"/>
                <a:cs typeface="Arial"/>
              </a:rPr>
              <a:t>Components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Arial"/>
              <a:buAutoNum type="arabicPeriod"/>
            </a:pPr>
            <a:endParaRPr sz="1000" dirty="0">
              <a:latin typeface="Arial"/>
              <a:cs typeface="Arial"/>
            </a:endParaRPr>
          </a:p>
          <a:p>
            <a:pPr marL="1059180" lvl="1" indent="-304165">
              <a:lnSpc>
                <a:spcPts val="1125"/>
              </a:lnSpc>
              <a:buChar char="●"/>
              <a:tabLst>
                <a:tab pos="1059180" algn="l"/>
                <a:tab pos="1059815" algn="l"/>
              </a:tabLst>
            </a:pP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User</a:t>
            </a:r>
            <a:r>
              <a:rPr sz="950" b="1" spc="-2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Interface</a:t>
            </a:r>
            <a:r>
              <a:rPr sz="950" b="1" spc="-2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(UI)</a:t>
            </a:r>
            <a:endParaRPr sz="950" dirty="0">
              <a:latin typeface="Arial"/>
              <a:cs typeface="Arial"/>
            </a:endParaRPr>
          </a:p>
          <a:p>
            <a:pPr marL="1516380" lvl="2" indent="-304165">
              <a:lnSpc>
                <a:spcPts val="1125"/>
              </a:lnSpc>
              <a:buFont typeface="Tahoma"/>
              <a:buChar char="○"/>
              <a:tabLst>
                <a:tab pos="1516380" algn="l"/>
                <a:tab pos="1517015" algn="l"/>
              </a:tabLst>
            </a:pP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Homepage:</a:t>
            </a:r>
            <a:r>
              <a:rPr sz="95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Engaging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layout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 featuring</a:t>
            </a:r>
            <a:r>
              <a:rPr sz="95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banners,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promotions,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 and</a:t>
            </a:r>
            <a:r>
              <a:rPr sz="95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1155CC"/>
                </a:solidFill>
                <a:latin typeface="Arial"/>
                <a:cs typeface="Arial"/>
              </a:rPr>
              <a:t>featured</a:t>
            </a:r>
            <a:r>
              <a:rPr sz="950" b="1" spc="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155CC"/>
                </a:solidFill>
                <a:latin typeface="Arial"/>
                <a:cs typeface="Arial"/>
              </a:rPr>
              <a:t>products.</a:t>
            </a:r>
            <a:endParaRPr sz="9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1155CC"/>
              </a:buClr>
              <a:buFont typeface="Tahoma"/>
              <a:buChar char="○"/>
            </a:pPr>
            <a:endParaRPr sz="950" dirty="0">
              <a:latin typeface="Arial"/>
              <a:cs typeface="Arial"/>
            </a:endParaRPr>
          </a:p>
          <a:p>
            <a:pPr marL="730885" indent="-129539">
              <a:lnSpc>
                <a:spcPct val="100000"/>
              </a:lnSpc>
              <a:buSzPct val="91666"/>
              <a:buAutoNum type="arabicPeriod"/>
              <a:tabLst>
                <a:tab pos="731520" algn="l"/>
              </a:tabLst>
            </a:pP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User</a:t>
            </a:r>
            <a:r>
              <a:rPr sz="1200" b="1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Authentication</a:t>
            </a:r>
            <a:endParaRPr sz="1200" dirty="0">
              <a:latin typeface="Arial"/>
              <a:cs typeface="Arial"/>
            </a:endParaRPr>
          </a:p>
          <a:p>
            <a:pPr marL="1059180" indent="-314960">
              <a:lnSpc>
                <a:spcPct val="100000"/>
              </a:lnSpc>
              <a:spcBef>
                <a:spcPts val="1155"/>
              </a:spcBef>
              <a:buFont typeface="Tahoma"/>
              <a:buChar char="●"/>
              <a:tabLst>
                <a:tab pos="1059180" algn="l"/>
                <a:tab pos="1059815" algn="l"/>
              </a:tabLst>
            </a:pP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Login/Registration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Forms: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Secure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forms for</a:t>
            </a:r>
            <a:r>
              <a:rPr sz="1100" b="1" spc="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user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account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creation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1100" b="1" spc="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login.</a:t>
            </a:r>
            <a:endParaRPr sz="1100" dirty="0">
              <a:latin typeface="Arial"/>
              <a:cs typeface="Arial"/>
            </a:endParaRPr>
          </a:p>
          <a:p>
            <a:pPr marL="812165" indent="-210820">
              <a:lnSpc>
                <a:spcPct val="100000"/>
              </a:lnSpc>
              <a:spcBef>
                <a:spcPts val="1070"/>
              </a:spcBef>
              <a:buSzPct val="108695"/>
              <a:buAutoNum type="arabicPeriod" startAt="3"/>
              <a:tabLst>
                <a:tab pos="812800" algn="l"/>
              </a:tabLst>
            </a:pPr>
            <a:r>
              <a:rPr sz="1150" b="1" spc="5" dirty="0">
                <a:solidFill>
                  <a:srgbClr val="666666"/>
                </a:solidFill>
                <a:latin typeface="Arial"/>
                <a:cs typeface="Arial"/>
              </a:rPr>
              <a:t>Responsive</a:t>
            </a:r>
            <a:r>
              <a:rPr sz="1150" b="1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50" b="1" spc="5" dirty="0">
                <a:solidFill>
                  <a:srgbClr val="666666"/>
                </a:solidFill>
                <a:latin typeface="Arial"/>
                <a:cs typeface="Arial"/>
              </a:rPr>
              <a:t>Design</a:t>
            </a:r>
            <a:endParaRPr sz="1150" dirty="0">
              <a:latin typeface="Arial"/>
              <a:cs typeface="Arial"/>
            </a:endParaRPr>
          </a:p>
          <a:p>
            <a:pPr marL="1059180" marR="5080" lvl="1" indent="-311150">
              <a:lnSpc>
                <a:spcPts val="1230"/>
              </a:lnSpc>
              <a:spcBef>
                <a:spcPts val="1245"/>
              </a:spcBef>
              <a:buFont typeface="Tahoma"/>
              <a:buChar char="●"/>
              <a:tabLst>
                <a:tab pos="1059180" algn="l"/>
                <a:tab pos="1059815" algn="l"/>
              </a:tabLst>
            </a:pPr>
            <a:r>
              <a:rPr sz="1050" b="1" spc="10" dirty="0">
                <a:solidFill>
                  <a:srgbClr val="1155CC"/>
                </a:solidFill>
                <a:latin typeface="Arial"/>
                <a:cs typeface="Arial"/>
              </a:rPr>
              <a:t>Mobile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Optimization: </a:t>
            </a:r>
            <a:r>
              <a:rPr sz="1050" b="1" spc="15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design </a:t>
            </a:r>
            <a:r>
              <a:rPr sz="1050" b="1" spc="10" dirty="0">
                <a:solidFill>
                  <a:srgbClr val="1155CC"/>
                </a:solidFill>
                <a:latin typeface="Arial"/>
                <a:cs typeface="Arial"/>
              </a:rPr>
              <a:t>that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adapts </a:t>
            </a:r>
            <a:r>
              <a:rPr sz="1050" b="1" spc="10" dirty="0">
                <a:solidFill>
                  <a:srgbClr val="1155CC"/>
                </a:solidFill>
                <a:latin typeface="Arial"/>
                <a:cs typeface="Arial"/>
              </a:rPr>
              <a:t>to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different screen sizes, ensuring </a:t>
            </a:r>
            <a:r>
              <a:rPr sz="1050" b="1" spc="10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consistent </a:t>
            </a:r>
            <a:r>
              <a:rPr sz="1050" b="1" spc="-28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experience</a:t>
            </a:r>
            <a:r>
              <a:rPr sz="1050" b="1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1155CC"/>
                </a:solidFill>
                <a:latin typeface="Arial"/>
                <a:cs typeface="Arial"/>
              </a:rPr>
              <a:t>across devices.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50" y="391910"/>
            <a:ext cx="3674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Bac</a:t>
            </a:r>
            <a:r>
              <a:rPr sz="3000" spc="-85" dirty="0"/>
              <a:t>k</a:t>
            </a:r>
            <a:r>
              <a:rPr sz="3000" spc="-125" dirty="0"/>
              <a:t>end</a:t>
            </a:r>
            <a:r>
              <a:rPr sz="3000" spc="-180" dirty="0"/>
              <a:t> </a:t>
            </a:r>
            <a:r>
              <a:rPr sz="3000" spc="-25" dirty="0"/>
              <a:t>A</a:t>
            </a:r>
            <a:r>
              <a:rPr sz="3000" spc="-35" dirty="0"/>
              <a:t>r</a:t>
            </a:r>
            <a:r>
              <a:rPr sz="3000" spc="-145" dirty="0"/>
              <a:t>chi</a:t>
            </a:r>
            <a:r>
              <a:rPr sz="3000" spc="-130" dirty="0"/>
              <a:t>t</a:t>
            </a:r>
            <a:r>
              <a:rPr sz="3000" spc="-135" dirty="0"/>
              <a:t>ectu</a:t>
            </a:r>
            <a:r>
              <a:rPr sz="3000" spc="-120" dirty="0"/>
              <a:t>r</a:t>
            </a:r>
            <a:r>
              <a:rPr sz="3000" spc="-8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56700" y="1281098"/>
            <a:ext cx="7060565" cy="207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SzPct val="90909"/>
              <a:buAutoNum type="arabicPeriod"/>
              <a:tabLst>
                <a:tab pos="130175" algn="l"/>
              </a:tabLst>
            </a:pPr>
            <a:r>
              <a:rPr sz="1100" b="1" spc="-5" dirty="0">
                <a:solidFill>
                  <a:srgbClr val="666666"/>
                </a:solidFill>
                <a:latin typeface="Arial"/>
                <a:cs typeface="Arial"/>
              </a:rPr>
              <a:t>Database</a:t>
            </a:r>
            <a:r>
              <a:rPr sz="1100" b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666666"/>
                </a:solidFill>
                <a:latin typeface="Arial"/>
                <a:cs typeface="Arial"/>
              </a:rPr>
              <a:t>(MongoDB)</a:t>
            </a:r>
            <a:endParaRPr sz="1100">
              <a:latin typeface="Arial"/>
              <a:cs typeface="Arial"/>
            </a:endParaRPr>
          </a:p>
          <a:p>
            <a:pPr marL="12700" marR="392430" lvl="1" indent="144145">
              <a:lnSpc>
                <a:spcPct val="185900"/>
              </a:lnSpc>
              <a:buClr>
                <a:srgbClr val="134F5C"/>
              </a:buClr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User Data Storage: Secure storage of user profiles, order histories, and payment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information</a:t>
            </a:r>
            <a:r>
              <a:rPr sz="1100" b="1" dirty="0">
                <a:solidFill>
                  <a:srgbClr val="134F5C"/>
                </a:solidFill>
                <a:latin typeface="Arial"/>
                <a:cs typeface="Arial"/>
              </a:rPr>
              <a:t>. </a:t>
            </a:r>
            <a:r>
              <a:rPr sz="1100" b="1" spc="-2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666666"/>
                </a:solidFill>
                <a:latin typeface="Arial"/>
                <a:cs typeface="Arial"/>
              </a:rPr>
              <a:t>2.Server</a:t>
            </a:r>
            <a:r>
              <a:rPr sz="1100" b="1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666666"/>
                </a:solidFill>
                <a:latin typeface="Arial"/>
                <a:cs typeface="Arial"/>
              </a:rPr>
              <a:t>(Node.js)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●"/>
            </a:pPr>
            <a:endParaRPr sz="950">
              <a:latin typeface="Arial"/>
              <a:cs typeface="Arial"/>
            </a:endParaRPr>
          </a:p>
          <a:p>
            <a:pPr marL="469900" lvl="1" indent="-313055">
              <a:lnSpc>
                <a:spcPts val="1285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API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Development: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RESTful</a:t>
            </a:r>
            <a:r>
              <a:rPr sz="1100" b="1" spc="-5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APIs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handle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requests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between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frontend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backend.</a:t>
            </a:r>
            <a:endParaRPr sz="1100">
              <a:latin typeface="Arial"/>
              <a:cs typeface="Arial"/>
            </a:endParaRPr>
          </a:p>
          <a:p>
            <a:pPr marL="469900" lvl="1" indent="-313055">
              <a:lnSpc>
                <a:spcPts val="1285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Middleware:</a:t>
            </a:r>
            <a:r>
              <a:rPr sz="1100" b="1" spc="-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Custom</a:t>
            </a:r>
            <a:r>
              <a:rPr sz="1100" b="1" spc="-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middleware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for</a:t>
            </a:r>
            <a:r>
              <a:rPr sz="1100" b="1" spc="-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authentication,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error</a:t>
            </a:r>
            <a:r>
              <a:rPr sz="1100" b="1" spc="-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handling,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and</a:t>
            </a:r>
            <a:r>
              <a:rPr sz="1100" b="1" spc="-1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logging.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AutoNum type="arabicPeriod" startAt="3"/>
              <a:tabLst>
                <a:tab pos="168275" algn="l"/>
              </a:tabLst>
            </a:pPr>
            <a:r>
              <a:rPr sz="1100" b="1" spc="-5" dirty="0">
                <a:solidFill>
                  <a:srgbClr val="666666"/>
                </a:solidFill>
                <a:latin typeface="Arial"/>
                <a:cs typeface="Arial"/>
              </a:rPr>
              <a:t>Payment</a:t>
            </a:r>
            <a:r>
              <a:rPr sz="1100" b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666666"/>
                </a:solidFill>
                <a:latin typeface="Arial"/>
                <a:cs typeface="Arial"/>
              </a:rPr>
              <a:t>Processing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Arial"/>
              <a:buAutoNum type="arabicPeriod" startAt="3"/>
            </a:pPr>
            <a:endParaRPr sz="1050">
              <a:latin typeface="Arial"/>
              <a:cs typeface="Arial"/>
            </a:endParaRPr>
          </a:p>
          <a:p>
            <a:pPr marL="469900" marR="5080" lvl="1" indent="-313055">
              <a:lnSpc>
                <a:spcPts val="1250"/>
              </a:lnSpc>
              <a:spcBef>
                <a:spcPts val="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Payment Gateway Integration: Secure integration with payment processors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(e.g.,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Stripe, PayPal)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for </a:t>
            </a:r>
            <a:r>
              <a:rPr sz="1100" b="1" spc="-29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155CC"/>
                </a:solidFill>
                <a:latin typeface="Arial"/>
                <a:cs typeface="Arial"/>
              </a:rPr>
              <a:t>handling</a:t>
            </a:r>
            <a:r>
              <a:rPr sz="1100" b="1" spc="-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155CC"/>
                </a:solidFill>
                <a:latin typeface="Arial"/>
                <a:cs typeface="Arial"/>
              </a:rPr>
              <a:t>transactions.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685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Tahoma</vt:lpstr>
      <vt:lpstr>Times New Roman</vt:lpstr>
      <vt:lpstr>Office Theme</vt:lpstr>
      <vt:lpstr>NAAN MUDHALVAN  PROJECT</vt:lpstr>
      <vt:lpstr>PROJECT TITTLE</vt:lpstr>
      <vt:lpstr>Introduction</vt:lpstr>
      <vt:lpstr>Project Goals</vt:lpstr>
      <vt:lpstr>Technology Stack</vt:lpstr>
      <vt:lpstr>Features Overview</vt:lpstr>
      <vt:lpstr>Architecture Diagram</vt:lpstr>
      <vt:lpstr>Frontend Architecture</vt:lpstr>
      <vt:lpstr>Backend Architecture</vt:lpstr>
      <vt:lpstr>CHALLENGES:</vt:lpstr>
      <vt:lpstr>Prototype</vt:lpstr>
      <vt:lpstr>CONCLUSION: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 PROJECT</dc:title>
  <dc:creator>Muthu Raj</dc:creator>
  <cp:lastModifiedBy>Muthu Raj</cp:lastModifiedBy>
  <cp:revision>4</cp:revision>
  <dcterms:created xsi:type="dcterms:W3CDTF">2024-10-08T18:01:48Z</dcterms:created>
  <dcterms:modified xsi:type="dcterms:W3CDTF">2024-10-08T20:13:16Z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