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A17BE78-A41D-42DE-9C3C-5E7CEDA3BA15}" type="datetimeFigureOut">
              <a:rPr lang="en-US" smtClean="0"/>
              <a:t>4/1/2024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D84675-A250-4EF0-8E98-CA65E9E0FE19}" type="slidenum">
              <a:rPr lang="en-US" smtClean="0"/>
              <a:t>‹#›</a:t>
            </a:fld>
            <a:endParaRPr lang="en-US"/>
          </a:p>
        </p:txBody>
      </p:sp>
    </p:spTree>
    <p:extLst>
      <p:ext uri="{BB962C8B-B14F-4D97-AF65-F5344CB8AC3E}">
        <p14:creationId xmlns:p14="http://schemas.microsoft.com/office/powerpoint/2010/main" val="14718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69547" y="2183843"/>
            <a:ext cx="2904490"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MUTHURAJ.M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751488"/>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a:t>
            </a:r>
            <a:r>
              <a:rPr lang="en-US" sz="2400" b="1" dirty="0">
                <a:solidFill>
                  <a:srgbClr val="2D936B"/>
                </a:solidFill>
                <a:latin typeface="Trebuchet MS"/>
                <a:cs typeface="Trebuchet MS"/>
              </a:rPr>
              <a:t>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410845"/>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0ED29192-D274-B5F7-8D46-EE928954A37E}"/>
              </a:ext>
            </a:extLst>
          </p:cNvPr>
          <p:cNvSpPr txBox="1"/>
          <p:nvPr/>
        </p:nvSpPr>
        <p:spPr>
          <a:xfrm>
            <a:off x="683259" y="1096962"/>
            <a:ext cx="8536941" cy="4370427"/>
          </a:xfrm>
          <a:prstGeom prst="rect">
            <a:avLst/>
          </a:prstGeom>
          <a:noFill/>
        </p:spPr>
        <p:txBody>
          <a:bodyPr wrap="square" rtlCol="0">
            <a:spAutoFit/>
          </a:bodyPr>
          <a:lstStyle/>
          <a:p>
            <a:br>
              <a:rPr lang="en-US" sz="2000" dirty="0"/>
            </a:br>
            <a:r>
              <a:rPr lang="en-US" sz="2000" b="0" i="0" dirty="0">
                <a:solidFill>
                  <a:srgbClr val="0D0D0D"/>
                </a:solidFill>
                <a:effectLst/>
                <a:latin typeface="Söhne"/>
              </a:rPr>
              <a:t>The results of the text-to-video generator project using generative AI are highly promising. The system successfully converts text inputs into visually compelling video outputs, maintaining high-quality standards and coherence. Users appreciate the intuitive interface, customization options, and the efficiency of automated video creation. </a:t>
            </a:r>
          </a:p>
          <a:p>
            <a:endParaRPr lang="en-US" sz="2000" dirty="0">
              <a:solidFill>
                <a:srgbClr val="0D0D0D"/>
              </a:solidFill>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Successful conversion of text inputs to visually compelling video outputs.</a:t>
            </a:r>
          </a:p>
          <a:p>
            <a:pPr marL="342900" indent="-342900" algn="l">
              <a:buFont typeface="Wingdings" panose="05000000000000000000" pitchFamily="2" charset="2"/>
              <a:buChar char="Ø"/>
            </a:pPr>
            <a:r>
              <a:rPr lang="en-US" sz="2000" b="0" i="0" dirty="0">
                <a:solidFill>
                  <a:srgbClr val="0D0D0D"/>
                </a:solidFill>
                <a:effectLst/>
                <a:latin typeface="Söhne"/>
              </a:rPr>
              <a:t>Maintaining high-quality standards and coherence in the generated videos.</a:t>
            </a:r>
          </a:p>
          <a:p>
            <a:pPr marL="342900" indent="-342900" algn="l">
              <a:buFont typeface="Wingdings" panose="05000000000000000000" pitchFamily="2" charset="2"/>
              <a:buChar char="Ø"/>
            </a:pPr>
            <a:r>
              <a:rPr lang="en-US" sz="2000" b="0" i="0" dirty="0">
                <a:solidFill>
                  <a:srgbClr val="0D0D0D"/>
                </a:solidFill>
                <a:effectLst/>
                <a:latin typeface="Söhne"/>
              </a:rPr>
              <a:t>Positive feedback on the intuitive interface and customization options.</a:t>
            </a:r>
          </a:p>
          <a:p>
            <a:pPr marL="342900" indent="-342900" algn="l">
              <a:buFont typeface="Wingdings" panose="05000000000000000000" pitchFamily="2" charset="2"/>
              <a:buChar char="Ø"/>
            </a:pPr>
            <a:r>
              <a:rPr lang="en-US" sz="2000" b="0" i="0" dirty="0">
                <a:solidFill>
                  <a:srgbClr val="0D0D0D"/>
                </a:solidFill>
                <a:effectLst/>
                <a:latin typeface="Söhne"/>
              </a:rPr>
              <a:t>Increased productivity and creativity for users.</a:t>
            </a:r>
          </a:p>
          <a:p>
            <a:pPr marL="342900" indent="-342900" algn="l">
              <a:buFont typeface="Wingdings" panose="05000000000000000000" pitchFamily="2" charset="2"/>
              <a:buChar char="Ø"/>
            </a:pPr>
            <a:r>
              <a:rPr lang="en-US" sz="2000" b="0" i="0" dirty="0">
                <a:solidFill>
                  <a:srgbClr val="0D0D0D"/>
                </a:solidFill>
                <a:effectLst/>
                <a:latin typeface="Söhne"/>
              </a:rPr>
              <a:t>Ongoing optimization efforts to enhance performance and scalability.</a:t>
            </a:r>
          </a:p>
          <a:p>
            <a:pPr marL="342900" indent="-342900" algn="l">
              <a:buFont typeface="Wingdings" panose="05000000000000000000" pitchFamily="2" charset="2"/>
              <a:buChar char="Ø"/>
            </a:pPr>
            <a:r>
              <a:rPr lang="en-US" sz="2000" b="0" i="0" dirty="0">
                <a:solidFill>
                  <a:srgbClr val="0D0D0D"/>
                </a:solidFill>
                <a:effectLst/>
                <a:latin typeface="Söhne"/>
              </a:rPr>
              <a:t>Valuable tool for content creators, marketers, educators, and businesses.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2248694"/>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TEXT TO VIDEO CONVERTER USING GENERATIVE AI</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B602598-8A37-0CB9-1987-2F635F32D30A}"/>
              </a:ext>
            </a:extLst>
          </p:cNvPr>
          <p:cNvSpPr txBox="1"/>
          <p:nvPr/>
        </p:nvSpPr>
        <p:spPr>
          <a:xfrm>
            <a:off x="2454772" y="1663823"/>
            <a:ext cx="6139422" cy="353943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PROBLEM STATEMENT </a:t>
            </a:r>
          </a:p>
          <a:p>
            <a:pPr marL="285750" indent="-285750">
              <a:buFont typeface="Wingdings" panose="05000000000000000000" pitchFamily="2" charset="2"/>
              <a:buChar char="Ø"/>
            </a:pPr>
            <a:r>
              <a:rPr lang="en-US" sz="2800" dirty="0"/>
              <a:t>PROJECT OVERVIEW</a:t>
            </a:r>
          </a:p>
          <a:p>
            <a:pPr marL="285750" indent="-285750">
              <a:buFont typeface="Wingdings" panose="05000000000000000000" pitchFamily="2" charset="2"/>
              <a:buChar char="Ø"/>
            </a:pPr>
            <a:r>
              <a:rPr lang="en-US" sz="2800" dirty="0"/>
              <a:t>END USERS</a:t>
            </a:r>
          </a:p>
          <a:p>
            <a:pPr marL="285750" indent="-285750">
              <a:buFont typeface="Wingdings" panose="05000000000000000000" pitchFamily="2" charset="2"/>
              <a:buChar char="Ø"/>
            </a:pPr>
            <a:r>
              <a:rPr lang="en-US" sz="2800" dirty="0"/>
              <a:t>SOLUTION AND VALUE PROPOSITION</a:t>
            </a:r>
          </a:p>
          <a:p>
            <a:pPr marL="285750" indent="-285750">
              <a:buFont typeface="Wingdings" panose="05000000000000000000" pitchFamily="2" charset="2"/>
              <a:buChar char="Ø"/>
            </a:pPr>
            <a:r>
              <a:rPr lang="en-US" sz="2800" dirty="0"/>
              <a:t>WOW IN SOLUTION</a:t>
            </a:r>
          </a:p>
          <a:p>
            <a:pPr marL="285750" indent="-285750">
              <a:buFont typeface="Wingdings" panose="05000000000000000000" pitchFamily="2" charset="2"/>
              <a:buChar char="Ø"/>
            </a:pPr>
            <a:r>
              <a:rPr lang="en-US" sz="2800" dirty="0"/>
              <a:t>MODELLING </a:t>
            </a:r>
          </a:p>
          <a:p>
            <a:pPr marL="285750" indent="-285750">
              <a:buFont typeface="Wingdings" panose="05000000000000000000" pitchFamily="2" charset="2"/>
              <a:buChar char="Ø"/>
            </a:pPr>
            <a:r>
              <a:rPr lang="en-US" sz="28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451598"/>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AA0B9FB0-E293-BCC9-E3C2-7AF3409481B5}"/>
              </a:ext>
            </a:extLst>
          </p:cNvPr>
          <p:cNvSpPr txBox="1"/>
          <p:nvPr/>
        </p:nvSpPr>
        <p:spPr>
          <a:xfrm>
            <a:off x="731401" y="1295400"/>
            <a:ext cx="6514148" cy="4370427"/>
          </a:xfrm>
          <a:prstGeom prst="rect">
            <a:avLst/>
          </a:prstGeom>
          <a:noFill/>
        </p:spPr>
        <p:txBody>
          <a:bodyPr wrap="square" rtlCol="0">
            <a:spAutoFit/>
          </a:bodyPr>
          <a:lstStyle/>
          <a:p>
            <a:br>
              <a:rPr lang="en-US" dirty="0"/>
            </a:br>
            <a:r>
              <a:rPr lang="en-US" sz="2000" b="0" i="0" dirty="0">
                <a:solidFill>
                  <a:srgbClr val="0D0D0D"/>
                </a:solidFill>
                <a:effectLst/>
                <a:latin typeface="Söhne"/>
              </a:rPr>
              <a:t>The problem is the lack of efficient tools that seamlessly convert text descriptions into engaging video content. Existing solutions often fall short in terms of video quality, coherence, and customization options. Manual video creation is time-consuming and resource-intensive, hindering productivity and creativity. Additionally, non-technical users face challenges in navigating complex video editing software. This project aims to address these issues by developing a robust text-to-video generator powered by generative AI. The solution will provide a user-friendly interface, high-quality video output, and customizable features, empowering users to effortlessly transform their text ideas into visually compelling videos.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1215" y="362736"/>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9DBC8DBA-FD95-8870-7CFB-3767B8B79A45}"/>
              </a:ext>
            </a:extLst>
          </p:cNvPr>
          <p:cNvSpPr txBox="1"/>
          <p:nvPr/>
        </p:nvSpPr>
        <p:spPr>
          <a:xfrm>
            <a:off x="676275" y="1361825"/>
            <a:ext cx="7820025" cy="3785652"/>
          </a:xfrm>
          <a:prstGeom prst="rect">
            <a:avLst/>
          </a:prstGeom>
          <a:noFill/>
        </p:spPr>
        <p:txBody>
          <a:bodyPr wrap="square" rtlCol="0">
            <a:spAutoFit/>
          </a:bodyPr>
          <a:lstStyle/>
          <a:p>
            <a:br>
              <a:rPr lang="en-US" sz="2000" dirty="0"/>
            </a:br>
            <a:r>
              <a:rPr lang="en-US" sz="2000" b="0" i="0" dirty="0">
                <a:solidFill>
                  <a:srgbClr val="0D0D0D"/>
                </a:solidFill>
                <a:effectLst/>
                <a:latin typeface="Söhne"/>
              </a:rPr>
              <a:t>The project aims to create a text-to-video generator</a:t>
            </a:r>
          </a:p>
          <a:p>
            <a:r>
              <a:rPr lang="en-US" sz="2000" b="0" i="0" dirty="0">
                <a:solidFill>
                  <a:srgbClr val="0D0D0D"/>
                </a:solidFill>
                <a:effectLst/>
                <a:latin typeface="Söhne"/>
              </a:rPr>
              <a:t> leveraging generative AI technologies. It will enable users to input text descriptions and receive corresponding video outputs automatically. The system will utilize a diverse dataset for training, including various text genres and video content. Key components include data preprocessing, model selection (e.g., GPT-3, DALL-E), training, and integration into a user-friendly interface. The generator will focus on producing high-quality, coherent videos with customizable features. Through iterative testing, optimization, and user feedback, the goal is to deliver a reliable and efficient tool for converting text ideas into visually engaging video content.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DE5BF6BD-C883-00D5-6B3D-EB3E9B74CA03}"/>
              </a:ext>
            </a:extLst>
          </p:cNvPr>
          <p:cNvSpPr txBox="1"/>
          <p:nvPr/>
        </p:nvSpPr>
        <p:spPr>
          <a:xfrm>
            <a:off x="493643" y="1366923"/>
            <a:ext cx="7772400" cy="4708981"/>
          </a:xfrm>
          <a:prstGeom prst="rect">
            <a:avLst/>
          </a:prstGeom>
          <a:noFill/>
        </p:spPr>
        <p:txBody>
          <a:bodyPr wrap="square" rtlCol="0">
            <a:spAutoFit/>
          </a:bodyPr>
          <a:lstStyle/>
          <a:p>
            <a:br>
              <a:rPr lang="en-US" sz="2000" dirty="0"/>
            </a:br>
            <a:r>
              <a:rPr lang="en-US" sz="2000" b="0" i="0" dirty="0">
                <a:solidFill>
                  <a:srgbClr val="0D0D0D"/>
                </a:solidFill>
                <a:effectLst/>
                <a:latin typeface="Söhne"/>
              </a:rPr>
              <a:t>The end users of the text-to-video generator project using </a:t>
            </a:r>
          </a:p>
          <a:p>
            <a:r>
              <a:rPr lang="en-US" sz="2000" b="0" i="0" dirty="0">
                <a:solidFill>
                  <a:srgbClr val="0D0D0D"/>
                </a:solidFill>
                <a:effectLst/>
                <a:latin typeface="Söhne"/>
              </a:rPr>
              <a:t>generative AI could include a wide range of individuals and organizations:</a:t>
            </a:r>
          </a:p>
          <a:p>
            <a:endParaRPr lang="en-US" sz="2000" b="0" i="0" dirty="0">
              <a:solidFill>
                <a:srgbClr val="0D0D0D"/>
              </a:solidFill>
              <a:effectLst/>
              <a:latin typeface="Söhne"/>
            </a:endParaRPr>
          </a:p>
          <a:p>
            <a:pPr marL="342900" indent="-342900">
              <a:buFont typeface="Wingdings" panose="05000000000000000000" pitchFamily="2" charset="2"/>
              <a:buChar char="Ø"/>
            </a:pPr>
            <a:r>
              <a:rPr lang="en-US" sz="2000" b="0" i="0" dirty="0">
                <a:solidFill>
                  <a:srgbClr val="0D0D0D"/>
                </a:solidFill>
                <a:effectLst/>
                <a:latin typeface="Söhne"/>
              </a:rPr>
              <a:t>Content Creators</a:t>
            </a:r>
          </a:p>
          <a:p>
            <a:pPr marL="342900" indent="-342900">
              <a:buFont typeface="Wingdings" panose="05000000000000000000" pitchFamily="2" charset="2"/>
              <a:buChar char="Ø"/>
            </a:pPr>
            <a:r>
              <a:rPr lang="en-US" sz="2000" b="0" i="0" dirty="0">
                <a:solidFill>
                  <a:srgbClr val="0D0D0D"/>
                </a:solidFill>
                <a:effectLst/>
                <a:latin typeface="Söhne"/>
              </a:rPr>
              <a:t>Marketers and Advertisers</a:t>
            </a:r>
            <a:endParaRPr lang="en-US" sz="2000" dirty="0">
              <a:solidFill>
                <a:srgbClr val="0D0D0D"/>
              </a:solidFill>
              <a:latin typeface="Söhne"/>
            </a:endParaRPr>
          </a:p>
          <a:p>
            <a:pPr marL="342900" indent="-342900">
              <a:buFont typeface="Wingdings" panose="05000000000000000000" pitchFamily="2" charset="2"/>
              <a:buChar char="Ø"/>
            </a:pPr>
            <a:r>
              <a:rPr lang="en-US" sz="2000" b="0" i="0" dirty="0">
                <a:solidFill>
                  <a:srgbClr val="0D0D0D"/>
                </a:solidFill>
                <a:effectLst/>
                <a:latin typeface="Söhne"/>
              </a:rPr>
              <a:t>Educators</a:t>
            </a:r>
          </a:p>
          <a:p>
            <a:pPr marL="342900" indent="-342900">
              <a:buFont typeface="Wingdings" panose="05000000000000000000" pitchFamily="2" charset="2"/>
              <a:buChar char="Ø"/>
            </a:pPr>
            <a:r>
              <a:rPr lang="en-US" sz="2000" b="0" i="0" dirty="0">
                <a:solidFill>
                  <a:srgbClr val="0D0D0D"/>
                </a:solidFill>
                <a:effectLst/>
                <a:latin typeface="Söhne"/>
              </a:rPr>
              <a:t>Small Businesses and Entrepreneurs</a:t>
            </a:r>
            <a:endParaRPr lang="en-US" sz="2000" dirty="0">
              <a:solidFill>
                <a:srgbClr val="0D0D0D"/>
              </a:solidFill>
              <a:latin typeface="Söhne"/>
            </a:endParaRPr>
          </a:p>
          <a:p>
            <a:pPr marL="342900" indent="-342900">
              <a:buFont typeface="Wingdings" panose="05000000000000000000" pitchFamily="2" charset="2"/>
              <a:buChar char="Ø"/>
            </a:pPr>
            <a:r>
              <a:rPr lang="en-US" sz="2000" b="0" i="0" dirty="0">
                <a:solidFill>
                  <a:srgbClr val="0D0D0D"/>
                </a:solidFill>
                <a:effectLst/>
                <a:latin typeface="Söhne"/>
              </a:rPr>
              <a:t>Social Media Users</a:t>
            </a:r>
          </a:p>
          <a:p>
            <a:pPr marL="342900" indent="-342900">
              <a:buFont typeface="Wingdings" panose="05000000000000000000" pitchFamily="2" charset="2"/>
              <a:buChar char="Ø"/>
            </a:pPr>
            <a:r>
              <a:rPr lang="en-US" sz="2000" b="0" i="0" dirty="0">
                <a:solidFill>
                  <a:srgbClr val="0D0D0D"/>
                </a:solidFill>
                <a:effectLst/>
                <a:latin typeface="Söhne"/>
              </a:rPr>
              <a:t>Non-profit Organizations</a:t>
            </a:r>
          </a:p>
          <a:p>
            <a:pPr marL="342900" indent="-342900">
              <a:buFont typeface="Wingdings" panose="05000000000000000000" pitchFamily="2" charset="2"/>
              <a:buChar char="Ø"/>
            </a:pPr>
            <a:endParaRPr lang="en-US" sz="2000" dirty="0">
              <a:solidFill>
                <a:srgbClr val="0D0D0D"/>
              </a:solidFill>
              <a:latin typeface="Söhne"/>
            </a:endParaRPr>
          </a:p>
          <a:p>
            <a:r>
              <a:rPr lang="en-US" sz="2000" b="0" i="0" dirty="0">
                <a:solidFill>
                  <a:srgbClr val="0D0D0D"/>
                </a:solidFill>
                <a:effectLst/>
                <a:latin typeface="Söhne"/>
              </a:rPr>
              <a:t>Ultimately, the text-to-video generator serves anyone who needs a convenient and efficient tool to convert text ideas into visually compelling video content, regardless of their technical expertise or industry.</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5D907552-F765-A769-4334-2E86B809E994}"/>
              </a:ext>
            </a:extLst>
          </p:cNvPr>
          <p:cNvSpPr txBox="1"/>
          <p:nvPr/>
        </p:nvSpPr>
        <p:spPr>
          <a:xfrm>
            <a:off x="2895600" y="1507806"/>
            <a:ext cx="7772400" cy="4401205"/>
          </a:xfrm>
          <a:prstGeom prst="rect">
            <a:avLst/>
          </a:prstGeom>
          <a:noFill/>
        </p:spPr>
        <p:txBody>
          <a:bodyPr wrap="square" rtlCol="0">
            <a:spAutoFit/>
          </a:bodyPr>
          <a:lstStyle/>
          <a:p>
            <a:pPr algn="l"/>
            <a:r>
              <a:rPr lang="en-US" sz="2000" b="0" i="0" dirty="0">
                <a:solidFill>
                  <a:srgbClr val="0D0D0D"/>
                </a:solidFill>
                <a:effectLst/>
                <a:latin typeface="Söhne"/>
              </a:rPr>
              <a:t>The solution for the text-to-video generator project using generative AI offers several key features and value propositions:</a:t>
            </a:r>
          </a:p>
          <a:p>
            <a:pPr algn="l"/>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Automated Video Generation</a:t>
            </a:r>
          </a:p>
          <a:p>
            <a:pPr marL="342900" indent="-342900" algn="l">
              <a:buFont typeface="Wingdings" panose="05000000000000000000" pitchFamily="2" charset="2"/>
              <a:buChar char="Ø"/>
            </a:pPr>
            <a:r>
              <a:rPr lang="en-US" sz="2000" b="0" i="0" dirty="0">
                <a:solidFill>
                  <a:srgbClr val="0D0D0D"/>
                </a:solidFill>
                <a:effectLst/>
                <a:latin typeface="Söhne"/>
              </a:rPr>
              <a:t>Customization Options</a:t>
            </a:r>
          </a:p>
          <a:p>
            <a:pPr marL="342900" indent="-342900" algn="l">
              <a:buFont typeface="Wingdings" panose="05000000000000000000" pitchFamily="2" charset="2"/>
              <a:buChar char="Ø"/>
            </a:pPr>
            <a:r>
              <a:rPr lang="en-US" sz="2000" b="0" i="0" dirty="0">
                <a:solidFill>
                  <a:srgbClr val="0D0D0D"/>
                </a:solidFill>
                <a:effectLst/>
                <a:latin typeface="Söhne"/>
              </a:rPr>
              <a:t>Scalability</a:t>
            </a:r>
          </a:p>
          <a:p>
            <a:pPr marL="342900" indent="-342900" algn="l">
              <a:buFont typeface="Wingdings" panose="05000000000000000000" pitchFamily="2" charset="2"/>
              <a:buChar char="Ø"/>
            </a:pPr>
            <a:r>
              <a:rPr lang="en-US" sz="2000" b="0" i="0" dirty="0">
                <a:solidFill>
                  <a:srgbClr val="0D0D0D"/>
                </a:solidFill>
                <a:effectLst/>
                <a:latin typeface="Söhne"/>
              </a:rPr>
              <a:t>User-Friendly Interface</a:t>
            </a:r>
          </a:p>
          <a:p>
            <a:pPr marL="342900" indent="-342900" algn="l">
              <a:buFont typeface="Wingdings" panose="05000000000000000000" pitchFamily="2" charset="2"/>
              <a:buChar char="Ø"/>
            </a:pPr>
            <a:r>
              <a:rPr lang="en-US" sz="2000" b="0" i="0" dirty="0">
                <a:solidFill>
                  <a:srgbClr val="0D0D0D"/>
                </a:solidFill>
                <a:effectLst/>
                <a:latin typeface="Söhne"/>
              </a:rPr>
              <a:t>High-Quality Outputs</a:t>
            </a:r>
          </a:p>
          <a:p>
            <a:pPr marL="342900" indent="-342900" algn="l">
              <a:buFont typeface="Wingdings" panose="05000000000000000000" pitchFamily="2" charset="2"/>
              <a:buChar char="Ø"/>
            </a:pPr>
            <a:r>
              <a:rPr lang="en-US" sz="2000" b="0" i="0" dirty="0">
                <a:solidFill>
                  <a:srgbClr val="0D0D0D"/>
                </a:solidFill>
                <a:effectLst/>
                <a:latin typeface="Söhne"/>
              </a:rPr>
              <a:t>Cost-Effective</a:t>
            </a:r>
          </a:p>
          <a:p>
            <a:pPr algn="l"/>
            <a:endParaRPr lang="en-US" sz="2000" dirty="0">
              <a:solidFill>
                <a:srgbClr val="0D0D0D"/>
              </a:solidFill>
              <a:latin typeface="Söhne"/>
            </a:endParaRPr>
          </a:p>
          <a:p>
            <a:pPr algn="l"/>
            <a:r>
              <a:rPr lang="en-US" sz="2000" b="0" i="0" dirty="0">
                <a:solidFill>
                  <a:srgbClr val="0D0D0D"/>
                </a:solidFill>
                <a:effectLst/>
                <a:latin typeface="Söhne"/>
              </a:rPr>
              <a:t>Overall, the value proposition of the text-to-video generator lies in its ability to empower users to create engaging and visually compelling video content from their text ideas, streamlining the content </a:t>
            </a:r>
          </a:p>
          <a:p>
            <a:pPr algn="l"/>
            <a:r>
              <a:rPr lang="en-US" sz="2000" b="0" i="0" dirty="0">
                <a:solidFill>
                  <a:srgbClr val="0D0D0D"/>
                </a:solidFill>
                <a:effectLst/>
                <a:latin typeface="Söhne"/>
              </a:rPr>
              <a:t>creation process and enhancing creativity and productivity.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65125" y="1507806"/>
            <a:ext cx="1773555" cy="3419475"/>
          </a:xfrm>
          <a:prstGeom prst="rect">
            <a:avLst/>
          </a:prstGeom>
        </p:spPr>
      </p:pic>
      <p:sp>
        <p:nvSpPr>
          <p:cNvPr id="7" name="object 7"/>
          <p:cNvSpPr txBox="1">
            <a:spLocks noGrp="1"/>
          </p:cNvSpPr>
          <p:nvPr>
            <p:ph type="title"/>
          </p:nvPr>
        </p:nvSpPr>
        <p:spPr>
          <a:xfrm>
            <a:off x="533400" y="24843"/>
            <a:ext cx="9764395" cy="1122362"/>
          </a:xfrm>
          <a:prstGeom prst="rect">
            <a:avLst/>
          </a:prstGeom>
        </p:spPr>
        <p:txBody>
          <a:bodyPr vert="horz" wrap="square" lIns="0" tIns="286004" rIns="0" bIns="0" rtlCol="0">
            <a:spAutoFit/>
          </a:bodyPr>
          <a:lstStyle/>
          <a:p>
            <a:pPr marL="193675">
              <a:lnSpc>
                <a:spcPct val="100000"/>
              </a:lnSpc>
              <a:spcBef>
                <a:spcPts val="130"/>
              </a:spcBef>
            </a:pPr>
            <a:r>
              <a:rPr lang="en-US" sz="4250" dirty="0"/>
              <a:t>THE</a:t>
            </a:r>
            <a:r>
              <a:rPr lang="en-US" sz="4250" spc="20" dirty="0"/>
              <a:t> </a:t>
            </a:r>
            <a:r>
              <a:rPr lang="en-US" sz="4250" dirty="0"/>
              <a:t>WOW</a:t>
            </a:r>
            <a:r>
              <a:rPr lang="en-US" sz="4250" spc="90" dirty="0"/>
              <a:t> </a:t>
            </a:r>
            <a:r>
              <a:rPr lang="en-US" sz="4250" dirty="0"/>
              <a:t>IN </a:t>
            </a:r>
            <a:r>
              <a:rPr sz="4250" dirty="0"/>
              <a:t>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D947C68-2FB8-3E74-CE0A-3C53683B958F}"/>
              </a:ext>
            </a:extLst>
          </p:cNvPr>
          <p:cNvSpPr txBox="1"/>
          <p:nvPr/>
        </p:nvSpPr>
        <p:spPr>
          <a:xfrm>
            <a:off x="2127795" y="1147204"/>
            <a:ext cx="7682956" cy="5177395"/>
          </a:xfrm>
          <a:prstGeom prst="rect">
            <a:avLst/>
          </a:prstGeom>
          <a:noFill/>
        </p:spPr>
        <p:txBody>
          <a:bodyPr wrap="square" rtlCol="0">
            <a:spAutoFit/>
          </a:bodyPr>
          <a:lstStyle/>
          <a:p>
            <a:pPr algn="l"/>
            <a:r>
              <a:rPr lang="en-US" sz="2000" b="0" i="0" dirty="0">
                <a:solidFill>
                  <a:srgbClr val="0D0D0D"/>
                </a:solidFill>
                <a:effectLst/>
                <a:latin typeface="Söhne"/>
              </a:rPr>
              <a:t>Our solution for the text-to-video generator project leverages state-of-the-art generative AI algorithms to transform text  descriptions into engaging video content. The process begins with gathering a diverse dataset of text and corresponding video samples for model training. We select a suitable generative AI model, such as GPT-3 or DALL-E, and train it using the prepared dataset to learn the mapping between text inputs and video outputs.</a:t>
            </a:r>
          </a:p>
          <a:p>
            <a:pPr algn="l"/>
            <a:r>
              <a:rPr lang="en-US" sz="2000" b="0" i="0" dirty="0">
                <a:solidFill>
                  <a:srgbClr val="0D0D0D"/>
                </a:solidFill>
                <a:effectLst/>
                <a:latin typeface="Söhne"/>
              </a:rPr>
              <a:t>The developed system features an intuitive user interface where users can input text descriptions and preview the generated videos in real-time. Customization options include selecting video styles, transitions, and adding audio elements to enhance the visual storytelling experience.</a:t>
            </a:r>
          </a:p>
          <a:p>
            <a:pPr algn="l"/>
            <a:r>
              <a:rPr lang="en-US" sz="2000" b="0" i="0" dirty="0">
                <a:solidFill>
                  <a:srgbClr val="0D0D0D"/>
                </a:solidFill>
                <a:effectLst/>
                <a:latin typeface="Söhne"/>
              </a:rPr>
              <a:t>Key highlights of our solution include automated video generation, scalability for bulk video creation, high-quality outputs, and cost-effectiveness compared to traditional manual video production methods.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57200" y="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502EC8DC-A11B-C40B-81E8-33739157D7FF}"/>
              </a:ext>
            </a:extLst>
          </p:cNvPr>
          <p:cNvSpPr txBox="1"/>
          <p:nvPr/>
        </p:nvSpPr>
        <p:spPr>
          <a:xfrm>
            <a:off x="457200" y="1066800"/>
            <a:ext cx="8610600" cy="5016758"/>
          </a:xfrm>
          <a:prstGeom prst="rect">
            <a:avLst/>
          </a:prstGeom>
          <a:noFill/>
        </p:spPr>
        <p:txBody>
          <a:bodyPr wrap="square" rtlCol="0">
            <a:spAutoFit/>
          </a:bodyPr>
          <a:lstStyle/>
          <a:p>
            <a:pPr algn="l"/>
            <a:r>
              <a:rPr lang="en-US" sz="2000" b="0" i="0" dirty="0">
                <a:solidFill>
                  <a:srgbClr val="0D0D0D"/>
                </a:solidFill>
                <a:effectLst/>
                <a:latin typeface="Söhne"/>
              </a:rPr>
              <a:t>To model the text-to-video generator project using generative AI, several key steps are involved:</a:t>
            </a:r>
          </a:p>
          <a:p>
            <a:pPr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Data Collection</a:t>
            </a:r>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Data Preprocessing</a:t>
            </a:r>
          </a:p>
          <a:p>
            <a:pPr algn="l">
              <a:buFont typeface="+mj-lt"/>
              <a:buAutoNum type="arabicPeriod"/>
            </a:pPr>
            <a:r>
              <a:rPr lang="en-US" sz="2000" b="1" i="0" dirty="0">
                <a:solidFill>
                  <a:srgbClr val="0D0D0D"/>
                </a:solidFill>
                <a:effectLst/>
                <a:latin typeface="Söhne"/>
              </a:rPr>
              <a:t>Model </a:t>
            </a:r>
            <a:r>
              <a:rPr lang="en-US" sz="2000" b="1" i="0" dirty="0" err="1">
                <a:solidFill>
                  <a:srgbClr val="0D0D0D"/>
                </a:solidFill>
                <a:effectLst/>
                <a:latin typeface="Söhne"/>
              </a:rPr>
              <a:t>SelectionTraining</a:t>
            </a:r>
            <a:r>
              <a:rPr lang="en-US" sz="2000" b="1" i="0" dirty="0">
                <a:solidFill>
                  <a:srgbClr val="0D0D0D"/>
                </a:solidFill>
                <a:effectLst/>
                <a:latin typeface="Söhne"/>
              </a:rPr>
              <a:t> the Model</a:t>
            </a:r>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Integration and Deployment</a:t>
            </a:r>
          </a:p>
          <a:p>
            <a:pPr algn="l">
              <a:buFont typeface="+mj-lt"/>
              <a:buAutoNum type="arabicPeriod"/>
            </a:pPr>
            <a:r>
              <a:rPr lang="en-US" sz="2000" b="1" i="0" dirty="0">
                <a:solidFill>
                  <a:srgbClr val="0D0D0D"/>
                </a:solidFill>
                <a:effectLst/>
                <a:latin typeface="Söhne"/>
              </a:rPr>
              <a:t>Testing and Evaluation</a:t>
            </a:r>
          </a:p>
          <a:p>
            <a:pPr algn="l">
              <a:buFont typeface="+mj-lt"/>
              <a:buAutoNum type="arabicPeriod"/>
            </a:pPr>
            <a:r>
              <a:rPr lang="en-US" sz="2000" b="1" i="0" dirty="0">
                <a:solidFill>
                  <a:srgbClr val="0D0D0D"/>
                </a:solidFill>
                <a:effectLst/>
                <a:latin typeface="Söhne"/>
              </a:rPr>
              <a:t>Optimization</a:t>
            </a:r>
          </a:p>
          <a:p>
            <a:pPr algn="l">
              <a:buFont typeface="+mj-lt"/>
              <a:buAutoNum type="arabicPeriod"/>
            </a:pPr>
            <a:r>
              <a:rPr lang="en-US" sz="2000" b="1" i="0" dirty="0">
                <a:solidFill>
                  <a:srgbClr val="0D0D0D"/>
                </a:solidFill>
                <a:effectLst/>
                <a:latin typeface="Söhne"/>
              </a:rPr>
              <a:t>Documentation</a:t>
            </a:r>
          </a:p>
          <a:p>
            <a:pPr algn="l">
              <a:buFont typeface="+mj-lt"/>
              <a:buAutoNum type="arabicPeriod"/>
            </a:pPr>
            <a:endParaRPr lang="en-US" sz="2000" b="1" dirty="0">
              <a:solidFill>
                <a:srgbClr val="0D0D0D"/>
              </a:solidFill>
              <a:latin typeface="Söhne"/>
            </a:endParaRPr>
          </a:p>
          <a:p>
            <a:pPr algn="l"/>
            <a:r>
              <a:rPr lang="en-US" sz="2000" b="0" i="0" dirty="0">
                <a:solidFill>
                  <a:srgbClr val="0D0D0D"/>
                </a:solidFill>
                <a:effectLst/>
                <a:latin typeface="Söhne"/>
              </a:rPr>
              <a:t>The project's modeling involves gathering diverse text-video data, preprocessing for alignment, selecting a generative AI model like GPT-3 or DALL-E, training the model on the dataset, integrating it into a user interface for input-output interactions, and iteratively optimizing based on feedback for enhanced text-to-video generation.</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776</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Söhne</vt:lpstr>
      <vt:lpstr>Times New Roman</vt:lpstr>
      <vt:lpstr>Trebuchet MS</vt:lpstr>
      <vt:lpstr>Wingdings</vt:lpstr>
      <vt:lpstr>Office Theme</vt:lpstr>
      <vt:lpstr>PowerPoint Presentation</vt:lpstr>
      <vt:lpstr>TEXT TO VIDEO CONVERTER USING GENERATIVE AI</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 Raj</dc:creator>
  <cp:lastModifiedBy>Muthu Raj</cp:lastModifiedBy>
  <cp:revision>2</cp:revision>
  <dcterms:created xsi:type="dcterms:W3CDTF">2024-04-01T14:59:02Z</dcterms:created>
  <dcterms:modified xsi:type="dcterms:W3CDTF">2024-04-01T15:54:18Z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