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A4CAB-4165-4F0C-9895-E781CC59E513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8E3A373-429A-4C10-8E79-AD926EEA6649}">
      <dgm:prSet phldrT="[Text]"/>
      <dgm:spPr/>
      <dgm:t>
        <a:bodyPr/>
        <a:lstStyle/>
        <a:p>
          <a:r>
            <a:rPr lang="en-US" dirty="0"/>
            <a:t>Optimal</a:t>
          </a:r>
        </a:p>
        <a:p>
          <a:r>
            <a:rPr lang="en-US" dirty="0"/>
            <a:t>warehouse location</a:t>
          </a:r>
        </a:p>
      </dgm:t>
    </dgm:pt>
    <dgm:pt modelId="{6A1C3834-4ECE-4AF4-9629-E42706124B78}" type="parTrans" cxnId="{08B46DFF-ED04-48C0-B622-76F7C2FA2248}">
      <dgm:prSet/>
      <dgm:spPr/>
      <dgm:t>
        <a:bodyPr/>
        <a:lstStyle/>
        <a:p>
          <a:endParaRPr lang="en-US"/>
        </a:p>
      </dgm:t>
    </dgm:pt>
    <dgm:pt modelId="{7990786D-266B-4776-B517-8B6B1E8A34C0}" type="sibTrans" cxnId="{08B46DFF-ED04-48C0-B622-76F7C2FA2248}">
      <dgm:prSet/>
      <dgm:spPr/>
      <dgm:t>
        <a:bodyPr/>
        <a:lstStyle/>
        <a:p>
          <a:endParaRPr lang="en-US"/>
        </a:p>
      </dgm:t>
    </dgm:pt>
    <dgm:pt modelId="{013D14B4-2AD7-45D9-BD3B-B517C0A047C4}">
      <dgm:prSet/>
      <dgm:spPr/>
      <dgm:t>
        <a:bodyPr/>
        <a:lstStyle/>
        <a:p>
          <a:r>
            <a:rPr lang="en-US" dirty="0"/>
            <a:t>Salesforce incentivization </a:t>
          </a:r>
        </a:p>
      </dgm:t>
    </dgm:pt>
    <dgm:pt modelId="{95267173-BD32-41C5-B1DC-0F3596DBE87E}" type="parTrans" cxnId="{EF1D7046-3B0D-43D4-85C2-58B7C26CAAF9}">
      <dgm:prSet/>
      <dgm:spPr/>
      <dgm:t>
        <a:bodyPr/>
        <a:lstStyle/>
        <a:p>
          <a:endParaRPr lang="en-US"/>
        </a:p>
      </dgm:t>
    </dgm:pt>
    <dgm:pt modelId="{99800A70-03CC-473F-8DA9-6EE1315DE372}" type="sibTrans" cxnId="{EF1D7046-3B0D-43D4-85C2-58B7C26CAAF9}">
      <dgm:prSet/>
      <dgm:spPr/>
      <dgm:t>
        <a:bodyPr/>
        <a:lstStyle/>
        <a:p>
          <a:endParaRPr lang="en-US"/>
        </a:p>
      </dgm:t>
    </dgm:pt>
    <dgm:pt modelId="{236E58FC-760E-4E23-BF31-78C4CB8EDC20}" type="pres">
      <dgm:prSet presAssocID="{0F1A4CAB-4165-4F0C-9895-E781CC59E513}" presName="diagram" presStyleCnt="0">
        <dgm:presLayoutVars>
          <dgm:dir/>
          <dgm:resizeHandles val="exact"/>
        </dgm:presLayoutVars>
      </dgm:prSet>
      <dgm:spPr/>
    </dgm:pt>
    <dgm:pt modelId="{517594D8-D072-475F-BD6E-D8BCD0FD8ABC}" type="pres">
      <dgm:prSet presAssocID="{C8E3A373-429A-4C10-8E79-AD926EEA6649}" presName="node" presStyleLbl="node1" presStyleIdx="0" presStyleCnt="2">
        <dgm:presLayoutVars>
          <dgm:bulletEnabled val="1"/>
        </dgm:presLayoutVars>
      </dgm:prSet>
      <dgm:spPr/>
    </dgm:pt>
    <dgm:pt modelId="{7F70A8F1-3084-4A6B-BB96-1C0EA80528C2}" type="pres">
      <dgm:prSet presAssocID="{7990786D-266B-4776-B517-8B6B1E8A34C0}" presName="sibTrans" presStyleCnt="0"/>
      <dgm:spPr/>
    </dgm:pt>
    <dgm:pt modelId="{B936225A-91BD-4123-A44E-5C454F0192DB}" type="pres">
      <dgm:prSet presAssocID="{013D14B4-2AD7-45D9-BD3B-B517C0A047C4}" presName="node" presStyleLbl="node1" presStyleIdx="1" presStyleCnt="2">
        <dgm:presLayoutVars>
          <dgm:bulletEnabled val="1"/>
        </dgm:presLayoutVars>
      </dgm:prSet>
      <dgm:spPr/>
    </dgm:pt>
  </dgm:ptLst>
  <dgm:cxnLst>
    <dgm:cxn modelId="{EF1D7046-3B0D-43D4-85C2-58B7C26CAAF9}" srcId="{0F1A4CAB-4165-4F0C-9895-E781CC59E513}" destId="{013D14B4-2AD7-45D9-BD3B-B517C0A047C4}" srcOrd="1" destOrd="0" parTransId="{95267173-BD32-41C5-B1DC-0F3596DBE87E}" sibTransId="{99800A70-03CC-473F-8DA9-6EE1315DE372}"/>
    <dgm:cxn modelId="{42E2E64E-931B-4228-8DA9-7B1B5FA77640}" type="presOf" srcId="{C8E3A373-429A-4C10-8E79-AD926EEA6649}" destId="{517594D8-D072-475F-BD6E-D8BCD0FD8ABC}" srcOrd="0" destOrd="0" presId="urn:microsoft.com/office/officeart/2005/8/layout/default"/>
    <dgm:cxn modelId="{3069FEE3-67BD-444B-AC3B-0B8998C7EFDD}" type="presOf" srcId="{0F1A4CAB-4165-4F0C-9895-E781CC59E513}" destId="{236E58FC-760E-4E23-BF31-78C4CB8EDC20}" srcOrd="0" destOrd="0" presId="urn:microsoft.com/office/officeart/2005/8/layout/default"/>
    <dgm:cxn modelId="{B42BEDE4-5B83-4623-879D-1564F3818161}" type="presOf" srcId="{013D14B4-2AD7-45D9-BD3B-B517C0A047C4}" destId="{B936225A-91BD-4123-A44E-5C454F0192DB}" srcOrd="0" destOrd="0" presId="urn:microsoft.com/office/officeart/2005/8/layout/default"/>
    <dgm:cxn modelId="{08B46DFF-ED04-48C0-B622-76F7C2FA2248}" srcId="{0F1A4CAB-4165-4F0C-9895-E781CC59E513}" destId="{C8E3A373-429A-4C10-8E79-AD926EEA6649}" srcOrd="0" destOrd="0" parTransId="{6A1C3834-4ECE-4AF4-9629-E42706124B78}" sibTransId="{7990786D-266B-4776-B517-8B6B1E8A34C0}"/>
    <dgm:cxn modelId="{C6C1B354-A665-4B69-8667-F537CF04EA59}" type="presParOf" srcId="{236E58FC-760E-4E23-BF31-78C4CB8EDC20}" destId="{517594D8-D072-475F-BD6E-D8BCD0FD8ABC}" srcOrd="0" destOrd="0" presId="urn:microsoft.com/office/officeart/2005/8/layout/default"/>
    <dgm:cxn modelId="{7E0A5878-0A71-43AA-9C50-D6B8A4704CB0}" type="presParOf" srcId="{236E58FC-760E-4E23-BF31-78C4CB8EDC20}" destId="{7F70A8F1-3084-4A6B-BB96-1C0EA80528C2}" srcOrd="1" destOrd="0" presId="urn:microsoft.com/office/officeart/2005/8/layout/default"/>
    <dgm:cxn modelId="{DBCE7DD9-B61E-456E-B971-3EBFBB68FF3F}" type="presParOf" srcId="{236E58FC-760E-4E23-BF31-78C4CB8EDC20}" destId="{B936225A-91BD-4123-A44E-5C454F0192D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6B042-9BE4-4DF8-91B6-DD22E0BCD2A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BAEC6-B240-4D46-976B-732CD45F18BE}">
      <dgm:prSet phldrT="[Text]"/>
      <dgm:spPr/>
      <dgm:t>
        <a:bodyPr/>
        <a:lstStyle/>
        <a:p>
          <a:r>
            <a:rPr lang="en-US" dirty="0"/>
            <a:t>Compute (Identify) the centers</a:t>
          </a:r>
        </a:p>
      </dgm:t>
    </dgm:pt>
    <dgm:pt modelId="{84498A26-B84D-43F7-AD2A-29D4D22E359E}" type="parTrans" cxnId="{DE5F95BF-E52B-4EAB-8044-C4593719C4CD}">
      <dgm:prSet/>
      <dgm:spPr/>
      <dgm:t>
        <a:bodyPr/>
        <a:lstStyle/>
        <a:p>
          <a:endParaRPr lang="en-US"/>
        </a:p>
      </dgm:t>
    </dgm:pt>
    <dgm:pt modelId="{154A994D-F3FF-4359-A181-B7AADC5DE663}" type="sibTrans" cxnId="{DE5F95BF-E52B-4EAB-8044-C4593719C4CD}">
      <dgm:prSet/>
      <dgm:spPr/>
      <dgm:t>
        <a:bodyPr/>
        <a:lstStyle/>
        <a:p>
          <a:endParaRPr lang="en-US"/>
        </a:p>
      </dgm:t>
    </dgm:pt>
    <dgm:pt modelId="{96EB69A2-A6C6-4925-BF4E-9AC6FD062BD2}">
      <dgm:prSet phldrT="[Text]"/>
      <dgm:spPr/>
      <dgm:t>
        <a:bodyPr/>
        <a:lstStyle/>
        <a:p>
          <a:r>
            <a:rPr lang="en-US" dirty="0"/>
            <a:t>Cluster all the points to the closest centers</a:t>
          </a:r>
        </a:p>
      </dgm:t>
    </dgm:pt>
    <dgm:pt modelId="{B128BF6D-83A6-493E-95AF-FFCAE789964F}" type="parTrans" cxnId="{1F1801A0-9F0C-40E0-A49F-D856D8E2A235}">
      <dgm:prSet/>
      <dgm:spPr/>
      <dgm:t>
        <a:bodyPr/>
        <a:lstStyle/>
        <a:p>
          <a:endParaRPr lang="en-US"/>
        </a:p>
      </dgm:t>
    </dgm:pt>
    <dgm:pt modelId="{6E31EF20-BF42-4D36-8E22-A1267E7F99A3}" type="sibTrans" cxnId="{1F1801A0-9F0C-40E0-A49F-D856D8E2A235}">
      <dgm:prSet/>
      <dgm:spPr/>
      <dgm:t>
        <a:bodyPr/>
        <a:lstStyle/>
        <a:p>
          <a:endParaRPr lang="en-US"/>
        </a:p>
      </dgm:t>
    </dgm:pt>
    <dgm:pt modelId="{C81D2573-C356-44CA-B0D2-97E200BC94E5}">
      <dgm:prSet phldrT="[Text]"/>
      <dgm:spPr/>
      <dgm:t>
        <a:bodyPr/>
        <a:lstStyle/>
        <a:p>
          <a:r>
            <a:rPr lang="en-US" dirty="0"/>
            <a:t>See if any point changed its cluster or maxed-out on iteration</a:t>
          </a:r>
        </a:p>
      </dgm:t>
    </dgm:pt>
    <dgm:pt modelId="{C2EBDDDF-1204-41CC-8686-B03132A165FB}" type="parTrans" cxnId="{4E2EBF9A-BBC6-4242-8F9F-3671B53C1A02}">
      <dgm:prSet/>
      <dgm:spPr/>
      <dgm:t>
        <a:bodyPr/>
        <a:lstStyle/>
        <a:p>
          <a:endParaRPr lang="en-US"/>
        </a:p>
      </dgm:t>
    </dgm:pt>
    <dgm:pt modelId="{9FFF2B64-EAC0-43F1-9AFA-4E1BF662F8DE}" type="sibTrans" cxnId="{4E2EBF9A-BBC6-4242-8F9F-3671B53C1A02}">
      <dgm:prSet/>
      <dgm:spPr/>
      <dgm:t>
        <a:bodyPr/>
        <a:lstStyle/>
        <a:p>
          <a:endParaRPr lang="en-US"/>
        </a:p>
      </dgm:t>
    </dgm:pt>
    <dgm:pt modelId="{8AC28936-F591-4F70-80C5-A6FE73F609E1}">
      <dgm:prSet phldrT="[Text]"/>
      <dgm:spPr/>
      <dgm:t>
        <a:bodyPr/>
        <a:lstStyle/>
        <a:p>
          <a:r>
            <a:rPr lang="en-US" dirty="0"/>
            <a:t>Solve the optimization problem</a:t>
          </a:r>
        </a:p>
      </dgm:t>
    </dgm:pt>
    <dgm:pt modelId="{BE69DA05-B89A-46B4-928A-35F628D21605}" type="parTrans" cxnId="{B41E6EDF-E612-4203-9776-976C272FB027}">
      <dgm:prSet/>
      <dgm:spPr/>
      <dgm:t>
        <a:bodyPr/>
        <a:lstStyle/>
        <a:p>
          <a:endParaRPr lang="en-US"/>
        </a:p>
      </dgm:t>
    </dgm:pt>
    <dgm:pt modelId="{A5AF397A-69D8-4FCD-BA70-B4FC2BB8AC22}" type="sibTrans" cxnId="{B41E6EDF-E612-4203-9776-976C272FB027}">
      <dgm:prSet/>
      <dgm:spPr/>
      <dgm:t>
        <a:bodyPr/>
        <a:lstStyle/>
        <a:p>
          <a:endParaRPr lang="en-US"/>
        </a:p>
      </dgm:t>
    </dgm:pt>
    <dgm:pt modelId="{6C98A1E7-29DB-471F-B301-4BE7F1842696}">
      <dgm:prSet phldrT="[Text]"/>
      <dgm:spPr/>
      <dgm:t>
        <a:bodyPr/>
        <a:lstStyle/>
        <a:p>
          <a:r>
            <a:rPr lang="en-US" dirty="0"/>
            <a:t>Compute the distance from the point to each cluster</a:t>
          </a:r>
        </a:p>
      </dgm:t>
    </dgm:pt>
    <dgm:pt modelId="{55BF3A42-D273-42B0-AE53-E3C127BF7476}" type="parTrans" cxnId="{4B065527-4603-43CE-9399-BB108C9700CD}">
      <dgm:prSet/>
      <dgm:spPr/>
      <dgm:t>
        <a:bodyPr/>
        <a:lstStyle/>
        <a:p>
          <a:endParaRPr lang="en-US"/>
        </a:p>
      </dgm:t>
    </dgm:pt>
    <dgm:pt modelId="{71E45E62-1BB4-48D7-875E-C5E0B095C8A2}" type="sibTrans" cxnId="{4B065527-4603-43CE-9399-BB108C9700CD}">
      <dgm:prSet/>
      <dgm:spPr/>
      <dgm:t>
        <a:bodyPr/>
        <a:lstStyle/>
        <a:p>
          <a:endParaRPr lang="en-US"/>
        </a:p>
      </dgm:t>
    </dgm:pt>
    <dgm:pt modelId="{6393D271-349F-4174-A959-D8501888E4E8}">
      <dgm:prSet phldrT="[Text]"/>
      <dgm:spPr/>
      <dgm:t>
        <a:bodyPr/>
        <a:lstStyle/>
        <a:p>
          <a:r>
            <a:rPr lang="en-US" dirty="0"/>
            <a:t>Identify if points now satisfy the power rating constraints</a:t>
          </a:r>
        </a:p>
      </dgm:t>
    </dgm:pt>
    <dgm:pt modelId="{821123B9-231E-40B1-BBEF-47A6A7C38FBA}" type="parTrans" cxnId="{858BAD10-2AB6-431C-BB0D-D16D38E4E314}">
      <dgm:prSet/>
      <dgm:spPr/>
      <dgm:t>
        <a:bodyPr/>
        <a:lstStyle/>
        <a:p>
          <a:endParaRPr lang="en-US"/>
        </a:p>
      </dgm:t>
    </dgm:pt>
    <dgm:pt modelId="{06D3589E-C80C-4A45-8C97-6D7306F5F043}" type="sibTrans" cxnId="{858BAD10-2AB6-431C-BB0D-D16D38E4E314}">
      <dgm:prSet/>
      <dgm:spPr/>
      <dgm:t>
        <a:bodyPr/>
        <a:lstStyle/>
        <a:p>
          <a:endParaRPr lang="en-US"/>
        </a:p>
      </dgm:t>
    </dgm:pt>
    <dgm:pt modelId="{9A73ACD6-2BB5-4D8C-97EF-B0CB11B28138}" type="pres">
      <dgm:prSet presAssocID="{6CE6B042-9BE4-4DF8-91B6-DD22E0BCD2A9}" presName="cycle" presStyleCnt="0">
        <dgm:presLayoutVars>
          <dgm:dir/>
          <dgm:resizeHandles val="exact"/>
        </dgm:presLayoutVars>
      </dgm:prSet>
      <dgm:spPr/>
    </dgm:pt>
    <dgm:pt modelId="{CF2C6DD3-39E1-47B7-9FE7-8FF36B8A9AB1}" type="pres">
      <dgm:prSet presAssocID="{18BBAEC6-B240-4D46-976B-732CD45F18BE}" presName="node" presStyleLbl="node1" presStyleIdx="0" presStyleCnt="6">
        <dgm:presLayoutVars>
          <dgm:bulletEnabled val="1"/>
        </dgm:presLayoutVars>
      </dgm:prSet>
      <dgm:spPr/>
    </dgm:pt>
    <dgm:pt modelId="{4F38E0A2-45A6-422A-8B1B-71E5FA244235}" type="pres">
      <dgm:prSet presAssocID="{154A994D-F3FF-4359-A181-B7AADC5DE663}" presName="sibTrans" presStyleLbl="sibTrans2D1" presStyleIdx="0" presStyleCnt="6"/>
      <dgm:spPr/>
    </dgm:pt>
    <dgm:pt modelId="{748F40DA-AF45-4E10-A62B-9FF18783C33A}" type="pres">
      <dgm:prSet presAssocID="{154A994D-F3FF-4359-A181-B7AADC5DE663}" presName="connectorText" presStyleLbl="sibTrans2D1" presStyleIdx="0" presStyleCnt="6"/>
      <dgm:spPr/>
    </dgm:pt>
    <dgm:pt modelId="{C23744DF-39A2-4264-B728-9A311272FB06}" type="pres">
      <dgm:prSet presAssocID="{6C98A1E7-29DB-471F-B301-4BE7F1842696}" presName="node" presStyleLbl="node1" presStyleIdx="1" presStyleCnt="6">
        <dgm:presLayoutVars>
          <dgm:bulletEnabled val="1"/>
        </dgm:presLayoutVars>
      </dgm:prSet>
      <dgm:spPr/>
    </dgm:pt>
    <dgm:pt modelId="{A9434CEE-1D9E-4CFB-8BE9-19A3567AB5B9}" type="pres">
      <dgm:prSet presAssocID="{71E45E62-1BB4-48D7-875E-C5E0B095C8A2}" presName="sibTrans" presStyleLbl="sibTrans2D1" presStyleIdx="1" presStyleCnt="6"/>
      <dgm:spPr/>
    </dgm:pt>
    <dgm:pt modelId="{B431F7F3-745E-4887-8023-8A3EE2D097CA}" type="pres">
      <dgm:prSet presAssocID="{71E45E62-1BB4-48D7-875E-C5E0B095C8A2}" presName="connectorText" presStyleLbl="sibTrans2D1" presStyleIdx="1" presStyleCnt="6"/>
      <dgm:spPr/>
    </dgm:pt>
    <dgm:pt modelId="{C818A88D-1013-4C1E-9915-9506C8A5DF0D}" type="pres">
      <dgm:prSet presAssocID="{96EB69A2-A6C6-4925-BF4E-9AC6FD062BD2}" presName="node" presStyleLbl="node1" presStyleIdx="2" presStyleCnt="6">
        <dgm:presLayoutVars>
          <dgm:bulletEnabled val="1"/>
        </dgm:presLayoutVars>
      </dgm:prSet>
      <dgm:spPr/>
    </dgm:pt>
    <dgm:pt modelId="{98D77392-A7EA-4CDA-93A8-7A51D418DFA3}" type="pres">
      <dgm:prSet presAssocID="{6E31EF20-BF42-4D36-8E22-A1267E7F99A3}" presName="sibTrans" presStyleLbl="sibTrans2D1" presStyleIdx="2" presStyleCnt="6"/>
      <dgm:spPr/>
    </dgm:pt>
    <dgm:pt modelId="{23070EA8-7B1D-4CE9-BA95-28647601116C}" type="pres">
      <dgm:prSet presAssocID="{6E31EF20-BF42-4D36-8E22-A1267E7F99A3}" presName="connectorText" presStyleLbl="sibTrans2D1" presStyleIdx="2" presStyleCnt="6"/>
      <dgm:spPr/>
    </dgm:pt>
    <dgm:pt modelId="{F308822B-56DF-47FE-90D2-605DE81DC2F9}" type="pres">
      <dgm:prSet presAssocID="{6393D271-349F-4174-A959-D8501888E4E8}" presName="node" presStyleLbl="node1" presStyleIdx="3" presStyleCnt="6">
        <dgm:presLayoutVars>
          <dgm:bulletEnabled val="1"/>
        </dgm:presLayoutVars>
      </dgm:prSet>
      <dgm:spPr/>
    </dgm:pt>
    <dgm:pt modelId="{6ED52EBF-8F06-4323-99A2-96D29F0B97E7}" type="pres">
      <dgm:prSet presAssocID="{06D3589E-C80C-4A45-8C97-6D7306F5F043}" presName="sibTrans" presStyleLbl="sibTrans2D1" presStyleIdx="3" presStyleCnt="6"/>
      <dgm:spPr/>
    </dgm:pt>
    <dgm:pt modelId="{7512E92C-8800-4603-AD00-F8F1D6C6B160}" type="pres">
      <dgm:prSet presAssocID="{06D3589E-C80C-4A45-8C97-6D7306F5F043}" presName="connectorText" presStyleLbl="sibTrans2D1" presStyleIdx="3" presStyleCnt="6"/>
      <dgm:spPr/>
    </dgm:pt>
    <dgm:pt modelId="{12348003-8E00-48AC-A0A8-4B02725524D7}" type="pres">
      <dgm:prSet presAssocID="{8AC28936-F591-4F70-80C5-A6FE73F609E1}" presName="node" presStyleLbl="node1" presStyleIdx="4" presStyleCnt="6">
        <dgm:presLayoutVars>
          <dgm:bulletEnabled val="1"/>
        </dgm:presLayoutVars>
      </dgm:prSet>
      <dgm:spPr/>
    </dgm:pt>
    <dgm:pt modelId="{FB357527-E142-44FC-9287-64E201DDE70E}" type="pres">
      <dgm:prSet presAssocID="{A5AF397A-69D8-4FCD-BA70-B4FC2BB8AC22}" presName="sibTrans" presStyleLbl="sibTrans2D1" presStyleIdx="4" presStyleCnt="6"/>
      <dgm:spPr/>
    </dgm:pt>
    <dgm:pt modelId="{97E35411-E4D5-4D57-BAE5-379F6411A9FF}" type="pres">
      <dgm:prSet presAssocID="{A5AF397A-69D8-4FCD-BA70-B4FC2BB8AC22}" presName="connectorText" presStyleLbl="sibTrans2D1" presStyleIdx="4" presStyleCnt="6"/>
      <dgm:spPr/>
    </dgm:pt>
    <dgm:pt modelId="{351C5CF0-6781-4C2B-8780-F5E394BD5CCB}" type="pres">
      <dgm:prSet presAssocID="{C81D2573-C356-44CA-B0D2-97E200BC94E5}" presName="node" presStyleLbl="node1" presStyleIdx="5" presStyleCnt="6">
        <dgm:presLayoutVars>
          <dgm:bulletEnabled val="1"/>
        </dgm:presLayoutVars>
      </dgm:prSet>
      <dgm:spPr/>
    </dgm:pt>
    <dgm:pt modelId="{96FB2548-C8D2-4489-86D8-3DF7C7DC072D}" type="pres">
      <dgm:prSet presAssocID="{9FFF2B64-EAC0-43F1-9AFA-4E1BF662F8DE}" presName="sibTrans" presStyleLbl="sibTrans2D1" presStyleIdx="5" presStyleCnt="6"/>
      <dgm:spPr/>
    </dgm:pt>
    <dgm:pt modelId="{27550207-0027-46AA-B9D6-8A59962180A0}" type="pres">
      <dgm:prSet presAssocID="{9FFF2B64-EAC0-43F1-9AFA-4E1BF662F8DE}" presName="connectorText" presStyleLbl="sibTrans2D1" presStyleIdx="5" presStyleCnt="6"/>
      <dgm:spPr/>
    </dgm:pt>
  </dgm:ptLst>
  <dgm:cxnLst>
    <dgm:cxn modelId="{FB546B01-1CC0-4F73-ABF7-AB29F22FC749}" type="presOf" srcId="{71E45E62-1BB4-48D7-875E-C5E0B095C8A2}" destId="{B431F7F3-745E-4887-8023-8A3EE2D097CA}" srcOrd="1" destOrd="0" presId="urn:microsoft.com/office/officeart/2005/8/layout/cycle2"/>
    <dgm:cxn modelId="{98090F08-4B21-4E38-AD0F-D04044CF7A71}" type="presOf" srcId="{154A994D-F3FF-4359-A181-B7AADC5DE663}" destId="{4F38E0A2-45A6-422A-8B1B-71E5FA244235}" srcOrd="0" destOrd="0" presId="urn:microsoft.com/office/officeart/2005/8/layout/cycle2"/>
    <dgm:cxn modelId="{858BAD10-2AB6-431C-BB0D-D16D38E4E314}" srcId="{6CE6B042-9BE4-4DF8-91B6-DD22E0BCD2A9}" destId="{6393D271-349F-4174-A959-D8501888E4E8}" srcOrd="3" destOrd="0" parTransId="{821123B9-231E-40B1-BBEF-47A6A7C38FBA}" sibTransId="{06D3589E-C80C-4A45-8C97-6D7306F5F043}"/>
    <dgm:cxn modelId="{4B065527-4603-43CE-9399-BB108C9700CD}" srcId="{6CE6B042-9BE4-4DF8-91B6-DD22E0BCD2A9}" destId="{6C98A1E7-29DB-471F-B301-4BE7F1842696}" srcOrd="1" destOrd="0" parTransId="{55BF3A42-D273-42B0-AE53-E3C127BF7476}" sibTransId="{71E45E62-1BB4-48D7-875E-C5E0B095C8A2}"/>
    <dgm:cxn modelId="{68A4A530-F533-4DA2-8F5B-5FA29D5884DB}" type="presOf" srcId="{9FFF2B64-EAC0-43F1-9AFA-4E1BF662F8DE}" destId="{96FB2548-C8D2-4489-86D8-3DF7C7DC072D}" srcOrd="0" destOrd="0" presId="urn:microsoft.com/office/officeart/2005/8/layout/cycle2"/>
    <dgm:cxn modelId="{B4D6E331-8EEA-4165-B0A1-FB7AB395A535}" type="presOf" srcId="{06D3589E-C80C-4A45-8C97-6D7306F5F043}" destId="{6ED52EBF-8F06-4323-99A2-96D29F0B97E7}" srcOrd="0" destOrd="0" presId="urn:microsoft.com/office/officeart/2005/8/layout/cycle2"/>
    <dgm:cxn modelId="{CCAF3632-D230-4735-B72F-6A44C4AE2336}" type="presOf" srcId="{96EB69A2-A6C6-4925-BF4E-9AC6FD062BD2}" destId="{C818A88D-1013-4C1E-9915-9506C8A5DF0D}" srcOrd="0" destOrd="0" presId="urn:microsoft.com/office/officeart/2005/8/layout/cycle2"/>
    <dgm:cxn modelId="{D2682063-EE15-489B-AAAF-CE1CBCB6BAAE}" type="presOf" srcId="{6E31EF20-BF42-4D36-8E22-A1267E7F99A3}" destId="{98D77392-A7EA-4CDA-93A8-7A51D418DFA3}" srcOrd="0" destOrd="0" presId="urn:microsoft.com/office/officeart/2005/8/layout/cycle2"/>
    <dgm:cxn modelId="{DDB0406B-200F-41B2-B8FE-056B29B00770}" type="presOf" srcId="{6E31EF20-BF42-4D36-8E22-A1267E7F99A3}" destId="{23070EA8-7B1D-4CE9-BA95-28647601116C}" srcOrd="1" destOrd="0" presId="urn:microsoft.com/office/officeart/2005/8/layout/cycle2"/>
    <dgm:cxn modelId="{E6FCCD4C-18FE-4FB2-9ECA-D0CF25A91CED}" type="presOf" srcId="{6CE6B042-9BE4-4DF8-91B6-DD22E0BCD2A9}" destId="{9A73ACD6-2BB5-4D8C-97EF-B0CB11B28138}" srcOrd="0" destOrd="0" presId="urn:microsoft.com/office/officeart/2005/8/layout/cycle2"/>
    <dgm:cxn modelId="{AF10AB73-D020-4767-AE75-0B6EFC379A00}" type="presOf" srcId="{154A994D-F3FF-4359-A181-B7AADC5DE663}" destId="{748F40DA-AF45-4E10-A62B-9FF18783C33A}" srcOrd="1" destOrd="0" presId="urn:microsoft.com/office/officeart/2005/8/layout/cycle2"/>
    <dgm:cxn modelId="{98CD8375-6422-4699-9F65-C7975F43B0A3}" type="presOf" srcId="{C81D2573-C356-44CA-B0D2-97E200BC94E5}" destId="{351C5CF0-6781-4C2B-8780-F5E394BD5CCB}" srcOrd="0" destOrd="0" presId="urn:microsoft.com/office/officeart/2005/8/layout/cycle2"/>
    <dgm:cxn modelId="{DF2A7386-92B3-4302-9E6B-6AD9983B573D}" type="presOf" srcId="{9FFF2B64-EAC0-43F1-9AFA-4E1BF662F8DE}" destId="{27550207-0027-46AA-B9D6-8A59962180A0}" srcOrd="1" destOrd="0" presId="urn:microsoft.com/office/officeart/2005/8/layout/cycle2"/>
    <dgm:cxn modelId="{20BAA791-C700-47C6-8379-BFCC3F4F158C}" type="presOf" srcId="{8AC28936-F591-4F70-80C5-A6FE73F609E1}" destId="{12348003-8E00-48AC-A0A8-4B02725524D7}" srcOrd="0" destOrd="0" presId="urn:microsoft.com/office/officeart/2005/8/layout/cycle2"/>
    <dgm:cxn modelId="{4E2EBF9A-BBC6-4242-8F9F-3671B53C1A02}" srcId="{6CE6B042-9BE4-4DF8-91B6-DD22E0BCD2A9}" destId="{C81D2573-C356-44CA-B0D2-97E200BC94E5}" srcOrd="5" destOrd="0" parTransId="{C2EBDDDF-1204-41CC-8686-B03132A165FB}" sibTransId="{9FFF2B64-EAC0-43F1-9AFA-4E1BF662F8DE}"/>
    <dgm:cxn modelId="{1F1801A0-9F0C-40E0-A49F-D856D8E2A235}" srcId="{6CE6B042-9BE4-4DF8-91B6-DD22E0BCD2A9}" destId="{96EB69A2-A6C6-4925-BF4E-9AC6FD062BD2}" srcOrd="2" destOrd="0" parTransId="{B128BF6D-83A6-493E-95AF-FFCAE789964F}" sibTransId="{6E31EF20-BF42-4D36-8E22-A1267E7F99A3}"/>
    <dgm:cxn modelId="{D871FBB6-91AC-4566-8BDA-0528B3465E04}" type="presOf" srcId="{A5AF397A-69D8-4FCD-BA70-B4FC2BB8AC22}" destId="{97E35411-E4D5-4D57-BAE5-379F6411A9FF}" srcOrd="1" destOrd="0" presId="urn:microsoft.com/office/officeart/2005/8/layout/cycle2"/>
    <dgm:cxn modelId="{DE5F95BF-E52B-4EAB-8044-C4593719C4CD}" srcId="{6CE6B042-9BE4-4DF8-91B6-DD22E0BCD2A9}" destId="{18BBAEC6-B240-4D46-976B-732CD45F18BE}" srcOrd="0" destOrd="0" parTransId="{84498A26-B84D-43F7-AD2A-29D4D22E359E}" sibTransId="{154A994D-F3FF-4359-A181-B7AADC5DE663}"/>
    <dgm:cxn modelId="{5D33F7CD-D12E-445D-82C4-42172AF439E0}" type="presOf" srcId="{71E45E62-1BB4-48D7-875E-C5E0B095C8A2}" destId="{A9434CEE-1D9E-4CFB-8BE9-19A3567AB5B9}" srcOrd="0" destOrd="0" presId="urn:microsoft.com/office/officeart/2005/8/layout/cycle2"/>
    <dgm:cxn modelId="{66EB6DDD-050D-4EFB-9F01-EB6C20F11B85}" type="presOf" srcId="{A5AF397A-69D8-4FCD-BA70-B4FC2BB8AC22}" destId="{FB357527-E142-44FC-9287-64E201DDE70E}" srcOrd="0" destOrd="0" presId="urn:microsoft.com/office/officeart/2005/8/layout/cycle2"/>
    <dgm:cxn modelId="{B41E6EDF-E612-4203-9776-976C272FB027}" srcId="{6CE6B042-9BE4-4DF8-91B6-DD22E0BCD2A9}" destId="{8AC28936-F591-4F70-80C5-A6FE73F609E1}" srcOrd="4" destOrd="0" parTransId="{BE69DA05-B89A-46B4-928A-35F628D21605}" sibTransId="{A5AF397A-69D8-4FCD-BA70-B4FC2BB8AC22}"/>
    <dgm:cxn modelId="{B6599FED-16BB-4B50-B287-2405398320EE}" type="presOf" srcId="{18BBAEC6-B240-4D46-976B-732CD45F18BE}" destId="{CF2C6DD3-39E1-47B7-9FE7-8FF36B8A9AB1}" srcOrd="0" destOrd="0" presId="urn:microsoft.com/office/officeart/2005/8/layout/cycle2"/>
    <dgm:cxn modelId="{812B4AEE-A499-471E-B308-CBCEBD98A676}" type="presOf" srcId="{6393D271-349F-4174-A959-D8501888E4E8}" destId="{F308822B-56DF-47FE-90D2-605DE81DC2F9}" srcOrd="0" destOrd="0" presId="urn:microsoft.com/office/officeart/2005/8/layout/cycle2"/>
    <dgm:cxn modelId="{E53A7BF0-AD3E-43FD-B09D-4542A76EFC5C}" type="presOf" srcId="{06D3589E-C80C-4A45-8C97-6D7306F5F043}" destId="{7512E92C-8800-4603-AD00-F8F1D6C6B160}" srcOrd="1" destOrd="0" presId="urn:microsoft.com/office/officeart/2005/8/layout/cycle2"/>
    <dgm:cxn modelId="{5C453DFE-E0F2-4461-B871-4F173181CCB7}" type="presOf" srcId="{6C98A1E7-29DB-471F-B301-4BE7F1842696}" destId="{C23744DF-39A2-4264-B728-9A311272FB06}" srcOrd="0" destOrd="0" presId="urn:microsoft.com/office/officeart/2005/8/layout/cycle2"/>
    <dgm:cxn modelId="{85D0BE50-6B7C-44B6-B775-0F146F70613F}" type="presParOf" srcId="{9A73ACD6-2BB5-4D8C-97EF-B0CB11B28138}" destId="{CF2C6DD3-39E1-47B7-9FE7-8FF36B8A9AB1}" srcOrd="0" destOrd="0" presId="urn:microsoft.com/office/officeart/2005/8/layout/cycle2"/>
    <dgm:cxn modelId="{C329C1C8-6A8D-46F2-BC92-9C0CF10D8AE7}" type="presParOf" srcId="{9A73ACD6-2BB5-4D8C-97EF-B0CB11B28138}" destId="{4F38E0A2-45A6-422A-8B1B-71E5FA244235}" srcOrd="1" destOrd="0" presId="urn:microsoft.com/office/officeart/2005/8/layout/cycle2"/>
    <dgm:cxn modelId="{1FC73C16-1C02-492A-96B6-8E6975ECCBCF}" type="presParOf" srcId="{4F38E0A2-45A6-422A-8B1B-71E5FA244235}" destId="{748F40DA-AF45-4E10-A62B-9FF18783C33A}" srcOrd="0" destOrd="0" presId="urn:microsoft.com/office/officeart/2005/8/layout/cycle2"/>
    <dgm:cxn modelId="{C43FAD0E-2D7D-4A82-92E0-9AF31284DD85}" type="presParOf" srcId="{9A73ACD6-2BB5-4D8C-97EF-B0CB11B28138}" destId="{C23744DF-39A2-4264-B728-9A311272FB06}" srcOrd="2" destOrd="0" presId="urn:microsoft.com/office/officeart/2005/8/layout/cycle2"/>
    <dgm:cxn modelId="{6C5F8BD6-D2D7-4B87-AEB1-A8E318DAA525}" type="presParOf" srcId="{9A73ACD6-2BB5-4D8C-97EF-B0CB11B28138}" destId="{A9434CEE-1D9E-4CFB-8BE9-19A3567AB5B9}" srcOrd="3" destOrd="0" presId="urn:microsoft.com/office/officeart/2005/8/layout/cycle2"/>
    <dgm:cxn modelId="{011044DD-1170-4837-9A43-7288D29D279C}" type="presParOf" srcId="{A9434CEE-1D9E-4CFB-8BE9-19A3567AB5B9}" destId="{B431F7F3-745E-4887-8023-8A3EE2D097CA}" srcOrd="0" destOrd="0" presId="urn:microsoft.com/office/officeart/2005/8/layout/cycle2"/>
    <dgm:cxn modelId="{23F6032C-ABA7-4241-B3AA-76AA4B17A983}" type="presParOf" srcId="{9A73ACD6-2BB5-4D8C-97EF-B0CB11B28138}" destId="{C818A88D-1013-4C1E-9915-9506C8A5DF0D}" srcOrd="4" destOrd="0" presId="urn:microsoft.com/office/officeart/2005/8/layout/cycle2"/>
    <dgm:cxn modelId="{AB60D1B7-F7D3-4EFE-8FC6-258FE4E8D5AE}" type="presParOf" srcId="{9A73ACD6-2BB5-4D8C-97EF-B0CB11B28138}" destId="{98D77392-A7EA-4CDA-93A8-7A51D418DFA3}" srcOrd="5" destOrd="0" presId="urn:microsoft.com/office/officeart/2005/8/layout/cycle2"/>
    <dgm:cxn modelId="{7D405CD5-A9C6-49BC-9D61-49226A395855}" type="presParOf" srcId="{98D77392-A7EA-4CDA-93A8-7A51D418DFA3}" destId="{23070EA8-7B1D-4CE9-BA95-28647601116C}" srcOrd="0" destOrd="0" presId="urn:microsoft.com/office/officeart/2005/8/layout/cycle2"/>
    <dgm:cxn modelId="{826E915B-11BB-4CAA-8E92-81D9891A79E2}" type="presParOf" srcId="{9A73ACD6-2BB5-4D8C-97EF-B0CB11B28138}" destId="{F308822B-56DF-47FE-90D2-605DE81DC2F9}" srcOrd="6" destOrd="0" presId="urn:microsoft.com/office/officeart/2005/8/layout/cycle2"/>
    <dgm:cxn modelId="{C73EEAE3-2373-460E-A751-5BD2444F746A}" type="presParOf" srcId="{9A73ACD6-2BB5-4D8C-97EF-B0CB11B28138}" destId="{6ED52EBF-8F06-4323-99A2-96D29F0B97E7}" srcOrd="7" destOrd="0" presId="urn:microsoft.com/office/officeart/2005/8/layout/cycle2"/>
    <dgm:cxn modelId="{80DFA39B-065E-4645-8CE2-A0A049D88A9B}" type="presParOf" srcId="{6ED52EBF-8F06-4323-99A2-96D29F0B97E7}" destId="{7512E92C-8800-4603-AD00-F8F1D6C6B160}" srcOrd="0" destOrd="0" presId="urn:microsoft.com/office/officeart/2005/8/layout/cycle2"/>
    <dgm:cxn modelId="{47431756-BCCE-4D15-A428-CE1207DF6662}" type="presParOf" srcId="{9A73ACD6-2BB5-4D8C-97EF-B0CB11B28138}" destId="{12348003-8E00-48AC-A0A8-4B02725524D7}" srcOrd="8" destOrd="0" presId="urn:microsoft.com/office/officeart/2005/8/layout/cycle2"/>
    <dgm:cxn modelId="{9D99DAAE-B271-471B-810E-F5F61F02E54A}" type="presParOf" srcId="{9A73ACD6-2BB5-4D8C-97EF-B0CB11B28138}" destId="{FB357527-E142-44FC-9287-64E201DDE70E}" srcOrd="9" destOrd="0" presId="urn:microsoft.com/office/officeart/2005/8/layout/cycle2"/>
    <dgm:cxn modelId="{69B207F2-411E-4E4C-8830-D7BCC50B70A8}" type="presParOf" srcId="{FB357527-E142-44FC-9287-64E201DDE70E}" destId="{97E35411-E4D5-4D57-BAE5-379F6411A9FF}" srcOrd="0" destOrd="0" presId="urn:microsoft.com/office/officeart/2005/8/layout/cycle2"/>
    <dgm:cxn modelId="{CBD2361D-3FF4-4772-9A95-F66FAEDB6C2C}" type="presParOf" srcId="{9A73ACD6-2BB5-4D8C-97EF-B0CB11B28138}" destId="{351C5CF0-6781-4C2B-8780-F5E394BD5CCB}" srcOrd="10" destOrd="0" presId="urn:microsoft.com/office/officeart/2005/8/layout/cycle2"/>
    <dgm:cxn modelId="{A4D715E0-D97C-47AA-817B-5BEA54081309}" type="presParOf" srcId="{9A73ACD6-2BB5-4D8C-97EF-B0CB11B28138}" destId="{96FB2548-C8D2-4489-86D8-3DF7C7DC072D}" srcOrd="11" destOrd="0" presId="urn:microsoft.com/office/officeart/2005/8/layout/cycle2"/>
    <dgm:cxn modelId="{C86AA0CF-6F72-474B-AC2F-9563E840C249}" type="presParOf" srcId="{96FB2548-C8D2-4489-86D8-3DF7C7DC072D}" destId="{27550207-0027-46AA-B9D6-8A59962180A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594D8-D072-475F-BD6E-D8BCD0FD8ABC}">
      <dsp:nvSpPr>
        <dsp:cNvPr id="0" name=""/>
        <dsp:cNvSpPr/>
      </dsp:nvSpPr>
      <dsp:spPr>
        <a:xfrm>
          <a:off x="1172" y="353100"/>
          <a:ext cx="4572395" cy="27434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Optimal</a:t>
          </a:r>
        </a:p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warehouse location</a:t>
          </a:r>
        </a:p>
      </dsp:txBody>
      <dsp:txXfrm>
        <a:off x="1172" y="353100"/>
        <a:ext cx="4572395" cy="2743437"/>
      </dsp:txXfrm>
    </dsp:sp>
    <dsp:sp modelId="{B936225A-91BD-4123-A44E-5C454F0192DB}">
      <dsp:nvSpPr>
        <dsp:cNvPr id="0" name=""/>
        <dsp:cNvSpPr/>
      </dsp:nvSpPr>
      <dsp:spPr>
        <a:xfrm>
          <a:off x="5030807" y="353100"/>
          <a:ext cx="4572395" cy="27434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Salesforce incentivization </a:t>
          </a:r>
        </a:p>
      </dsp:txBody>
      <dsp:txXfrm>
        <a:off x="5030807" y="353100"/>
        <a:ext cx="4572395" cy="2743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C6DD3-39E1-47B7-9FE7-8FF36B8A9AB1}">
      <dsp:nvSpPr>
        <dsp:cNvPr id="0" name=""/>
        <dsp:cNvSpPr/>
      </dsp:nvSpPr>
      <dsp:spPr>
        <a:xfrm>
          <a:off x="4288672" y="351"/>
          <a:ext cx="1027030" cy="1027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Compute (Identify) the centers</a:t>
          </a:r>
        </a:p>
      </dsp:txBody>
      <dsp:txXfrm>
        <a:off x="4439077" y="150756"/>
        <a:ext cx="726220" cy="726220"/>
      </dsp:txXfrm>
    </dsp:sp>
    <dsp:sp modelId="{4F38E0A2-45A6-422A-8B1B-71E5FA244235}">
      <dsp:nvSpPr>
        <dsp:cNvPr id="0" name=""/>
        <dsp:cNvSpPr/>
      </dsp:nvSpPr>
      <dsp:spPr>
        <a:xfrm rot="1800000">
          <a:off x="5326702" y="722140"/>
          <a:ext cx="272818" cy="3466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332185" y="771003"/>
        <a:ext cx="190973" cy="207974"/>
      </dsp:txXfrm>
    </dsp:sp>
    <dsp:sp modelId="{C23744DF-39A2-4264-B728-9A311272FB06}">
      <dsp:nvSpPr>
        <dsp:cNvPr id="0" name=""/>
        <dsp:cNvSpPr/>
      </dsp:nvSpPr>
      <dsp:spPr>
        <a:xfrm>
          <a:off x="5623895" y="771242"/>
          <a:ext cx="1027030" cy="1027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Compute the distance from the point to each cluster</a:t>
          </a:r>
        </a:p>
      </dsp:txBody>
      <dsp:txXfrm>
        <a:off x="5774300" y="921647"/>
        <a:ext cx="726220" cy="726220"/>
      </dsp:txXfrm>
    </dsp:sp>
    <dsp:sp modelId="{A9434CEE-1D9E-4CFB-8BE9-19A3567AB5B9}">
      <dsp:nvSpPr>
        <dsp:cNvPr id="0" name=""/>
        <dsp:cNvSpPr/>
      </dsp:nvSpPr>
      <dsp:spPr>
        <a:xfrm rot="5400000">
          <a:off x="6001000" y="1874616"/>
          <a:ext cx="272818" cy="3466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041923" y="1903018"/>
        <a:ext cx="190973" cy="207974"/>
      </dsp:txXfrm>
    </dsp:sp>
    <dsp:sp modelId="{C818A88D-1013-4C1E-9915-9506C8A5DF0D}">
      <dsp:nvSpPr>
        <dsp:cNvPr id="0" name=""/>
        <dsp:cNvSpPr/>
      </dsp:nvSpPr>
      <dsp:spPr>
        <a:xfrm>
          <a:off x="5623895" y="2313025"/>
          <a:ext cx="1027030" cy="1027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Cluster all the points to the closest centers</a:t>
          </a:r>
        </a:p>
      </dsp:txBody>
      <dsp:txXfrm>
        <a:off x="5774300" y="2463430"/>
        <a:ext cx="726220" cy="726220"/>
      </dsp:txXfrm>
    </dsp:sp>
    <dsp:sp modelId="{98D77392-A7EA-4CDA-93A8-7A51D418DFA3}">
      <dsp:nvSpPr>
        <dsp:cNvPr id="0" name=""/>
        <dsp:cNvSpPr/>
      </dsp:nvSpPr>
      <dsp:spPr>
        <a:xfrm rot="9000000">
          <a:off x="5340076" y="3034813"/>
          <a:ext cx="272818" cy="3466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5416438" y="3083676"/>
        <a:ext cx="190973" cy="207974"/>
      </dsp:txXfrm>
    </dsp:sp>
    <dsp:sp modelId="{F308822B-56DF-47FE-90D2-605DE81DC2F9}">
      <dsp:nvSpPr>
        <dsp:cNvPr id="0" name=""/>
        <dsp:cNvSpPr/>
      </dsp:nvSpPr>
      <dsp:spPr>
        <a:xfrm>
          <a:off x="4288672" y="3083916"/>
          <a:ext cx="1027030" cy="1027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Identify if points now satisfy the power rating constraints</a:t>
          </a:r>
        </a:p>
      </dsp:txBody>
      <dsp:txXfrm>
        <a:off x="4439077" y="3234321"/>
        <a:ext cx="726220" cy="726220"/>
      </dsp:txXfrm>
    </dsp:sp>
    <dsp:sp modelId="{6ED52EBF-8F06-4323-99A2-96D29F0B97E7}">
      <dsp:nvSpPr>
        <dsp:cNvPr id="0" name=""/>
        <dsp:cNvSpPr/>
      </dsp:nvSpPr>
      <dsp:spPr>
        <a:xfrm rot="12600000">
          <a:off x="4004853" y="3042535"/>
          <a:ext cx="272818" cy="3466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081215" y="3132320"/>
        <a:ext cx="190973" cy="207974"/>
      </dsp:txXfrm>
    </dsp:sp>
    <dsp:sp modelId="{12348003-8E00-48AC-A0A8-4B02725524D7}">
      <dsp:nvSpPr>
        <dsp:cNvPr id="0" name=""/>
        <dsp:cNvSpPr/>
      </dsp:nvSpPr>
      <dsp:spPr>
        <a:xfrm>
          <a:off x="2953449" y="2313025"/>
          <a:ext cx="1027030" cy="1027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Solve the optimization problem</a:t>
          </a:r>
        </a:p>
      </dsp:txBody>
      <dsp:txXfrm>
        <a:off x="3103854" y="2463430"/>
        <a:ext cx="726220" cy="726220"/>
      </dsp:txXfrm>
    </dsp:sp>
    <dsp:sp modelId="{FB357527-E142-44FC-9287-64E201DDE70E}">
      <dsp:nvSpPr>
        <dsp:cNvPr id="0" name=""/>
        <dsp:cNvSpPr/>
      </dsp:nvSpPr>
      <dsp:spPr>
        <a:xfrm rot="16200000">
          <a:off x="3330555" y="1890058"/>
          <a:ext cx="272818" cy="3466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71478" y="2000305"/>
        <a:ext cx="190973" cy="207974"/>
      </dsp:txXfrm>
    </dsp:sp>
    <dsp:sp modelId="{351C5CF0-6781-4C2B-8780-F5E394BD5CCB}">
      <dsp:nvSpPr>
        <dsp:cNvPr id="0" name=""/>
        <dsp:cNvSpPr/>
      </dsp:nvSpPr>
      <dsp:spPr>
        <a:xfrm>
          <a:off x="2953449" y="771242"/>
          <a:ext cx="1027030" cy="1027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See if any point changed its cluster or maxed-out on iteration</a:t>
          </a:r>
        </a:p>
      </dsp:txBody>
      <dsp:txXfrm>
        <a:off x="3103854" y="921647"/>
        <a:ext cx="726220" cy="726220"/>
      </dsp:txXfrm>
    </dsp:sp>
    <dsp:sp modelId="{96FB2548-C8D2-4489-86D8-3DF7C7DC072D}">
      <dsp:nvSpPr>
        <dsp:cNvPr id="0" name=""/>
        <dsp:cNvSpPr/>
      </dsp:nvSpPr>
      <dsp:spPr>
        <a:xfrm rot="19800000">
          <a:off x="3991479" y="729861"/>
          <a:ext cx="272818" cy="3466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996962" y="819646"/>
        <a:ext cx="190973" cy="207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8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3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7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3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5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6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F923-4E0B-4BD1-A60A-7D065F373DA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C58E97-B96D-46C4-A01D-A4F54227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5EC-60CB-4B27-A58F-0168F13ED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Adjusted Balanced 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06EB0-45FA-4D1E-9D3D-278B92B6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526" y="475210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Ananthapadmanabhan Sivasankaran</a:t>
            </a:r>
          </a:p>
          <a:p>
            <a:pPr algn="l"/>
            <a:r>
              <a:rPr lang="en-US" dirty="0"/>
              <a:t>Muthuraja Palaniappan</a:t>
            </a:r>
          </a:p>
        </p:txBody>
      </p:sp>
    </p:spTree>
    <p:extLst>
      <p:ext uri="{BB962C8B-B14F-4D97-AF65-F5344CB8AC3E}">
        <p14:creationId xmlns:p14="http://schemas.microsoft.com/office/powerpoint/2010/main" val="278507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BED2-DC0C-44BB-A5D5-44FE93C4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4000" dirty="0"/>
              <a:t>Comparison with other publications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2EDD0E-87D1-4678-8376-BEC4148F7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67438"/>
              </p:ext>
            </p:extLst>
          </p:nvPr>
        </p:nvGraphicFramePr>
        <p:xfrm>
          <a:off x="1549900" y="2082862"/>
          <a:ext cx="9422899" cy="34928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519054">
                  <a:extLst>
                    <a:ext uri="{9D8B030D-6E8A-4147-A177-3AD203B41FA5}">
                      <a16:colId xmlns:a16="http://schemas.microsoft.com/office/drawing/2014/main" val="2056540123"/>
                    </a:ext>
                  </a:extLst>
                </a:gridCol>
                <a:gridCol w="868017">
                  <a:extLst>
                    <a:ext uri="{9D8B030D-6E8A-4147-A177-3AD203B41FA5}">
                      <a16:colId xmlns:a16="http://schemas.microsoft.com/office/drawing/2014/main" val="663723489"/>
                    </a:ext>
                  </a:extLst>
                </a:gridCol>
                <a:gridCol w="948553">
                  <a:extLst>
                    <a:ext uri="{9D8B030D-6E8A-4147-A177-3AD203B41FA5}">
                      <a16:colId xmlns:a16="http://schemas.microsoft.com/office/drawing/2014/main" val="740897900"/>
                    </a:ext>
                  </a:extLst>
                </a:gridCol>
                <a:gridCol w="1091732">
                  <a:extLst>
                    <a:ext uri="{9D8B030D-6E8A-4147-A177-3AD203B41FA5}">
                      <a16:colId xmlns:a16="http://schemas.microsoft.com/office/drawing/2014/main" val="738318440"/>
                    </a:ext>
                  </a:extLst>
                </a:gridCol>
                <a:gridCol w="1163321">
                  <a:extLst>
                    <a:ext uri="{9D8B030D-6E8A-4147-A177-3AD203B41FA5}">
                      <a16:colId xmlns:a16="http://schemas.microsoft.com/office/drawing/2014/main" val="1516578858"/>
                    </a:ext>
                  </a:extLst>
                </a:gridCol>
                <a:gridCol w="832222">
                  <a:extLst>
                    <a:ext uri="{9D8B030D-6E8A-4147-A177-3AD203B41FA5}">
                      <a16:colId xmlns:a16="http://schemas.microsoft.com/office/drawing/2014/main" val="3037632746"/>
                    </a:ext>
                  </a:extLst>
                </a:gridCol>
              </a:tblGrid>
              <a:tr h="59069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Balanced k-Means methods​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0883" marR="70883" marT="35441" marB="3544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Easily implemented​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Low math complexity​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Cluster size controlling​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Robustness to initialization​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Scalable​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3650527549"/>
                  </a:ext>
                </a:extLst>
              </a:tr>
              <a:tr h="200835">
                <a:tc>
                  <a:txBody>
                    <a:bodyPr/>
                    <a:lstStyle/>
                    <a:p>
                      <a:pPr algn="l" fontAlgn="base"/>
                      <a:r>
                        <a:rPr lang="da-DK" sz="900">
                          <a:effectLst/>
                        </a:rPr>
                        <a:t>Multicenter clustering (Liang, et al., 2012)​</a:t>
                      </a:r>
                      <a:endParaRPr lang="da-DK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3564650146"/>
                  </a:ext>
                </a:extLst>
              </a:tr>
              <a:tr h="200835">
                <a:tc>
                  <a:txBody>
                    <a:bodyPr/>
                    <a:lstStyle/>
                    <a:p>
                      <a:pPr algn="l" fontAlgn="base"/>
                      <a:r>
                        <a:rPr lang="da-DK" sz="900">
                          <a:effectLst/>
                        </a:rPr>
                        <a:t>MinMax K-Means (Tzortzis et al., 2014)​</a:t>
                      </a:r>
                      <a:endParaRPr lang="da-DK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1849527885"/>
                  </a:ext>
                </a:extLst>
              </a:tr>
              <a:tr h="2008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</a:rPr>
                        <a:t>Min-Cut Clustering (Chang, Nie, et al., 2014)​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3434550106"/>
                  </a:ext>
                </a:extLst>
              </a:tr>
              <a:tr h="330787">
                <a:tc>
                  <a:txBody>
                    <a:bodyPr/>
                    <a:lstStyle/>
                    <a:p>
                      <a:pPr algn="l" fontAlgn="base"/>
                      <a:r>
                        <a:rPr lang="da-DK" sz="900">
                          <a:effectLst/>
                        </a:rPr>
                        <a:t>Weight point sets (Borgwardt, Brieden, et al., 2016)​</a:t>
                      </a:r>
                      <a:endParaRPr lang="da-DK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1449529192"/>
                  </a:ext>
                </a:extLst>
              </a:tr>
              <a:tr h="2008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</a:rPr>
                        <a:t>Background knowledge (Wagstaff et al., 2001)​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2130058837"/>
                  </a:ext>
                </a:extLst>
              </a:tr>
              <a:tr h="2008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</a:rPr>
                        <a:t>Undersampled (Kumar, Rao, et al., 2014)​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3205713285"/>
                  </a:ext>
                </a:extLst>
              </a:tr>
              <a:tr h="2008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</a:rPr>
                        <a:t>FSCL (C. T. Althoff, A. Ulges, A. Dengel, 2000)​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 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1284485949"/>
                  </a:ext>
                </a:extLst>
              </a:tr>
              <a:tr h="3307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</a:rPr>
                        <a:t>Balanced K-Means with Hungarian algorithm (Mikko I. Malinen et al., 2014)​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>
                          <a:effectLst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1911081895"/>
                  </a:ext>
                </a:extLst>
              </a:tr>
              <a:tr h="3307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</a:rPr>
                        <a:t>Heuristic with Linear Programming (Shunzhi Zhu, et al., 2010)​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 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2664777836"/>
                  </a:ext>
                </a:extLst>
              </a:tr>
              <a:tr h="3307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</a:rPr>
                        <a:t>Size-regularized inter-cluster similarity (Chen, et al. 2005)​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 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 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●​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 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/>
                </a:tc>
                <a:extLst>
                  <a:ext uri="{0D108BD9-81ED-4DB2-BD59-A6C34878D82A}">
                    <a16:rowId xmlns:a16="http://schemas.microsoft.com/office/drawing/2014/main" val="3372870213"/>
                  </a:ext>
                </a:extLst>
              </a:tr>
              <a:tr h="3307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</a:rPr>
                        <a:t>Balanced K-Means with equitable distribution of power ratings (this approach)​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 ●​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●​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●​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●​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 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883" marR="70883" marT="35441" marB="3544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1363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5836E1D-9CAA-4563-84FA-E694AD5F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1874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2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31F3-9AF7-4735-9910-D8AD1BE5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F4440FD-E782-4E9A-8369-AD44E5B67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476180"/>
              </p:ext>
            </p:extLst>
          </p:nvPr>
        </p:nvGraphicFramePr>
        <p:xfrm>
          <a:off x="1450975" y="2016125"/>
          <a:ext cx="9604375" cy="4111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18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BC3F-A4C7-49B0-B4A6-B7836D3B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5694"/>
            <a:ext cx="9603275" cy="1049235"/>
          </a:xfrm>
        </p:spPr>
        <p:txBody>
          <a:bodyPr/>
          <a:lstStyle/>
          <a:p>
            <a:r>
              <a:rPr lang="en-US" dirty="0"/>
              <a:t>Optimization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23636-336C-4689-9D6D-3BA821095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3216" y="2015732"/>
                <a:ext cx="4801638" cy="384774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r>
                  <a:rPr lang="en-US" dirty="0"/>
                  <a:t>µ is the average values of the power rating (target variable)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standard deviation of the power rating </a:t>
                </a:r>
              </a:p>
              <a:p>
                <a:r>
                  <a:rPr lang="en-US" dirty="0"/>
                  <a:t>d is the distance matrix between points and center of each cluster</a:t>
                </a:r>
              </a:p>
              <a:p>
                <a:r>
                  <a:rPr lang="en-US" dirty="0"/>
                  <a:t>b is the matrix of optimal cluster allocation that we want to find</a:t>
                </a:r>
              </a:p>
              <a:p>
                <a:r>
                  <a:rPr lang="en-US" dirty="0"/>
                  <a:t>p is the power rating (target variable) that we would like to maintain near the mean </a:t>
                </a:r>
              </a:p>
              <a:p>
                <a:r>
                  <a:rPr lang="en-US" dirty="0"/>
                  <a:t>delta is an user defined value for tolerance in 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23636-336C-4689-9D6D-3BA821095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3216" y="2015732"/>
                <a:ext cx="4801638" cy="3847740"/>
              </a:xfrm>
              <a:blipFill>
                <a:blip r:embed="rId2"/>
                <a:stretch>
                  <a:fillRect l="-889" t="-634" r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E2CE0-47A6-486F-B2F1-DE67EFCCD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4720424" cy="38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4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BED2-DC0C-44BB-A5D5-44FE93C4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081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CFD9-6972-4CE4-ADF7-C9E8BDA3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The power ranking of the teams are more equitably distributed…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1863E-BABC-4C32-9541-859EDAF9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96" y="2019549"/>
            <a:ext cx="2988297" cy="3749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96234B-F8E2-449C-814C-5E895888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19" y="2019549"/>
            <a:ext cx="298829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5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16F8-E9CC-44C6-80B2-178347BF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000" cap="none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Clusters produced by our algorithm have observations clubbed together in terms of distance and equitably distributed power ratings </a:t>
            </a:r>
            <a:r>
              <a:rPr lang="en-US" sz="2000" cap="none" dirty="0" err="1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eg</a:t>
            </a:r>
            <a:r>
              <a:rPr lang="en-US" sz="2000" cap="none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Wartburg College and Augsburg College are in 2 clusters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2E33B-A399-4DDA-ABA4-D11E53ED8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898" y="1847951"/>
            <a:ext cx="4645152" cy="801943"/>
          </a:xfrm>
        </p:spPr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Traditional K Means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E995A-F412-4D0F-B7B7-88EC2F4FD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700" y="1847657"/>
            <a:ext cx="4645152" cy="802237"/>
          </a:xfrm>
        </p:spPr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Proposed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182E25-B199-4130-98C6-06718EE06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5522"/>
          <a:stretch/>
        </p:blipFill>
        <p:spPr>
          <a:xfrm>
            <a:off x="1453575" y="2824163"/>
            <a:ext cx="4633475" cy="26447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50BCF0-3DA0-4ADE-BEF3-B03B0DD8B4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16099"/>
          <a:stretch/>
        </p:blipFill>
        <p:spPr>
          <a:xfrm>
            <a:off x="6411913" y="2823788"/>
            <a:ext cx="4645025" cy="263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5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EC09-42ED-4F09-9CCF-E66DE3F8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02085"/>
            <a:ext cx="9603275" cy="1049235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Current enhancements to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B456-F495-40D1-ADF5-05110DA8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computational time complexity</a:t>
            </a:r>
          </a:p>
          <a:p>
            <a:pPr lvl="1"/>
            <a:r>
              <a:rPr lang="en-US" dirty="0"/>
              <a:t>Use sparse matrix</a:t>
            </a:r>
          </a:p>
          <a:p>
            <a:pPr lvl="1"/>
            <a:r>
              <a:rPr lang="en-US" dirty="0"/>
              <a:t>Partial solution is already available</a:t>
            </a:r>
          </a:p>
          <a:p>
            <a:r>
              <a:rPr lang="en-US" dirty="0"/>
              <a:t>Reduce the memory complexity</a:t>
            </a:r>
          </a:p>
          <a:p>
            <a:r>
              <a:rPr lang="en-US" dirty="0"/>
              <a:t>Make this solution viable for businesses</a:t>
            </a:r>
          </a:p>
          <a:p>
            <a:pPr lvl="1"/>
            <a:r>
              <a:rPr lang="en-US" dirty="0"/>
              <a:t>CRAN R package will be released soon</a:t>
            </a:r>
          </a:p>
        </p:txBody>
      </p:sp>
    </p:spTree>
    <p:extLst>
      <p:ext uri="{BB962C8B-B14F-4D97-AF65-F5344CB8AC3E}">
        <p14:creationId xmlns:p14="http://schemas.microsoft.com/office/powerpoint/2010/main" val="391202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022-8010-4F3B-9823-F53E8DF3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323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1075-C606-4E46-BD8E-2533237B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45800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K-Means Clustering</a:t>
            </a:r>
          </a:p>
        </p:txBody>
      </p:sp>
      <p:pic>
        <p:nvPicPr>
          <p:cNvPr id="1026" name="Picture 2" descr="Image result for k means clustering">
            <a:extLst>
              <a:ext uri="{FF2B5EF4-FFF2-40B4-BE49-F238E27FC236}">
                <a16:creationId xmlns:a16="http://schemas.microsoft.com/office/drawing/2014/main" id="{FA1ABB21-F7C5-4EAF-B6C5-4580DE7D53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75" y="961812"/>
            <a:ext cx="657464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FF12D-25F6-4A28-8336-F224F52EDC1B}"/>
              </a:ext>
            </a:extLst>
          </p:cNvPr>
          <p:cNvSpPr txBox="1"/>
          <p:nvPr/>
        </p:nvSpPr>
        <p:spPr>
          <a:xfrm>
            <a:off x="0" y="5791080"/>
            <a:ext cx="45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youtube.com/</a:t>
            </a:r>
            <a:r>
              <a:rPr lang="en-US" dirty="0" err="1"/>
              <a:t>watch?v</a:t>
            </a:r>
            <a:r>
              <a:rPr lang="en-US" dirty="0"/>
              <a:t>=_</a:t>
            </a:r>
            <a:r>
              <a:rPr lang="en-US" dirty="0" err="1"/>
              <a:t>aWzGGNrcic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9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C62C78-B96B-4E02-ABC9-178F1716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 cap="none" dirty="0">
                <a:latin typeface="Calibri" panose="020F0502020204030204" pitchFamily="34" charset="0"/>
                <a:cs typeface="Calibri" panose="020F0502020204030204" pitchFamily="34" charset="0"/>
              </a:rPr>
              <a:t>But, they have a lot of problems too…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1607-3498-47E7-8880-9AC669E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Clusters sensitive to initial values</a:t>
            </a:r>
          </a:p>
          <a:p>
            <a:pPr lvl="1"/>
            <a:r>
              <a:rPr lang="en-US" dirty="0"/>
              <a:t>Can be solved by multiple iterations with different starting points)</a:t>
            </a:r>
          </a:p>
          <a:p>
            <a:r>
              <a:rPr lang="en-US" dirty="0"/>
              <a:t>Cluster sizes are not consistent!</a:t>
            </a:r>
          </a:p>
          <a:p>
            <a:pPr lvl="1"/>
            <a:r>
              <a:rPr lang="en-US" dirty="0"/>
              <a:t>Addressed in later slides</a:t>
            </a:r>
          </a:p>
          <a:p>
            <a:r>
              <a:rPr lang="en-US" dirty="0"/>
              <a:t>Sensitive to outliers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EE4260-0523-48F2-98D4-C9BC66A0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20" y="141406"/>
            <a:ext cx="3837683" cy="5747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2FA7A-A84A-4455-9168-BC7DEBC95B50}"/>
              </a:ext>
            </a:extLst>
          </p:cNvPr>
          <p:cNvSpPr txBox="1"/>
          <p:nvPr/>
        </p:nvSpPr>
        <p:spPr>
          <a:xfrm>
            <a:off x="0" y="5734520"/>
            <a:ext cx="245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srcole.github.io</a:t>
            </a:r>
          </a:p>
        </p:txBody>
      </p:sp>
    </p:spTree>
    <p:extLst>
      <p:ext uri="{BB962C8B-B14F-4D97-AF65-F5344CB8AC3E}">
        <p14:creationId xmlns:p14="http://schemas.microsoft.com/office/powerpoint/2010/main" val="24663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2C78-B96B-4E02-ABC9-178F1716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Balancing the K-means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1607-3498-47E7-8880-9AC669E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630165"/>
          </a:xfrm>
        </p:spPr>
        <p:txBody>
          <a:bodyPr>
            <a:normAutofit/>
          </a:bodyPr>
          <a:lstStyle/>
          <a:p>
            <a:r>
              <a:rPr lang="en-US" dirty="0"/>
              <a:t>Bradley, Bennett, and </a:t>
            </a:r>
            <a:r>
              <a:rPr lang="en-US" dirty="0" err="1"/>
              <a:t>Demiriz</a:t>
            </a:r>
            <a:r>
              <a:rPr lang="en-US" dirty="0"/>
              <a:t> (2000) ensure each cluster will “</a:t>
            </a:r>
            <a:r>
              <a:rPr lang="en-US" i="1" dirty="0"/>
              <a:t>have at least a minimum number of points in it</a:t>
            </a:r>
            <a:r>
              <a:rPr lang="en-US" dirty="0"/>
              <a:t>.” (imposes constraints only on upper bound)</a:t>
            </a:r>
          </a:p>
          <a:p>
            <a:r>
              <a:rPr lang="en-US" dirty="0"/>
              <a:t>Wagstaff </a:t>
            </a:r>
            <a:r>
              <a:rPr lang="en-US" i="1" dirty="0"/>
              <a:t>et al</a:t>
            </a:r>
            <a:r>
              <a:rPr lang="en-US" dirty="0"/>
              <a:t>. (2001) modify K-Means by incorporating “</a:t>
            </a:r>
            <a:r>
              <a:rPr lang="en-US" i="1" dirty="0"/>
              <a:t>background knowledge in the form of instance-level constraints</a:t>
            </a:r>
            <a:r>
              <a:rPr lang="en-US" dirty="0"/>
              <a:t>.”</a:t>
            </a:r>
          </a:p>
          <a:p>
            <a:r>
              <a:rPr lang="en-US" dirty="0"/>
              <a:t>C. T. </a:t>
            </a:r>
            <a:r>
              <a:rPr lang="en-US" dirty="0" err="1"/>
              <a:t>Althoff</a:t>
            </a:r>
            <a:r>
              <a:rPr lang="en-US" dirty="0"/>
              <a:t>, A. </a:t>
            </a:r>
            <a:r>
              <a:rPr lang="en-US" dirty="0" err="1"/>
              <a:t>Ulges</a:t>
            </a:r>
            <a:r>
              <a:rPr lang="en-US" dirty="0"/>
              <a:t>, A. </a:t>
            </a:r>
            <a:r>
              <a:rPr lang="en-US" dirty="0" err="1"/>
              <a:t>Dengel</a:t>
            </a:r>
            <a:r>
              <a:rPr lang="en-US" dirty="0"/>
              <a:t> (2000) tried using Frequency Sensitive Competitive Learning (FSCL) algorithm (Assign weights based on number of points in clusters)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In short, lot of progress has been made. But,</a:t>
            </a:r>
          </a:p>
        </p:txBody>
      </p:sp>
    </p:spTree>
    <p:extLst>
      <p:ext uri="{BB962C8B-B14F-4D97-AF65-F5344CB8AC3E}">
        <p14:creationId xmlns:p14="http://schemas.microsoft.com/office/powerpoint/2010/main" val="372901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BED2-DC0C-44BB-A5D5-44FE93C4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Our Motivation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Group Brainstorm">
            <a:extLst>
              <a:ext uri="{FF2B5EF4-FFF2-40B4-BE49-F238E27FC236}">
                <a16:creationId xmlns:a16="http://schemas.microsoft.com/office/drawing/2014/main" id="{D54E2809-D41E-4638-8117-76567FBDB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6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453D-23F4-41CF-953B-62896249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4123"/>
            <a:ext cx="9603275" cy="1049235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Men’s DIII Wrestling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57588-0602-45BA-862A-6A40B1E1AD43}"/>
              </a:ext>
            </a:extLst>
          </p:cNvPr>
          <p:cNvSpPr/>
          <p:nvPr/>
        </p:nvSpPr>
        <p:spPr>
          <a:xfrm>
            <a:off x="4166647" y="5764354"/>
            <a:ext cx="3008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Teams in Division III Wrestling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54902-027F-476C-8686-E9C636994743}"/>
              </a:ext>
            </a:extLst>
          </p:cNvPr>
          <p:cNvSpPr txBox="1"/>
          <p:nvPr/>
        </p:nvSpPr>
        <p:spPr>
          <a:xfrm>
            <a:off x="1517715" y="2403835"/>
            <a:ext cx="2648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106 Teams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Regions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teams qualify for the playoffs</a:t>
            </a:r>
          </a:p>
        </p:txBody>
      </p:sp>
      <p:pic>
        <p:nvPicPr>
          <p:cNvPr id="10" name="Picture 9" descr="https://d2mxuefqeaa7sj.cloudfront.net/s_DDA1BB417B3B94FD79689ED687074DFA3D6A9BF8CDEFF743A390AE669B8AF4F5_1537141850939_file.png">
            <a:extLst>
              <a:ext uri="{FF2B5EF4-FFF2-40B4-BE49-F238E27FC236}">
                <a16:creationId xmlns:a16="http://schemas.microsoft.com/office/drawing/2014/main" id="{C24BF936-E520-4A5E-ADD9-967EFD2AD0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49" y="2130458"/>
            <a:ext cx="6746805" cy="3503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11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2C78-B96B-4E02-ABC9-178F1716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7896"/>
            <a:ext cx="9603275" cy="1049235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Division III men’s wrestling (constraints)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1607-3498-47E7-8880-9AC669E7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Universities closer to each other must be in same region (participants generally drive)</a:t>
            </a:r>
          </a:p>
          <a:p>
            <a:pPr lvl="1"/>
            <a:r>
              <a:rPr lang="en-US" dirty="0"/>
              <a:t>Ratio of maximum to minimum distance would be 2:1</a:t>
            </a:r>
          </a:p>
          <a:p>
            <a:r>
              <a:rPr lang="en-US" dirty="0"/>
              <a:t>Each region would have almost same number of teams</a:t>
            </a:r>
          </a:p>
          <a:p>
            <a:pPr lvl="1"/>
            <a:r>
              <a:rPr lang="en-US" dirty="0"/>
              <a:t>No more than 20 teams per region and no less than 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But, most importantly,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All good teams should NOT belong to the same region!!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6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3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C62C78-B96B-4E02-ABC9-178F1716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75" y="797853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Other practical applications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98FE82-C9AA-4EBB-B3F5-B6D056AF8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03114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918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BED2-DC0C-44BB-A5D5-44FE93C4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Methodology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laybook">
            <a:extLst>
              <a:ext uri="{FF2B5EF4-FFF2-40B4-BE49-F238E27FC236}">
                <a16:creationId xmlns:a16="http://schemas.microsoft.com/office/drawing/2014/main" id="{DA95A4A1-8C26-4B1D-8016-6AE738644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323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641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Gallery</vt:lpstr>
      <vt:lpstr>Target Adjusted Balanced K-Means Clustering</vt:lpstr>
      <vt:lpstr>K-Means Clustering</vt:lpstr>
      <vt:lpstr>But, they have a lot of problems too…</vt:lpstr>
      <vt:lpstr>Balancing the K-means clusters</vt:lpstr>
      <vt:lpstr>Our Motivation</vt:lpstr>
      <vt:lpstr>Men’s DIII Wrestling</vt:lpstr>
      <vt:lpstr>Division III men’s wrestling (constraints)</vt:lpstr>
      <vt:lpstr>Other practical applications</vt:lpstr>
      <vt:lpstr>Methodology</vt:lpstr>
      <vt:lpstr>Comparison with other publications</vt:lpstr>
      <vt:lpstr>Our Algorithm</vt:lpstr>
      <vt:lpstr>Optimization condition</vt:lpstr>
      <vt:lpstr>Results</vt:lpstr>
      <vt:lpstr>The power ranking of the teams are more equitably distributed…</vt:lpstr>
      <vt:lpstr>Clusters produced by our algorithm have observations clubbed together in terms of distance and equitably distributed power ratings eg: Wartburg College and Augsburg College are in 2 clusters</vt:lpstr>
      <vt:lpstr>Current enhancements to this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Adjusted Balanced KMeans Clustering</dc:title>
  <dc:creator>Ananth S</dc:creator>
  <cp:lastModifiedBy>Muthuraja Palaniappan</cp:lastModifiedBy>
  <cp:revision>15</cp:revision>
  <dcterms:created xsi:type="dcterms:W3CDTF">2019-02-20T10:25:39Z</dcterms:created>
  <dcterms:modified xsi:type="dcterms:W3CDTF">2019-02-20T19:13:32Z</dcterms:modified>
</cp:coreProperties>
</file>