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EF334-9B4C-4658-978B-93325750B65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C0CA8A9D-92FB-48AE-8BE6-789CFCA9D564}">
      <dgm:prSet phldrT="[Text]"/>
      <dgm:spPr/>
      <dgm:t>
        <a:bodyPr/>
        <a:lstStyle/>
        <a:p>
          <a:r>
            <a:rPr lang="en-US" dirty="0"/>
            <a:t>Direct sales on Airline website</a:t>
          </a:r>
        </a:p>
      </dgm:t>
    </dgm:pt>
    <dgm:pt modelId="{C0B847D3-9318-407F-9476-30BD3EF26D3C}" type="parTrans" cxnId="{B4424A16-9EF1-4E28-9D78-C0617B03DDB1}">
      <dgm:prSet/>
      <dgm:spPr/>
      <dgm:t>
        <a:bodyPr/>
        <a:lstStyle/>
        <a:p>
          <a:endParaRPr lang="en-US"/>
        </a:p>
      </dgm:t>
    </dgm:pt>
    <dgm:pt modelId="{0BAB61E1-C3A1-4B46-939B-72E31A59F52F}" type="sibTrans" cxnId="{B4424A16-9EF1-4E28-9D78-C0617B03DDB1}">
      <dgm:prSet/>
      <dgm:spPr/>
      <dgm:t>
        <a:bodyPr/>
        <a:lstStyle/>
        <a:p>
          <a:endParaRPr lang="en-US"/>
        </a:p>
      </dgm:t>
    </dgm:pt>
    <dgm:pt modelId="{0F6D3938-1186-4354-AA7E-1C5DBAA3750F}">
      <dgm:prSet phldrT="[Text]"/>
      <dgm:spPr/>
      <dgm:t>
        <a:bodyPr/>
        <a:lstStyle/>
        <a:p>
          <a:r>
            <a:rPr lang="en-US" dirty="0"/>
            <a:t>Sell through Global Distribution System (GDS) like Sabre</a:t>
          </a:r>
        </a:p>
      </dgm:t>
    </dgm:pt>
    <dgm:pt modelId="{6ACBFA12-662A-4DBF-9F5A-E5BDCE91A9C4}" type="parTrans" cxnId="{76BAECD3-7A95-49EA-B3C9-DE8491609987}">
      <dgm:prSet/>
      <dgm:spPr/>
      <dgm:t>
        <a:bodyPr/>
        <a:lstStyle/>
        <a:p>
          <a:endParaRPr lang="en-US"/>
        </a:p>
      </dgm:t>
    </dgm:pt>
    <dgm:pt modelId="{3B8C2E23-D807-4A51-A8D3-3D38D7D0D347}" type="sibTrans" cxnId="{76BAECD3-7A95-49EA-B3C9-DE8491609987}">
      <dgm:prSet/>
      <dgm:spPr/>
      <dgm:t>
        <a:bodyPr/>
        <a:lstStyle/>
        <a:p>
          <a:endParaRPr lang="en-US"/>
        </a:p>
      </dgm:t>
    </dgm:pt>
    <dgm:pt modelId="{126A7CD8-8F44-48FB-A42C-DE5ED15C4F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Loyalty programs</a:t>
          </a:r>
        </a:p>
      </dgm:t>
    </dgm:pt>
    <dgm:pt modelId="{AFDA32B2-7416-436A-8597-802D9E056C75}" type="parTrans" cxnId="{48B5FFBA-5C2B-4D9F-A0E3-21F32057BD44}">
      <dgm:prSet/>
      <dgm:spPr/>
      <dgm:t>
        <a:bodyPr/>
        <a:lstStyle/>
        <a:p>
          <a:endParaRPr lang="en-US"/>
        </a:p>
      </dgm:t>
    </dgm:pt>
    <dgm:pt modelId="{963F5EB7-1D1F-4731-BF6B-24905C8999DB}" type="sibTrans" cxnId="{48B5FFBA-5C2B-4D9F-A0E3-21F32057BD44}">
      <dgm:prSet/>
      <dgm:spPr/>
      <dgm:t>
        <a:bodyPr/>
        <a:lstStyle/>
        <a:p>
          <a:endParaRPr lang="en-US"/>
        </a:p>
      </dgm:t>
    </dgm:pt>
    <dgm:pt modelId="{69D61EE8-339F-48A0-AC41-0FADDD7747B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Direct mails</a:t>
          </a:r>
        </a:p>
      </dgm:t>
    </dgm:pt>
    <dgm:pt modelId="{A29367CE-6990-4C32-838D-0B88B9EBE3AE}" type="parTrans" cxnId="{55AB4415-2972-4A5C-84D2-32568F15A994}">
      <dgm:prSet/>
      <dgm:spPr/>
      <dgm:t>
        <a:bodyPr/>
        <a:lstStyle/>
        <a:p>
          <a:endParaRPr lang="en-US"/>
        </a:p>
      </dgm:t>
    </dgm:pt>
    <dgm:pt modelId="{62EEBB7A-8AFA-49C0-8088-A381D4F3046B}" type="sibTrans" cxnId="{55AB4415-2972-4A5C-84D2-32568F15A994}">
      <dgm:prSet/>
      <dgm:spPr/>
      <dgm:t>
        <a:bodyPr/>
        <a:lstStyle/>
        <a:p>
          <a:endParaRPr lang="en-US"/>
        </a:p>
      </dgm:t>
    </dgm:pt>
    <dgm:pt modelId="{D61A3482-CCD3-4353-8467-AC0F9F91D2F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Ancillary revenues</a:t>
          </a:r>
        </a:p>
      </dgm:t>
    </dgm:pt>
    <dgm:pt modelId="{AADBA9CF-7C78-4802-9EE8-74F2955C2718}" type="parTrans" cxnId="{A5A3664A-A1C8-4A49-BF50-003DEA42E985}">
      <dgm:prSet/>
      <dgm:spPr/>
      <dgm:t>
        <a:bodyPr/>
        <a:lstStyle/>
        <a:p>
          <a:endParaRPr lang="en-US"/>
        </a:p>
      </dgm:t>
    </dgm:pt>
    <dgm:pt modelId="{67662A21-BD74-48B2-80D3-95D1332BD194}" type="sibTrans" cxnId="{A5A3664A-A1C8-4A49-BF50-003DEA42E985}">
      <dgm:prSet/>
      <dgm:spPr/>
      <dgm:t>
        <a:bodyPr/>
        <a:lstStyle/>
        <a:p>
          <a:endParaRPr lang="en-US"/>
        </a:p>
      </dgm:t>
    </dgm:pt>
    <dgm:pt modelId="{A6AC64E6-169B-4B29-9548-6825BDA3D8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Airline Tariff Publishing Company (ATPCO)</a:t>
          </a:r>
          <a:endParaRPr lang="en-US" dirty="0">
            <a:solidFill>
              <a:schemeClr val="bg1"/>
            </a:solidFill>
          </a:endParaRPr>
        </a:p>
      </dgm:t>
    </dgm:pt>
    <dgm:pt modelId="{4D9F498B-F454-4C0D-AB9F-48407E9C85FC}" type="sibTrans" cxnId="{18F890FB-0664-4412-AF9B-455F4694DDC5}">
      <dgm:prSet/>
      <dgm:spPr/>
      <dgm:t>
        <a:bodyPr/>
        <a:lstStyle/>
        <a:p>
          <a:endParaRPr lang="en-US"/>
        </a:p>
      </dgm:t>
    </dgm:pt>
    <dgm:pt modelId="{2D369F7F-69FD-4A21-8D18-C8F651654928}" type="parTrans" cxnId="{18F890FB-0664-4412-AF9B-455F4694DDC5}">
      <dgm:prSet/>
      <dgm:spPr/>
      <dgm:t>
        <a:bodyPr/>
        <a:lstStyle/>
        <a:p>
          <a:endParaRPr lang="en-US"/>
        </a:p>
      </dgm:t>
    </dgm:pt>
    <dgm:pt modelId="{ED341A92-6C74-42F6-AA8B-402500F8886B}">
      <dgm:prSet/>
      <dgm:spPr/>
      <dgm:t>
        <a:bodyPr/>
        <a:lstStyle/>
        <a:p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All fare details and availability are loaded to ATPCO</a:t>
          </a:r>
          <a:endParaRPr lang="en-US" dirty="0"/>
        </a:p>
      </dgm:t>
    </dgm:pt>
    <dgm:pt modelId="{6C0A9568-B7B7-4905-9556-D638BC3EBE36}" type="parTrans" cxnId="{DC83BDF0-7AEF-43D6-928A-B79B5DE9F6F9}">
      <dgm:prSet/>
      <dgm:spPr/>
      <dgm:t>
        <a:bodyPr/>
        <a:lstStyle/>
        <a:p>
          <a:endParaRPr lang="en-US"/>
        </a:p>
      </dgm:t>
    </dgm:pt>
    <dgm:pt modelId="{216E4755-0129-4106-BD58-16DCCA2D180F}" type="sibTrans" cxnId="{DC83BDF0-7AEF-43D6-928A-B79B5DE9F6F9}">
      <dgm:prSet/>
      <dgm:spPr/>
      <dgm:t>
        <a:bodyPr/>
        <a:lstStyle/>
        <a:p>
          <a:endParaRPr lang="en-US"/>
        </a:p>
      </dgm:t>
    </dgm:pt>
    <dgm:pt modelId="{2E668A7A-158D-4E9C-8594-A65A7C5CBE64}">
      <dgm:prSet phldrT="[Text]"/>
      <dgm:spPr/>
      <dgm:t>
        <a:bodyPr/>
        <a:lstStyle/>
        <a:p>
          <a:r>
            <a:rPr lang="en-US" dirty="0"/>
            <a:t>Online Travel Agents (OTAs) and other agents buy and sell from GDS</a:t>
          </a:r>
        </a:p>
      </dgm:t>
    </dgm:pt>
    <dgm:pt modelId="{655EAC99-6F6D-441B-95A2-91956B12F64A}" type="parTrans" cxnId="{23D93A72-822A-4ACE-9098-2B933A5772E4}">
      <dgm:prSet/>
      <dgm:spPr/>
      <dgm:t>
        <a:bodyPr/>
        <a:lstStyle/>
        <a:p>
          <a:endParaRPr lang="en-US"/>
        </a:p>
      </dgm:t>
    </dgm:pt>
    <dgm:pt modelId="{BC59C7C8-3A55-467A-94EF-BB2F44671516}" type="sibTrans" cxnId="{23D93A72-822A-4ACE-9098-2B933A5772E4}">
      <dgm:prSet/>
      <dgm:spPr/>
      <dgm:t>
        <a:bodyPr/>
        <a:lstStyle/>
        <a:p>
          <a:endParaRPr lang="en-US"/>
        </a:p>
      </dgm:t>
    </dgm:pt>
    <dgm:pt modelId="{83982809-9598-4B1D-AFA1-CA6CB96EBC16}">
      <dgm:prSet phldrT="[Text]"/>
      <dgm:spPr/>
      <dgm:t>
        <a:bodyPr/>
        <a:lstStyle/>
        <a:p>
          <a:r>
            <a:rPr lang="en-US" dirty="0"/>
            <a:t>Earn commission</a:t>
          </a:r>
        </a:p>
      </dgm:t>
    </dgm:pt>
    <dgm:pt modelId="{52D78CBE-BB8E-4BEF-8EC2-B66EA7CDF7CC}" type="parTrans" cxnId="{D29691E4-802A-4916-9582-650BBC416BF0}">
      <dgm:prSet/>
      <dgm:spPr/>
      <dgm:t>
        <a:bodyPr/>
        <a:lstStyle/>
        <a:p>
          <a:endParaRPr lang="en-US"/>
        </a:p>
      </dgm:t>
    </dgm:pt>
    <dgm:pt modelId="{10BE69E7-4988-46B8-895E-0CA33587AC12}" type="sibTrans" cxnId="{D29691E4-802A-4916-9582-650BBC416BF0}">
      <dgm:prSet/>
      <dgm:spPr/>
      <dgm:t>
        <a:bodyPr/>
        <a:lstStyle/>
        <a:p>
          <a:endParaRPr lang="en-US"/>
        </a:p>
      </dgm:t>
    </dgm:pt>
    <dgm:pt modelId="{37EFC28F-4311-4265-BEEE-D52075352AF2}">
      <dgm:prSet custLinFactNeighborX="4237" custLinFactNeighborY="0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Ancillary revenues</a:t>
          </a:r>
          <a:endParaRPr lang="en-US" dirty="0"/>
        </a:p>
      </dgm:t>
    </dgm:pt>
    <dgm:pt modelId="{EF07DD7F-3DEF-4D6A-865C-1F260255E585}" type="parTrans" cxnId="{47DC722B-4015-440B-A9A5-88C8C5E8DF15}">
      <dgm:prSet/>
      <dgm:spPr/>
      <dgm:t>
        <a:bodyPr/>
        <a:lstStyle/>
        <a:p>
          <a:endParaRPr lang="en-US"/>
        </a:p>
      </dgm:t>
    </dgm:pt>
    <dgm:pt modelId="{BDD0638A-91F6-4D98-9347-32C93C0E0EDE}" type="sibTrans" cxnId="{47DC722B-4015-440B-A9A5-88C8C5E8DF15}">
      <dgm:prSet/>
      <dgm:spPr/>
      <dgm:t>
        <a:bodyPr/>
        <a:lstStyle/>
        <a:p>
          <a:endParaRPr lang="en-US"/>
        </a:p>
      </dgm:t>
    </dgm:pt>
    <dgm:pt modelId="{243DD4A7-69C9-41BB-9412-BFD047F004B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Loss leader strategy</a:t>
          </a:r>
        </a:p>
      </dgm:t>
    </dgm:pt>
    <dgm:pt modelId="{1011BD30-E3C0-4801-971B-E67411FD77EB}" type="parTrans" cxnId="{F945C4F5-EE00-400B-A19C-0EF99C8504DA}">
      <dgm:prSet/>
      <dgm:spPr/>
      <dgm:t>
        <a:bodyPr/>
        <a:lstStyle/>
        <a:p>
          <a:endParaRPr lang="en-US"/>
        </a:p>
      </dgm:t>
    </dgm:pt>
    <dgm:pt modelId="{C1E81E8D-D106-4DA8-AE38-BA8A7F6AC5A6}" type="sibTrans" cxnId="{F945C4F5-EE00-400B-A19C-0EF99C8504DA}">
      <dgm:prSet/>
      <dgm:spPr/>
      <dgm:t>
        <a:bodyPr/>
        <a:lstStyle/>
        <a:p>
          <a:endParaRPr lang="en-US"/>
        </a:p>
      </dgm:t>
    </dgm:pt>
    <dgm:pt modelId="{BCBE4121-C877-4917-BF9A-0E0B7A34CE39}" type="pres">
      <dgm:prSet presAssocID="{297EF334-9B4C-4658-978B-93325750B65A}" presName="theList" presStyleCnt="0">
        <dgm:presLayoutVars>
          <dgm:dir/>
          <dgm:animLvl val="lvl"/>
          <dgm:resizeHandles val="exact"/>
        </dgm:presLayoutVars>
      </dgm:prSet>
      <dgm:spPr/>
    </dgm:pt>
    <dgm:pt modelId="{11905BF6-58CA-4779-8C41-889739F39ADD}" type="pres">
      <dgm:prSet presAssocID="{C0CA8A9D-92FB-48AE-8BE6-789CFCA9D564}" presName="compNode" presStyleCnt="0"/>
      <dgm:spPr/>
    </dgm:pt>
    <dgm:pt modelId="{AB46A0A6-AC15-40D3-8E13-42D53AE13D6D}" type="pres">
      <dgm:prSet presAssocID="{C0CA8A9D-92FB-48AE-8BE6-789CFCA9D564}" presName="noGeometry" presStyleCnt="0"/>
      <dgm:spPr/>
    </dgm:pt>
    <dgm:pt modelId="{DC7CCD1E-A798-4E37-AB49-C917B8B733A9}" type="pres">
      <dgm:prSet presAssocID="{C0CA8A9D-92FB-48AE-8BE6-789CFCA9D564}" presName="childTextVisible" presStyleLbl="bgAccFollowNode1" presStyleIdx="0" presStyleCnt="3">
        <dgm:presLayoutVars>
          <dgm:bulletEnabled val="1"/>
        </dgm:presLayoutVars>
      </dgm:prSet>
      <dgm:spPr/>
    </dgm:pt>
    <dgm:pt modelId="{16CD2BE7-2C4E-4752-A935-719742671E56}" type="pres">
      <dgm:prSet presAssocID="{C0CA8A9D-92FB-48AE-8BE6-789CFCA9D564}" presName="childTextHidden" presStyleLbl="bgAccFollowNode1" presStyleIdx="0" presStyleCnt="3"/>
      <dgm:spPr/>
    </dgm:pt>
    <dgm:pt modelId="{414B5E84-813A-4FEB-9CF0-870D2584A759}" type="pres">
      <dgm:prSet presAssocID="{C0CA8A9D-92FB-48AE-8BE6-789CFCA9D56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44F50BA-1E14-4667-BAE3-AB2FCEB4F972}" type="pres">
      <dgm:prSet presAssocID="{C0CA8A9D-92FB-48AE-8BE6-789CFCA9D564}" presName="aSpace" presStyleCnt="0"/>
      <dgm:spPr/>
    </dgm:pt>
    <dgm:pt modelId="{2C45B91A-A3F1-40F9-8E5F-56028E647750}" type="pres">
      <dgm:prSet presAssocID="{A6AC64E6-169B-4B29-9548-6825BDA3D8F7}" presName="compNode" presStyleCnt="0"/>
      <dgm:spPr/>
    </dgm:pt>
    <dgm:pt modelId="{9DD59F8C-0EDE-40A1-93C4-832443D78C99}" type="pres">
      <dgm:prSet presAssocID="{A6AC64E6-169B-4B29-9548-6825BDA3D8F7}" presName="noGeometry" presStyleCnt="0"/>
      <dgm:spPr/>
    </dgm:pt>
    <dgm:pt modelId="{B89291E7-0E6B-4036-BD41-E8BB3F971332}" type="pres">
      <dgm:prSet presAssocID="{A6AC64E6-169B-4B29-9548-6825BDA3D8F7}" presName="childTextVisible" presStyleLbl="bgAccFollowNode1" presStyleIdx="1" presStyleCnt="3">
        <dgm:presLayoutVars>
          <dgm:bulletEnabled val="1"/>
        </dgm:presLayoutVars>
      </dgm:prSet>
      <dgm:spPr/>
    </dgm:pt>
    <dgm:pt modelId="{B6C26710-12B4-4F26-826A-43AF18BC60D1}" type="pres">
      <dgm:prSet presAssocID="{A6AC64E6-169B-4B29-9548-6825BDA3D8F7}" presName="childTextHidden" presStyleLbl="bgAccFollowNode1" presStyleIdx="1" presStyleCnt="3"/>
      <dgm:spPr/>
    </dgm:pt>
    <dgm:pt modelId="{3965ED28-A3D6-4A8A-B2F3-B5E9FEABCA85}" type="pres">
      <dgm:prSet presAssocID="{A6AC64E6-169B-4B29-9548-6825BDA3D8F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1B10F1A-AA1E-4B65-8DF6-B5309998260D}" type="pres">
      <dgm:prSet presAssocID="{A6AC64E6-169B-4B29-9548-6825BDA3D8F7}" presName="aSpace" presStyleCnt="0"/>
      <dgm:spPr/>
    </dgm:pt>
    <dgm:pt modelId="{8E9BB2B3-1805-410A-A9FC-2AA77262511A}" type="pres">
      <dgm:prSet presAssocID="{0F6D3938-1186-4354-AA7E-1C5DBAA3750F}" presName="compNode" presStyleCnt="0"/>
      <dgm:spPr/>
    </dgm:pt>
    <dgm:pt modelId="{88989231-AD12-4C49-BE70-926486C7B2E3}" type="pres">
      <dgm:prSet presAssocID="{0F6D3938-1186-4354-AA7E-1C5DBAA3750F}" presName="noGeometry" presStyleCnt="0"/>
      <dgm:spPr/>
    </dgm:pt>
    <dgm:pt modelId="{350904EC-5D94-4F91-8A2C-C8C7F65A585E}" type="pres">
      <dgm:prSet presAssocID="{0F6D3938-1186-4354-AA7E-1C5DBAA3750F}" presName="childTextVisible" presStyleLbl="bgAccFollowNode1" presStyleIdx="2" presStyleCnt="3" custLinFactNeighborX="4237" custLinFactNeighborY="0">
        <dgm:presLayoutVars>
          <dgm:bulletEnabled val="1"/>
        </dgm:presLayoutVars>
      </dgm:prSet>
      <dgm:spPr/>
    </dgm:pt>
    <dgm:pt modelId="{01311CEA-C298-488C-875D-28556992FEEF}" type="pres">
      <dgm:prSet presAssocID="{0F6D3938-1186-4354-AA7E-1C5DBAA3750F}" presName="childTextHidden" presStyleLbl="bgAccFollowNode1" presStyleIdx="2" presStyleCnt="3"/>
      <dgm:spPr/>
    </dgm:pt>
    <dgm:pt modelId="{7CB79511-6400-4238-BE82-A9C60B1FCD9C}" type="pres">
      <dgm:prSet presAssocID="{0F6D3938-1186-4354-AA7E-1C5DBAA3750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FF9210E-390F-448A-BAEF-8B47E3D58E04}" type="presOf" srcId="{83982809-9598-4B1D-AFA1-CA6CB96EBC16}" destId="{350904EC-5D94-4F91-8A2C-C8C7F65A585E}" srcOrd="0" destOrd="1" presId="urn:microsoft.com/office/officeart/2005/8/layout/hProcess6"/>
    <dgm:cxn modelId="{50FBD310-42F3-4411-AE3F-0BAC07230496}" type="presOf" srcId="{A6AC64E6-169B-4B29-9548-6825BDA3D8F7}" destId="{3965ED28-A3D6-4A8A-B2F3-B5E9FEABCA85}" srcOrd="0" destOrd="0" presId="urn:microsoft.com/office/officeart/2005/8/layout/hProcess6"/>
    <dgm:cxn modelId="{55AB4415-2972-4A5C-84D2-32568F15A994}" srcId="{C0CA8A9D-92FB-48AE-8BE6-789CFCA9D564}" destId="{69D61EE8-339F-48A0-AC41-0FADDD7747B3}" srcOrd="1" destOrd="0" parTransId="{A29367CE-6990-4C32-838D-0B88B9EBE3AE}" sibTransId="{62EEBB7A-8AFA-49C0-8088-A381D4F3046B}"/>
    <dgm:cxn modelId="{B4424A16-9EF1-4E28-9D78-C0617B03DDB1}" srcId="{297EF334-9B4C-4658-978B-93325750B65A}" destId="{C0CA8A9D-92FB-48AE-8BE6-789CFCA9D564}" srcOrd="0" destOrd="0" parTransId="{C0B847D3-9318-407F-9476-30BD3EF26D3C}" sibTransId="{0BAB61E1-C3A1-4B46-939B-72E31A59F52F}"/>
    <dgm:cxn modelId="{17A40C24-CF3F-4D64-A768-A7737C915425}" type="presOf" srcId="{ED341A92-6C74-42F6-AA8B-402500F8886B}" destId="{B6C26710-12B4-4F26-826A-43AF18BC60D1}" srcOrd="1" destOrd="0" presId="urn:microsoft.com/office/officeart/2005/8/layout/hProcess6"/>
    <dgm:cxn modelId="{47DC722B-4015-440B-A9A5-88C8C5E8DF15}" srcId="{0F6D3938-1186-4354-AA7E-1C5DBAA3750F}" destId="{37EFC28F-4311-4265-BEEE-D52075352AF2}" srcOrd="2" destOrd="0" parTransId="{EF07DD7F-3DEF-4D6A-865C-1F260255E585}" sibTransId="{BDD0638A-91F6-4D98-9347-32C93C0E0EDE}"/>
    <dgm:cxn modelId="{AB70542E-6D67-42E1-A7B4-DD36BEAE3AD2}" type="presOf" srcId="{69D61EE8-339F-48A0-AC41-0FADDD7747B3}" destId="{DC7CCD1E-A798-4E37-AB49-C917B8B733A9}" srcOrd="0" destOrd="1" presId="urn:microsoft.com/office/officeart/2005/8/layout/hProcess6"/>
    <dgm:cxn modelId="{15B09534-87AD-489B-A85E-518DC7F3E390}" type="presOf" srcId="{37EFC28F-4311-4265-BEEE-D52075352AF2}" destId="{01311CEA-C298-488C-875D-28556992FEEF}" srcOrd="1" destOrd="2" presId="urn:microsoft.com/office/officeart/2005/8/layout/hProcess6"/>
    <dgm:cxn modelId="{FB925C5E-C938-4A5E-86A2-B01E9AF1CD26}" type="presOf" srcId="{243DD4A7-69C9-41BB-9412-BFD047F004BB}" destId="{350904EC-5D94-4F91-8A2C-C8C7F65A585E}" srcOrd="0" destOrd="3" presId="urn:microsoft.com/office/officeart/2005/8/layout/hProcess6"/>
    <dgm:cxn modelId="{A5A3664A-A1C8-4A49-BF50-003DEA42E985}" srcId="{C0CA8A9D-92FB-48AE-8BE6-789CFCA9D564}" destId="{D61A3482-CCD3-4353-8467-AC0F9F91D2F8}" srcOrd="2" destOrd="0" parTransId="{AADBA9CF-7C78-4802-9EE8-74F2955C2718}" sibTransId="{67662A21-BD74-48B2-80D3-95D1332BD194}"/>
    <dgm:cxn modelId="{1202544C-4187-4CBB-A6F3-6B08602B9394}" type="presOf" srcId="{D61A3482-CCD3-4353-8467-AC0F9F91D2F8}" destId="{DC7CCD1E-A798-4E37-AB49-C917B8B733A9}" srcOrd="0" destOrd="2" presId="urn:microsoft.com/office/officeart/2005/8/layout/hProcess6"/>
    <dgm:cxn modelId="{9D70B04E-5FE9-4A12-BA7B-F891082812DB}" type="presOf" srcId="{69D61EE8-339F-48A0-AC41-0FADDD7747B3}" destId="{16CD2BE7-2C4E-4752-A935-719742671E56}" srcOrd="1" destOrd="1" presId="urn:microsoft.com/office/officeart/2005/8/layout/hProcess6"/>
    <dgm:cxn modelId="{89F40B6F-B7AF-4410-8CBB-3CE113D5284F}" type="presOf" srcId="{37EFC28F-4311-4265-BEEE-D52075352AF2}" destId="{350904EC-5D94-4F91-8A2C-C8C7F65A585E}" srcOrd="0" destOrd="2" presId="urn:microsoft.com/office/officeart/2005/8/layout/hProcess6"/>
    <dgm:cxn modelId="{23D93A72-822A-4ACE-9098-2B933A5772E4}" srcId="{0F6D3938-1186-4354-AA7E-1C5DBAA3750F}" destId="{2E668A7A-158D-4E9C-8594-A65A7C5CBE64}" srcOrd="0" destOrd="0" parTransId="{655EAC99-6F6D-441B-95A2-91956B12F64A}" sibTransId="{BC59C7C8-3A55-467A-94EF-BB2F44671516}"/>
    <dgm:cxn modelId="{1CEC1A80-038E-428D-BE67-773FC674A2D5}" type="presOf" srcId="{0F6D3938-1186-4354-AA7E-1C5DBAA3750F}" destId="{7CB79511-6400-4238-BE82-A9C60B1FCD9C}" srcOrd="0" destOrd="0" presId="urn:microsoft.com/office/officeart/2005/8/layout/hProcess6"/>
    <dgm:cxn modelId="{D8AE9481-EA2B-4BFB-A53E-49436CC11FD9}" type="presOf" srcId="{83982809-9598-4B1D-AFA1-CA6CB96EBC16}" destId="{01311CEA-C298-488C-875D-28556992FEEF}" srcOrd="1" destOrd="1" presId="urn:microsoft.com/office/officeart/2005/8/layout/hProcess6"/>
    <dgm:cxn modelId="{6F6E7987-CACF-491F-94F0-8739214C96DC}" type="presOf" srcId="{243DD4A7-69C9-41BB-9412-BFD047F004BB}" destId="{01311CEA-C298-488C-875D-28556992FEEF}" srcOrd="1" destOrd="3" presId="urn:microsoft.com/office/officeart/2005/8/layout/hProcess6"/>
    <dgm:cxn modelId="{F1586B8C-BC09-4A25-BD14-3B8123EF4052}" type="presOf" srcId="{2E668A7A-158D-4E9C-8594-A65A7C5CBE64}" destId="{350904EC-5D94-4F91-8A2C-C8C7F65A585E}" srcOrd="0" destOrd="0" presId="urn:microsoft.com/office/officeart/2005/8/layout/hProcess6"/>
    <dgm:cxn modelId="{59B7F5AA-A4D2-4EC4-A6A6-FAA9A04A1005}" type="presOf" srcId="{126A7CD8-8F44-48FB-A42C-DE5ED15C4F75}" destId="{16CD2BE7-2C4E-4752-A935-719742671E56}" srcOrd="1" destOrd="0" presId="urn:microsoft.com/office/officeart/2005/8/layout/hProcess6"/>
    <dgm:cxn modelId="{5C8E13B7-3730-4911-AAA2-A9485E166EFA}" type="presOf" srcId="{C0CA8A9D-92FB-48AE-8BE6-789CFCA9D564}" destId="{414B5E84-813A-4FEB-9CF0-870D2584A759}" srcOrd="0" destOrd="0" presId="urn:microsoft.com/office/officeart/2005/8/layout/hProcess6"/>
    <dgm:cxn modelId="{48B5FFBA-5C2B-4D9F-A0E3-21F32057BD44}" srcId="{C0CA8A9D-92FB-48AE-8BE6-789CFCA9D564}" destId="{126A7CD8-8F44-48FB-A42C-DE5ED15C4F75}" srcOrd="0" destOrd="0" parTransId="{AFDA32B2-7416-436A-8597-802D9E056C75}" sibTransId="{963F5EB7-1D1F-4731-BF6B-24905C8999DB}"/>
    <dgm:cxn modelId="{89F90FBC-FEF4-4085-9488-065C879FEA56}" type="presOf" srcId="{D61A3482-CCD3-4353-8467-AC0F9F91D2F8}" destId="{16CD2BE7-2C4E-4752-A935-719742671E56}" srcOrd="1" destOrd="2" presId="urn:microsoft.com/office/officeart/2005/8/layout/hProcess6"/>
    <dgm:cxn modelId="{154CE5C9-65D1-4A24-AA9D-C68218A13E04}" type="presOf" srcId="{297EF334-9B4C-4658-978B-93325750B65A}" destId="{BCBE4121-C877-4917-BF9A-0E0B7A34CE39}" srcOrd="0" destOrd="0" presId="urn:microsoft.com/office/officeart/2005/8/layout/hProcess6"/>
    <dgm:cxn modelId="{76BAECD3-7A95-49EA-B3C9-DE8491609987}" srcId="{297EF334-9B4C-4658-978B-93325750B65A}" destId="{0F6D3938-1186-4354-AA7E-1C5DBAA3750F}" srcOrd="2" destOrd="0" parTransId="{6ACBFA12-662A-4DBF-9F5A-E5BDCE91A9C4}" sibTransId="{3B8C2E23-D807-4A51-A8D3-3D38D7D0D347}"/>
    <dgm:cxn modelId="{1FA197D5-3DE3-4730-B084-9106B95E1802}" type="presOf" srcId="{2E668A7A-158D-4E9C-8594-A65A7C5CBE64}" destId="{01311CEA-C298-488C-875D-28556992FEEF}" srcOrd="1" destOrd="0" presId="urn:microsoft.com/office/officeart/2005/8/layout/hProcess6"/>
    <dgm:cxn modelId="{D29691E4-802A-4916-9582-650BBC416BF0}" srcId="{0F6D3938-1186-4354-AA7E-1C5DBAA3750F}" destId="{83982809-9598-4B1D-AFA1-CA6CB96EBC16}" srcOrd="1" destOrd="0" parTransId="{52D78CBE-BB8E-4BEF-8EC2-B66EA7CDF7CC}" sibTransId="{10BE69E7-4988-46B8-895E-0CA33587AC12}"/>
    <dgm:cxn modelId="{9BDC1FEC-8179-48FD-9466-E077CDB8713A}" type="presOf" srcId="{ED341A92-6C74-42F6-AA8B-402500F8886B}" destId="{B89291E7-0E6B-4036-BD41-E8BB3F971332}" srcOrd="0" destOrd="0" presId="urn:microsoft.com/office/officeart/2005/8/layout/hProcess6"/>
    <dgm:cxn modelId="{DC83BDF0-7AEF-43D6-928A-B79B5DE9F6F9}" srcId="{A6AC64E6-169B-4B29-9548-6825BDA3D8F7}" destId="{ED341A92-6C74-42F6-AA8B-402500F8886B}" srcOrd="0" destOrd="0" parTransId="{6C0A9568-B7B7-4905-9556-D638BC3EBE36}" sibTransId="{216E4755-0129-4106-BD58-16DCCA2D180F}"/>
    <dgm:cxn modelId="{56242AF4-20C2-40B8-8721-7EB1D7D9A4A4}" type="presOf" srcId="{126A7CD8-8F44-48FB-A42C-DE5ED15C4F75}" destId="{DC7CCD1E-A798-4E37-AB49-C917B8B733A9}" srcOrd="0" destOrd="0" presId="urn:microsoft.com/office/officeart/2005/8/layout/hProcess6"/>
    <dgm:cxn modelId="{F945C4F5-EE00-400B-A19C-0EF99C8504DA}" srcId="{0F6D3938-1186-4354-AA7E-1C5DBAA3750F}" destId="{243DD4A7-69C9-41BB-9412-BFD047F004BB}" srcOrd="3" destOrd="0" parTransId="{1011BD30-E3C0-4801-971B-E67411FD77EB}" sibTransId="{C1E81E8D-D106-4DA8-AE38-BA8A7F6AC5A6}"/>
    <dgm:cxn modelId="{18F890FB-0664-4412-AF9B-455F4694DDC5}" srcId="{297EF334-9B4C-4658-978B-93325750B65A}" destId="{A6AC64E6-169B-4B29-9548-6825BDA3D8F7}" srcOrd="1" destOrd="0" parTransId="{2D369F7F-69FD-4A21-8D18-C8F651654928}" sibTransId="{4D9F498B-F454-4C0D-AB9F-48407E9C85FC}"/>
    <dgm:cxn modelId="{47290F19-224C-42B3-91F6-853B98CAD5D8}" type="presParOf" srcId="{BCBE4121-C877-4917-BF9A-0E0B7A34CE39}" destId="{11905BF6-58CA-4779-8C41-889739F39ADD}" srcOrd="0" destOrd="0" presId="urn:microsoft.com/office/officeart/2005/8/layout/hProcess6"/>
    <dgm:cxn modelId="{09E42E05-3ACA-4B50-A018-3CD2902C8BBD}" type="presParOf" srcId="{11905BF6-58CA-4779-8C41-889739F39ADD}" destId="{AB46A0A6-AC15-40D3-8E13-42D53AE13D6D}" srcOrd="0" destOrd="0" presId="urn:microsoft.com/office/officeart/2005/8/layout/hProcess6"/>
    <dgm:cxn modelId="{ECF4A295-E145-4E41-A476-90A747145579}" type="presParOf" srcId="{11905BF6-58CA-4779-8C41-889739F39ADD}" destId="{DC7CCD1E-A798-4E37-AB49-C917B8B733A9}" srcOrd="1" destOrd="0" presId="urn:microsoft.com/office/officeart/2005/8/layout/hProcess6"/>
    <dgm:cxn modelId="{D1EA8F40-82DE-4CC9-9E82-B71128929190}" type="presParOf" srcId="{11905BF6-58CA-4779-8C41-889739F39ADD}" destId="{16CD2BE7-2C4E-4752-A935-719742671E56}" srcOrd="2" destOrd="0" presId="urn:microsoft.com/office/officeart/2005/8/layout/hProcess6"/>
    <dgm:cxn modelId="{B7C50085-85A1-4A4A-A5E6-EFCE50B274E9}" type="presParOf" srcId="{11905BF6-58CA-4779-8C41-889739F39ADD}" destId="{414B5E84-813A-4FEB-9CF0-870D2584A759}" srcOrd="3" destOrd="0" presId="urn:microsoft.com/office/officeart/2005/8/layout/hProcess6"/>
    <dgm:cxn modelId="{F17E501B-998E-477E-AF33-D8808E71492B}" type="presParOf" srcId="{BCBE4121-C877-4917-BF9A-0E0B7A34CE39}" destId="{344F50BA-1E14-4667-BAE3-AB2FCEB4F972}" srcOrd="1" destOrd="0" presId="urn:microsoft.com/office/officeart/2005/8/layout/hProcess6"/>
    <dgm:cxn modelId="{B0260EF3-0CC8-4B25-A661-D373D555C82C}" type="presParOf" srcId="{BCBE4121-C877-4917-BF9A-0E0B7A34CE39}" destId="{2C45B91A-A3F1-40F9-8E5F-56028E647750}" srcOrd="2" destOrd="0" presId="urn:microsoft.com/office/officeart/2005/8/layout/hProcess6"/>
    <dgm:cxn modelId="{17606939-6DD2-4018-80D3-5E24CAFC5CF8}" type="presParOf" srcId="{2C45B91A-A3F1-40F9-8E5F-56028E647750}" destId="{9DD59F8C-0EDE-40A1-93C4-832443D78C99}" srcOrd="0" destOrd="0" presId="urn:microsoft.com/office/officeart/2005/8/layout/hProcess6"/>
    <dgm:cxn modelId="{451DF712-E022-47AA-920C-A118A8776D73}" type="presParOf" srcId="{2C45B91A-A3F1-40F9-8E5F-56028E647750}" destId="{B89291E7-0E6B-4036-BD41-E8BB3F971332}" srcOrd="1" destOrd="0" presId="urn:microsoft.com/office/officeart/2005/8/layout/hProcess6"/>
    <dgm:cxn modelId="{9FDA3660-DBA6-4692-848B-ACCF588D7BED}" type="presParOf" srcId="{2C45B91A-A3F1-40F9-8E5F-56028E647750}" destId="{B6C26710-12B4-4F26-826A-43AF18BC60D1}" srcOrd="2" destOrd="0" presId="urn:microsoft.com/office/officeart/2005/8/layout/hProcess6"/>
    <dgm:cxn modelId="{43FB7FD1-74E6-4E00-815E-C1FE750C72D0}" type="presParOf" srcId="{2C45B91A-A3F1-40F9-8E5F-56028E647750}" destId="{3965ED28-A3D6-4A8A-B2F3-B5E9FEABCA85}" srcOrd="3" destOrd="0" presId="urn:microsoft.com/office/officeart/2005/8/layout/hProcess6"/>
    <dgm:cxn modelId="{889B3638-1A7A-4910-AA76-3FB672F5D38D}" type="presParOf" srcId="{BCBE4121-C877-4917-BF9A-0E0B7A34CE39}" destId="{31B10F1A-AA1E-4B65-8DF6-B5309998260D}" srcOrd="3" destOrd="0" presId="urn:microsoft.com/office/officeart/2005/8/layout/hProcess6"/>
    <dgm:cxn modelId="{B2A3CFBB-C5BD-4A50-9EA8-4EECAD30C354}" type="presParOf" srcId="{BCBE4121-C877-4917-BF9A-0E0B7A34CE39}" destId="{8E9BB2B3-1805-410A-A9FC-2AA77262511A}" srcOrd="4" destOrd="0" presId="urn:microsoft.com/office/officeart/2005/8/layout/hProcess6"/>
    <dgm:cxn modelId="{8085AB3F-F2B8-45B8-A92A-63BD9C216BEF}" type="presParOf" srcId="{8E9BB2B3-1805-410A-A9FC-2AA77262511A}" destId="{88989231-AD12-4C49-BE70-926486C7B2E3}" srcOrd="0" destOrd="0" presId="urn:microsoft.com/office/officeart/2005/8/layout/hProcess6"/>
    <dgm:cxn modelId="{8642D3DB-881D-49D8-926B-9ECF2F0D688A}" type="presParOf" srcId="{8E9BB2B3-1805-410A-A9FC-2AA77262511A}" destId="{350904EC-5D94-4F91-8A2C-C8C7F65A585E}" srcOrd="1" destOrd="0" presId="urn:microsoft.com/office/officeart/2005/8/layout/hProcess6"/>
    <dgm:cxn modelId="{F70C2258-7747-4A8A-90E9-CFCD4B55DD9C}" type="presParOf" srcId="{8E9BB2B3-1805-410A-A9FC-2AA77262511A}" destId="{01311CEA-C298-488C-875D-28556992FEEF}" srcOrd="2" destOrd="0" presId="urn:microsoft.com/office/officeart/2005/8/layout/hProcess6"/>
    <dgm:cxn modelId="{094B1ED3-A3B2-4A13-B58D-6B639D4BADA9}" type="presParOf" srcId="{8E9BB2B3-1805-410A-A9FC-2AA77262511A}" destId="{7CB79511-6400-4238-BE82-A9C60B1FCD9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CCD1E-A798-4E37-AB49-C917B8B733A9}">
      <dsp:nvSpPr>
        <dsp:cNvPr id="0" name=""/>
        <dsp:cNvSpPr/>
      </dsp:nvSpPr>
      <dsp:spPr>
        <a:xfrm>
          <a:off x="787843" y="0"/>
          <a:ext cx="2650730" cy="23170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Loyalty programs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Direct mails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Ancillary revenues</a:t>
          </a:r>
        </a:p>
      </dsp:txBody>
      <dsp:txXfrm>
        <a:off x="1450526" y="347561"/>
        <a:ext cx="1292231" cy="1621950"/>
      </dsp:txXfrm>
    </dsp:sp>
    <dsp:sp modelId="{414B5E84-813A-4FEB-9CF0-870D2584A759}">
      <dsp:nvSpPr>
        <dsp:cNvPr id="0" name=""/>
        <dsp:cNvSpPr/>
      </dsp:nvSpPr>
      <dsp:spPr>
        <a:xfrm>
          <a:off x="125161" y="495853"/>
          <a:ext cx="1325365" cy="1325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 sales on Airline website</a:t>
          </a:r>
        </a:p>
      </dsp:txBody>
      <dsp:txXfrm>
        <a:off x="319256" y="689948"/>
        <a:ext cx="937175" cy="937175"/>
      </dsp:txXfrm>
    </dsp:sp>
    <dsp:sp modelId="{B89291E7-0E6B-4036-BD41-E8BB3F971332}">
      <dsp:nvSpPr>
        <dsp:cNvPr id="0" name=""/>
        <dsp:cNvSpPr/>
      </dsp:nvSpPr>
      <dsp:spPr>
        <a:xfrm>
          <a:off x="4270928" y="0"/>
          <a:ext cx="2650730" cy="23170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All fare details and availability are loaded to ATPCO</a:t>
          </a:r>
          <a:endParaRPr lang="en-US" sz="1200" kern="1200" dirty="0"/>
        </a:p>
      </dsp:txBody>
      <dsp:txXfrm>
        <a:off x="4933610" y="347561"/>
        <a:ext cx="1292231" cy="1621950"/>
      </dsp:txXfrm>
    </dsp:sp>
    <dsp:sp modelId="{3965ED28-A3D6-4A8A-B2F3-B5E9FEABCA85}">
      <dsp:nvSpPr>
        <dsp:cNvPr id="0" name=""/>
        <dsp:cNvSpPr/>
      </dsp:nvSpPr>
      <dsp:spPr>
        <a:xfrm>
          <a:off x="3608245" y="495853"/>
          <a:ext cx="1325365" cy="1325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Airline Tariff Publishing Company (ATPCO)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3802340" y="689948"/>
        <a:ext cx="937175" cy="937175"/>
      </dsp:txXfrm>
    </dsp:sp>
    <dsp:sp modelId="{350904EC-5D94-4F91-8A2C-C8C7F65A585E}">
      <dsp:nvSpPr>
        <dsp:cNvPr id="0" name=""/>
        <dsp:cNvSpPr/>
      </dsp:nvSpPr>
      <dsp:spPr>
        <a:xfrm>
          <a:off x="7866323" y="0"/>
          <a:ext cx="2650730" cy="23170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Online Travel Agents (OTAs) and other agents buy and sell from GDS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Earn commission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Ancillary revenues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Loss leader strategy</a:t>
          </a:r>
        </a:p>
      </dsp:txBody>
      <dsp:txXfrm>
        <a:off x="8529006" y="347561"/>
        <a:ext cx="1292231" cy="1621950"/>
      </dsp:txXfrm>
    </dsp:sp>
    <dsp:sp modelId="{7CB79511-6400-4238-BE82-A9C60B1FCD9C}">
      <dsp:nvSpPr>
        <dsp:cNvPr id="0" name=""/>
        <dsp:cNvSpPr/>
      </dsp:nvSpPr>
      <dsp:spPr>
        <a:xfrm>
          <a:off x="7091329" y="495853"/>
          <a:ext cx="1325365" cy="1325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Sell through Global Distribution System (GDS) like Sabre</a:t>
          </a:r>
        </a:p>
      </dsp:txBody>
      <dsp:txXfrm>
        <a:off x="7285424" y="689948"/>
        <a:ext cx="937175" cy="937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3D14-05F0-4C20-9686-2EB0EB0D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18594-2489-49FE-9A94-CDC0F6B14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A73D-B3BF-47A1-9B27-8B8A0838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B838-425C-4E75-987B-A1D190CC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BAA0-0F6E-44FA-A7E1-577D7870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024E-42FA-4DCE-9C0C-DE0B7816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D6E4D-E9FB-4D00-A955-F0B7B42F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C5C1-B1B1-40F1-B832-DD7F2A77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DCE0-59CF-45E1-9037-74A1D31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1547-528F-41A2-BED1-2CA8B6D4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714B8-6CA9-4607-A096-30F0FA8FE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42901-B723-4C0D-9A72-09FB6757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7E3D-20AD-452F-AB15-F454068D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F210-46DE-468B-A07E-722EFE1D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503D7-2ABF-4D37-861F-E277524F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88E4-0988-46F8-BE1E-DA691E13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E55F-FD36-4158-9580-E4D3F8BA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241B-AE93-4AB2-B143-ED49EC92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D2C6-08E9-4979-8104-461ABDAB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F3B6-E05C-4AF5-B8E3-28D91562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9C9D-13F6-4F73-8300-02043F8C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347AF-04F2-4AAC-A1A4-6B16920B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D994-FA9F-4DFA-B765-6E533F05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B0450-28BA-4ACD-9146-472ADB29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A3817-E6C5-4627-89B7-349D8B1F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8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C8DE-CC6E-43B5-8E8E-DB250E68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BAD0-653A-4E74-821A-CC79212AC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2A9AD-6404-4F22-AB19-82C0908BD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AA3AA-BA03-46E8-97EA-F76D8237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EBD31-97CA-4F58-9A3B-34ACF8F8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3978F-5C85-4CB4-BF2A-760F525D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9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DAFE-4C5F-47D2-95CB-6F654D5F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EA254-5F0C-46BF-88FF-F9C27DC3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9BCC2-1A74-4DCA-ADA0-138A454D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72F77-E0E0-4091-86FF-78E99A022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DD421-8083-45B3-B030-CD0DD7FB7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E47F6-BBB5-4C5B-9B4D-937FD991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8C2C3-782D-4933-8B78-BB140FDF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3BB2-C9B7-4942-97FD-76FF987C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ABC2-2561-4D59-A936-8F6E1A7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154C-B802-4A3F-BE6C-B43FACC8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B264-82D8-4E26-9098-2ABB8D95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70754-8DBC-4551-AEEC-A252DCE5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0AE1E-D8D0-4B2D-8C08-A99323AB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6A06F-239E-459A-BA5B-47FA3E38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3E959-0222-463A-9045-ADA4C5C0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87FA-CA88-48A6-A4CB-2DDA8FDC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12A3-EDF7-4A80-8C62-4ADEE08D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DBCF9-BEDD-4E86-93F0-869031A11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2EA6C-D53B-403E-96DD-AAEEEC04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6B92D-E68A-45E1-9A52-123F7B17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CA0F1-4C9D-476E-BC63-6C1A8F9B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2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67B4-AB0E-43E8-B50E-1C4D37DA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2A645-5B0C-43E3-92B7-B8A6E27A1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7A6F8-B5C1-4D55-B4F9-EC21C9F03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9B00E-EDCF-49CD-97EC-F519A321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2DBF5-215D-4DE7-A688-1DBA7498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244E-622F-4195-9601-C12D449D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4CAA4-B132-4AED-9377-3A4EFCDD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172AF-3019-415C-A8CC-03E4DB861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9C3D-215A-4462-9F91-40632AF16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2B5E-0887-465B-B3DF-103CD2E0A2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CEE6-DE3A-421F-B738-E02F5D1D5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CDCD-7A8B-4119-899D-0541BFDD1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0FB3-FAD6-4534-82AC-00A2797A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3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www.technocrazed.com/55-hd-airplane-wallpapers-backgrounds-free-download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www.atpco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nocrazed.com/55-hd-airplane-wallpapers-backgrounds-free-downloa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nocrazed.com/55-hd-airplane-wallpapers-backgrounds-free-downloa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nocrazed.com/55-hd-airplane-wallpapers-backgrounds-free-downloa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nocrazed.com/55-hd-airplane-wallpapers-backgrounds-free-downloa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B8AFC-535A-4802-8AE3-9E1AAE6BC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4" b="15640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2417E-FACE-4466-8079-B7B4401DE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681272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Monetization and Scraping in the Airline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14ED0-6357-469F-AC63-61E97DD6E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83" y="5285261"/>
            <a:ext cx="11224759" cy="763113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How Online Travel Agents and Airlines make money and control scrapers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</a:rPr>
              <a:t>Muthuraja Palaniappan</a:t>
            </a:r>
          </a:p>
        </p:txBody>
      </p:sp>
    </p:spTree>
    <p:extLst>
      <p:ext uri="{BB962C8B-B14F-4D97-AF65-F5344CB8AC3E}">
        <p14:creationId xmlns:p14="http://schemas.microsoft.com/office/powerpoint/2010/main" val="24705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26">
            <a:extLst>
              <a:ext uri="{FF2B5EF4-FFF2-40B4-BE49-F238E27FC236}">
                <a16:creationId xmlns:a16="http://schemas.microsoft.com/office/drawing/2014/main" id="{235805BA-F4E1-4E39-A067-62CE6621C3F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228600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Topic and relevancy</a:t>
            </a: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BCF696E6-14E7-4C7E-908E-60B16E4A8D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3122938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How the industry makes money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3491A-1CBF-4B94-A09E-2F2E4A56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92896" y="228600"/>
            <a:ext cx="1321858" cy="738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A5A5D-2E98-456F-87E2-1EC4C93AEA74}"/>
              </a:ext>
            </a:extLst>
          </p:cNvPr>
          <p:cNvSpPr txBox="1"/>
          <p:nvPr/>
        </p:nvSpPr>
        <p:spPr>
          <a:xfrm>
            <a:off x="685800" y="1104106"/>
            <a:ext cx="10820400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how online travel agents monetize and how airlines prevent scraping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Publicly available data – so what’s wrong in scraping?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of going against Terms of 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Unauthorized access – though it is publicly available data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4D66196-F9C1-4CF4-8B57-A632A13A8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070009"/>
              </p:ext>
            </p:extLst>
          </p:nvPr>
        </p:nvGraphicFramePr>
        <p:xfrm>
          <a:off x="605654" y="4174725"/>
          <a:ext cx="10529904" cy="231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51F2A6-FD3D-4AA7-BB10-2A5470CCE093}"/>
              </a:ext>
            </a:extLst>
          </p:cNvPr>
          <p:cNvSpPr txBox="1"/>
          <p:nvPr/>
        </p:nvSpPr>
        <p:spPr>
          <a:xfrm>
            <a:off x="4518734" y="6409678"/>
            <a:ext cx="245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/>
              </a:rPr>
              <a:t>https://www.atpco.net/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BCF696E6-14E7-4C7E-908E-60B16E4A8D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228600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Do the Airlines need to scrape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3491A-1CBF-4B94-A09E-2F2E4A56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92896" y="228600"/>
            <a:ext cx="1321858" cy="738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A5A5D-2E98-456F-87E2-1EC4C93AEA74}"/>
              </a:ext>
            </a:extLst>
          </p:cNvPr>
          <p:cNvSpPr txBox="1"/>
          <p:nvPr/>
        </p:nvSpPr>
        <p:spPr>
          <a:xfrm>
            <a:off x="449340" y="1213097"/>
            <a:ext cx="1082040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competitors’ current fare details available to all participating airlines from Airline Tariff Publishing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(ATPCO)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Airlines need not scrape</a:t>
            </a:r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0965846D-5115-4D7D-A702-ADBEE1B0D5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754" y="2980351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Case study: </a:t>
            </a:r>
            <a:r>
              <a:rPr lang="en-US" dirty="0" err="1">
                <a:solidFill>
                  <a:schemeClr val="bg1"/>
                </a:solidFill>
              </a:rPr>
              <a:t>SkyScanner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68884-DF71-4395-978A-8943183562A6}"/>
              </a:ext>
            </a:extLst>
          </p:cNvPr>
          <p:cNvSpPr txBox="1"/>
          <p:nvPr/>
        </p:nvSpPr>
        <p:spPr>
          <a:xfrm>
            <a:off x="449340" y="3824080"/>
            <a:ext cx="8146464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Airlines and Online Travel Agents (OTAs) have their APIs exposed to interested parties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SkyScanner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uses all these APIs and data from Global Distribution System (GDS)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SkyScanner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its own API too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result: no scraping done by any company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D08105-CB5E-4CD5-8572-58D73FD9D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804" y="4544403"/>
            <a:ext cx="3386750" cy="18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BCF696E6-14E7-4C7E-908E-60B16E4A8D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228600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Where the scrapers come into the picture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3491A-1CBF-4B94-A09E-2F2E4A56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92896" y="228600"/>
            <a:ext cx="1321858" cy="738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A5A5D-2E98-456F-87E2-1EC4C93AEA74}"/>
              </a:ext>
            </a:extLst>
          </p:cNvPr>
          <p:cNvSpPr txBox="1"/>
          <p:nvPr/>
        </p:nvSpPr>
        <p:spPr>
          <a:xfrm>
            <a:off x="546994" y="1177580"/>
            <a:ext cx="10820400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Southwest Airlines – no change fee if you re-book when price changes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Tracking websites – sending automated alarms to users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way to earn ancillary revenues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for scraping, Selenium for dynamic pages, Tesseract for CAPTCHAs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readymade tools like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Octoparse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Promptcloud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Osmosis used by Hacker Zeke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Gabrielse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C1660F-E3FF-4EC0-B3B6-B1CCBB8A1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16" y="5825718"/>
            <a:ext cx="6150423" cy="836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BE233-3162-4981-99F4-12B72B325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16" y="5209831"/>
            <a:ext cx="1559373" cy="615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9BC83D-C67F-4B60-A4BA-F4FDCF7FE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2174" y="4567904"/>
            <a:ext cx="3967163" cy="20939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22ABB1-D689-4386-BBCF-1E68163F1365}"/>
              </a:ext>
            </a:extLst>
          </p:cNvPr>
          <p:cNvSpPr txBox="1"/>
          <p:nvPr/>
        </p:nvSpPr>
        <p:spPr>
          <a:xfrm>
            <a:off x="7712174" y="4172922"/>
            <a:ext cx="4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project by scraping from TripAdvisor</a:t>
            </a:r>
          </a:p>
        </p:txBody>
      </p:sp>
    </p:spTree>
    <p:extLst>
      <p:ext uri="{BB962C8B-B14F-4D97-AF65-F5344CB8AC3E}">
        <p14:creationId xmlns:p14="http://schemas.microsoft.com/office/powerpoint/2010/main" val="119068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BCF696E6-14E7-4C7E-908E-60B16E4A8D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228600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Checks and balances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3491A-1CBF-4B94-A09E-2F2E4A56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92896" y="228600"/>
            <a:ext cx="1321858" cy="738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A5A5D-2E98-456F-87E2-1EC4C93AEA74}"/>
              </a:ext>
            </a:extLst>
          </p:cNvPr>
          <p:cNvSpPr txBox="1"/>
          <p:nvPr/>
        </p:nvSpPr>
        <p:spPr>
          <a:xfrm>
            <a:off x="440462" y="4586611"/>
            <a:ext cx="1082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when the price will fall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collected from Sabre GDS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– 15% savings for customer with 90%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 from commissions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2FD1E486-B983-403C-AA35-9432F159138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3569487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How Hopper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8016E-0B67-48ED-97C7-8F4E7E8F9C11}"/>
              </a:ext>
            </a:extLst>
          </p:cNvPr>
          <p:cNvSpPr txBox="1"/>
          <p:nvPr/>
        </p:nvSpPr>
        <p:spPr>
          <a:xfrm>
            <a:off x="546994" y="1321101"/>
            <a:ext cx="1082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Excessive load on the servers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 look-to-book ratio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CAPTCHAs irritate genuine customers and does not deter scrapers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IP; Nothing works like lawsuit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BCF696E6-14E7-4C7E-908E-60B16E4A8D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228600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Implications: $45 profit and a legal suit!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3491A-1CBF-4B94-A09E-2F2E4A56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92896" y="228600"/>
            <a:ext cx="1321858" cy="738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A5A5D-2E98-456F-87E2-1EC4C93AEA74}"/>
              </a:ext>
            </a:extLst>
          </p:cNvPr>
          <p:cNvSpPr txBox="1"/>
          <p:nvPr/>
        </p:nvSpPr>
        <p:spPr>
          <a:xfrm>
            <a:off x="440462" y="4275893"/>
            <a:ext cx="10820400" cy="18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above doesn’t deter programmers who scrape for personal use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the moment you make a business out of it, you are in trouble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near future, this might continue before Airlines figure out ways to stop this</a:t>
            </a:r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DD14787B-075F-450D-A4E3-7DC2322D0EE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3429000"/>
            <a:ext cx="12192000" cy="738664"/>
          </a:xfrm>
          <a:prstGeom prst="rect">
            <a:avLst/>
          </a:prstGeom>
          <a:solidFill>
            <a:srgbClr val="007EC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In the near 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26EBE-50BE-4D3C-8949-634FBC66883D}"/>
              </a:ext>
            </a:extLst>
          </p:cNvPr>
          <p:cNvSpPr txBox="1"/>
          <p:nvPr/>
        </p:nvSpPr>
        <p:spPr>
          <a:xfrm>
            <a:off x="440462" y="1242157"/>
            <a:ext cx="10820400" cy="18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SWMonkey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Comparison of Southwest prices to alert customers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 fee for each saving made – is this a sustainable business?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profits of $45 and faced a ‘cease and desist’ letter from Southwest</a:t>
            </a:r>
          </a:p>
        </p:txBody>
      </p:sp>
    </p:spTree>
    <p:extLst>
      <p:ext uri="{BB962C8B-B14F-4D97-AF65-F5344CB8AC3E}">
        <p14:creationId xmlns:p14="http://schemas.microsoft.com/office/powerpoint/2010/main" val="154234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427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Monetization and Scraping in the Airline industry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in the Airline industry</dc:title>
  <dc:creator>Muthuraja Palaniappan</dc:creator>
  <cp:lastModifiedBy>Muthuraja Palaniappan</cp:lastModifiedBy>
  <cp:revision>24</cp:revision>
  <dcterms:created xsi:type="dcterms:W3CDTF">2018-11-13T01:37:16Z</dcterms:created>
  <dcterms:modified xsi:type="dcterms:W3CDTF">2018-11-29T04:04:20Z</dcterms:modified>
</cp:coreProperties>
</file>