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68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EF334-9B4C-4658-978B-93325750B65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C0CA8A9D-92FB-48AE-8BE6-789CFCA9D564}">
      <dgm:prSet phldrT="[Text]"/>
      <dgm:spPr/>
      <dgm:t>
        <a:bodyPr/>
        <a:lstStyle/>
        <a:p>
          <a:r>
            <a:rPr lang="en-US" dirty="0"/>
            <a:t>Direct sales on Airline website</a:t>
          </a:r>
        </a:p>
      </dgm:t>
    </dgm:pt>
    <dgm:pt modelId="{C0B847D3-9318-407F-9476-30BD3EF26D3C}" type="parTrans" cxnId="{B4424A16-9EF1-4E28-9D78-C0617B03DDB1}">
      <dgm:prSet/>
      <dgm:spPr/>
      <dgm:t>
        <a:bodyPr/>
        <a:lstStyle/>
        <a:p>
          <a:endParaRPr lang="en-US"/>
        </a:p>
      </dgm:t>
    </dgm:pt>
    <dgm:pt modelId="{0BAB61E1-C3A1-4B46-939B-72E31A59F52F}" type="sibTrans" cxnId="{B4424A16-9EF1-4E28-9D78-C0617B03DDB1}">
      <dgm:prSet/>
      <dgm:spPr/>
      <dgm:t>
        <a:bodyPr/>
        <a:lstStyle/>
        <a:p>
          <a:endParaRPr lang="en-US"/>
        </a:p>
      </dgm:t>
    </dgm:pt>
    <dgm:pt modelId="{0F6D3938-1186-4354-AA7E-1C5DBAA3750F}">
      <dgm:prSet phldrT="[Text]"/>
      <dgm:spPr/>
      <dgm:t>
        <a:bodyPr/>
        <a:lstStyle/>
        <a:p>
          <a:r>
            <a:rPr lang="en-US" dirty="0"/>
            <a:t>Online Travel Agents (OTAs)</a:t>
          </a:r>
        </a:p>
      </dgm:t>
    </dgm:pt>
    <dgm:pt modelId="{6ACBFA12-662A-4DBF-9F5A-E5BDCE91A9C4}" type="parTrans" cxnId="{76BAECD3-7A95-49EA-B3C9-DE8491609987}">
      <dgm:prSet/>
      <dgm:spPr/>
      <dgm:t>
        <a:bodyPr/>
        <a:lstStyle/>
        <a:p>
          <a:endParaRPr lang="en-US"/>
        </a:p>
      </dgm:t>
    </dgm:pt>
    <dgm:pt modelId="{3B8C2E23-D807-4A51-A8D3-3D38D7D0D347}" type="sibTrans" cxnId="{76BAECD3-7A95-49EA-B3C9-DE8491609987}">
      <dgm:prSet/>
      <dgm:spPr/>
      <dgm:t>
        <a:bodyPr/>
        <a:lstStyle/>
        <a:p>
          <a:endParaRPr lang="en-US"/>
        </a:p>
      </dgm:t>
    </dgm:pt>
    <dgm:pt modelId="{A6AC64E6-169B-4B29-9548-6825BDA3D8F7}">
      <dgm:prSet/>
      <dgm:spPr/>
      <dgm:t>
        <a:bodyPr/>
        <a:lstStyle/>
        <a:p>
          <a:r>
            <a:rPr lang="en-US" dirty="0"/>
            <a:t>Airline Tariff Publishing Company (ATPCO)</a:t>
          </a:r>
        </a:p>
      </dgm:t>
    </dgm:pt>
    <dgm:pt modelId="{4D9F498B-F454-4C0D-AB9F-48407E9C85FC}" type="sibTrans" cxnId="{18F890FB-0664-4412-AF9B-455F4694DDC5}">
      <dgm:prSet/>
      <dgm:spPr/>
      <dgm:t>
        <a:bodyPr/>
        <a:lstStyle/>
        <a:p>
          <a:endParaRPr lang="en-US"/>
        </a:p>
      </dgm:t>
    </dgm:pt>
    <dgm:pt modelId="{2D369F7F-69FD-4A21-8D18-C8F651654928}" type="parTrans" cxnId="{18F890FB-0664-4412-AF9B-455F4694DDC5}">
      <dgm:prSet/>
      <dgm:spPr/>
      <dgm:t>
        <a:bodyPr/>
        <a:lstStyle/>
        <a:p>
          <a:endParaRPr lang="en-US"/>
        </a:p>
      </dgm:t>
    </dgm:pt>
    <dgm:pt modelId="{2E668A7A-158D-4E9C-8594-A65A7C5CBE64}">
      <dgm:prSet phldrT="[Text]"/>
      <dgm:spPr/>
      <dgm:t>
        <a:bodyPr/>
        <a:lstStyle/>
        <a:p>
          <a:r>
            <a:rPr lang="en-US" dirty="0"/>
            <a:t>Earn commission</a:t>
          </a:r>
        </a:p>
      </dgm:t>
    </dgm:pt>
    <dgm:pt modelId="{655EAC99-6F6D-441B-95A2-91956B12F64A}" type="parTrans" cxnId="{23D93A72-822A-4ACE-9098-2B933A5772E4}">
      <dgm:prSet/>
      <dgm:spPr/>
      <dgm:t>
        <a:bodyPr/>
        <a:lstStyle/>
        <a:p>
          <a:endParaRPr lang="en-US"/>
        </a:p>
      </dgm:t>
    </dgm:pt>
    <dgm:pt modelId="{BC59C7C8-3A55-467A-94EF-BB2F44671516}" type="sibTrans" cxnId="{23D93A72-822A-4ACE-9098-2B933A5772E4}">
      <dgm:prSet/>
      <dgm:spPr/>
      <dgm:t>
        <a:bodyPr/>
        <a:lstStyle/>
        <a:p>
          <a:endParaRPr lang="en-US"/>
        </a:p>
      </dgm:t>
    </dgm:pt>
    <dgm:pt modelId="{243DD4A7-69C9-41BB-9412-BFD047F004BB}">
      <dgm:prSet phldrT="[Text]"/>
      <dgm:spPr/>
      <dgm:t>
        <a:bodyPr/>
        <a:lstStyle/>
        <a:p>
          <a:r>
            <a:rPr lang="en-US" dirty="0"/>
            <a:t>97% of revenues for Priceline (market leader) comes through hotel bookings</a:t>
          </a:r>
        </a:p>
      </dgm:t>
    </dgm:pt>
    <dgm:pt modelId="{1011BD30-E3C0-4801-971B-E67411FD77EB}" type="parTrans" cxnId="{F945C4F5-EE00-400B-A19C-0EF99C8504DA}">
      <dgm:prSet/>
      <dgm:spPr/>
      <dgm:t>
        <a:bodyPr/>
        <a:lstStyle/>
        <a:p>
          <a:endParaRPr lang="en-US"/>
        </a:p>
      </dgm:t>
    </dgm:pt>
    <dgm:pt modelId="{C1E81E8D-D106-4DA8-AE38-BA8A7F6AC5A6}" type="sibTrans" cxnId="{F945C4F5-EE00-400B-A19C-0EF99C8504DA}">
      <dgm:prSet/>
      <dgm:spPr/>
      <dgm:t>
        <a:bodyPr/>
        <a:lstStyle/>
        <a:p>
          <a:endParaRPr lang="en-US"/>
        </a:p>
      </dgm:t>
    </dgm:pt>
    <dgm:pt modelId="{BB434530-DA22-4A15-87C9-258C832F9BB4}">
      <dgm:prSet/>
      <dgm:spPr/>
      <dgm:t>
        <a:bodyPr/>
        <a:lstStyle/>
        <a:p>
          <a:r>
            <a:rPr lang="en-US" dirty="0"/>
            <a:t>All fare details and availability are loaded to ATPCO</a:t>
          </a:r>
        </a:p>
      </dgm:t>
    </dgm:pt>
    <dgm:pt modelId="{A43E8AAF-0884-4616-BD3F-3C214BB1EE2C}" type="parTrans" cxnId="{ABD19DB8-CABE-4714-A472-73876DB9656F}">
      <dgm:prSet/>
      <dgm:spPr/>
      <dgm:t>
        <a:bodyPr/>
        <a:lstStyle/>
        <a:p>
          <a:endParaRPr lang="en-US"/>
        </a:p>
      </dgm:t>
    </dgm:pt>
    <dgm:pt modelId="{F1DCB464-38D0-4141-A24F-AF8FA3C0A13B}" type="sibTrans" cxnId="{ABD19DB8-CABE-4714-A472-73876DB9656F}">
      <dgm:prSet/>
      <dgm:spPr/>
      <dgm:t>
        <a:bodyPr/>
        <a:lstStyle/>
        <a:p>
          <a:endParaRPr lang="en-US"/>
        </a:p>
      </dgm:t>
    </dgm:pt>
    <dgm:pt modelId="{C55A6400-0A08-40CB-AEAA-4BA04F4ACE3E}">
      <dgm:prSet phldrT="[Text]"/>
      <dgm:spPr/>
      <dgm:t>
        <a:bodyPr/>
        <a:lstStyle/>
        <a:p>
          <a:r>
            <a:rPr lang="en-US" dirty="0"/>
            <a:t>Ancillary revenues like hotel bookings</a:t>
          </a:r>
        </a:p>
      </dgm:t>
    </dgm:pt>
    <dgm:pt modelId="{6BC765D9-0D05-44A3-BC4D-20197FFD1A23}" type="parTrans" cxnId="{95DA1EBA-6264-4591-B067-93A12113DA49}">
      <dgm:prSet/>
      <dgm:spPr/>
      <dgm:t>
        <a:bodyPr/>
        <a:lstStyle/>
        <a:p>
          <a:endParaRPr lang="en-US"/>
        </a:p>
      </dgm:t>
    </dgm:pt>
    <dgm:pt modelId="{050E040D-4321-4120-B26B-80AD106AC5F7}" type="sibTrans" cxnId="{95DA1EBA-6264-4591-B067-93A12113DA49}">
      <dgm:prSet/>
      <dgm:spPr/>
      <dgm:t>
        <a:bodyPr/>
        <a:lstStyle/>
        <a:p>
          <a:endParaRPr lang="en-US"/>
        </a:p>
      </dgm:t>
    </dgm:pt>
    <dgm:pt modelId="{61B7479D-C60D-4095-A533-F6CDCD076230}">
      <dgm:prSet/>
      <dgm:spPr/>
      <dgm:t>
        <a:bodyPr/>
        <a:lstStyle/>
        <a:p>
          <a:r>
            <a:rPr lang="en-US" dirty="0"/>
            <a:t>Need not share commission with agents</a:t>
          </a:r>
        </a:p>
      </dgm:t>
    </dgm:pt>
    <dgm:pt modelId="{3CF6079C-2694-49E6-9F04-E238A2330C04}" type="parTrans" cxnId="{8CB73A69-8DBE-44A2-AA05-564059684AF5}">
      <dgm:prSet/>
      <dgm:spPr/>
      <dgm:t>
        <a:bodyPr/>
        <a:lstStyle/>
        <a:p>
          <a:endParaRPr lang="en-US"/>
        </a:p>
      </dgm:t>
    </dgm:pt>
    <dgm:pt modelId="{13EAE913-B4D9-4D48-B8B4-8E0564912729}" type="sibTrans" cxnId="{8CB73A69-8DBE-44A2-AA05-564059684AF5}">
      <dgm:prSet/>
      <dgm:spPr/>
      <dgm:t>
        <a:bodyPr/>
        <a:lstStyle/>
        <a:p>
          <a:endParaRPr lang="en-US"/>
        </a:p>
      </dgm:t>
    </dgm:pt>
    <dgm:pt modelId="{0F1D7A1A-2956-406B-B988-700B9B6864EF}">
      <dgm:prSet/>
      <dgm:spPr/>
      <dgm:t>
        <a:bodyPr/>
        <a:lstStyle/>
        <a:p>
          <a:endParaRPr lang="en-US" dirty="0"/>
        </a:p>
      </dgm:t>
    </dgm:pt>
    <dgm:pt modelId="{24C58857-E22C-4311-96C1-F680404A08A2}" type="sibTrans" cxnId="{DAC0BC14-4E75-4EB9-8A3E-FD81561C338A}">
      <dgm:prSet/>
      <dgm:spPr/>
      <dgm:t>
        <a:bodyPr/>
        <a:lstStyle/>
        <a:p>
          <a:endParaRPr lang="en-US"/>
        </a:p>
      </dgm:t>
    </dgm:pt>
    <dgm:pt modelId="{172E6BB9-5E0B-42BB-8D6D-B37BF3F05B06}" type="parTrans" cxnId="{DAC0BC14-4E75-4EB9-8A3E-FD81561C338A}">
      <dgm:prSet/>
      <dgm:spPr/>
      <dgm:t>
        <a:bodyPr/>
        <a:lstStyle/>
        <a:p>
          <a:endParaRPr lang="en-US"/>
        </a:p>
      </dgm:t>
    </dgm:pt>
    <dgm:pt modelId="{223D9471-8544-49EE-956F-0482DCC218C1}">
      <dgm:prSet/>
      <dgm:spPr/>
      <dgm:t>
        <a:bodyPr/>
        <a:lstStyle/>
        <a:p>
          <a:r>
            <a:rPr lang="en-US" dirty="0"/>
            <a:t>ATPCO data is then passed on to Global Distribution Systems (GDS) like Sabre</a:t>
          </a:r>
        </a:p>
      </dgm:t>
    </dgm:pt>
    <dgm:pt modelId="{5377D05F-A206-4330-B3FE-6287312082F7}" type="sibTrans" cxnId="{58B46E3A-4870-48C3-9FC7-26967C2B725A}">
      <dgm:prSet/>
      <dgm:spPr/>
      <dgm:t>
        <a:bodyPr/>
        <a:lstStyle/>
        <a:p>
          <a:endParaRPr lang="en-US"/>
        </a:p>
      </dgm:t>
    </dgm:pt>
    <dgm:pt modelId="{96524533-32F4-49CA-8A86-9E42993A3AA9}" type="parTrans" cxnId="{58B46E3A-4870-48C3-9FC7-26967C2B725A}">
      <dgm:prSet/>
      <dgm:spPr/>
      <dgm:t>
        <a:bodyPr/>
        <a:lstStyle/>
        <a:p>
          <a:endParaRPr lang="en-US"/>
        </a:p>
      </dgm:t>
    </dgm:pt>
    <dgm:pt modelId="{004287ED-98E8-48A7-A59C-09F40EEEA700}" type="pres">
      <dgm:prSet presAssocID="{297EF334-9B4C-4658-978B-93325750B65A}" presName="linearFlow" presStyleCnt="0">
        <dgm:presLayoutVars>
          <dgm:dir/>
          <dgm:animLvl val="lvl"/>
          <dgm:resizeHandles val="exact"/>
        </dgm:presLayoutVars>
      </dgm:prSet>
      <dgm:spPr/>
    </dgm:pt>
    <dgm:pt modelId="{10291C56-A7F9-4DFE-BA3F-C3878B2C75B5}" type="pres">
      <dgm:prSet presAssocID="{C0CA8A9D-92FB-48AE-8BE6-789CFCA9D564}" presName="composite" presStyleCnt="0"/>
      <dgm:spPr/>
    </dgm:pt>
    <dgm:pt modelId="{A0FFBC8E-5BE5-4EBC-9B83-0BAF1ECE3D1E}" type="pres">
      <dgm:prSet presAssocID="{C0CA8A9D-92FB-48AE-8BE6-789CFCA9D56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DF52607-C008-4689-87E8-7F429AB8CD66}" type="pres">
      <dgm:prSet presAssocID="{C0CA8A9D-92FB-48AE-8BE6-789CFCA9D564}" presName="parSh" presStyleLbl="node1" presStyleIdx="0" presStyleCnt="3"/>
      <dgm:spPr/>
    </dgm:pt>
    <dgm:pt modelId="{AAA55684-F6E4-42A0-8B8B-31D1BF38D950}" type="pres">
      <dgm:prSet presAssocID="{C0CA8A9D-92FB-48AE-8BE6-789CFCA9D564}" presName="desTx" presStyleLbl="fgAcc1" presStyleIdx="0" presStyleCnt="3">
        <dgm:presLayoutVars>
          <dgm:bulletEnabled val="1"/>
        </dgm:presLayoutVars>
      </dgm:prSet>
      <dgm:spPr/>
    </dgm:pt>
    <dgm:pt modelId="{668B53DA-CA59-403F-B683-81F475BBC7A7}" type="pres">
      <dgm:prSet presAssocID="{0BAB61E1-C3A1-4B46-939B-72E31A59F52F}" presName="sibTrans" presStyleLbl="sibTrans2D1" presStyleIdx="0" presStyleCnt="2"/>
      <dgm:spPr/>
    </dgm:pt>
    <dgm:pt modelId="{B663E797-2319-4318-91CD-FC4863ECB072}" type="pres">
      <dgm:prSet presAssocID="{0BAB61E1-C3A1-4B46-939B-72E31A59F52F}" presName="connTx" presStyleLbl="sibTrans2D1" presStyleIdx="0" presStyleCnt="2"/>
      <dgm:spPr/>
    </dgm:pt>
    <dgm:pt modelId="{FC176730-FFC0-4381-BD0F-B3920C574A24}" type="pres">
      <dgm:prSet presAssocID="{A6AC64E6-169B-4B29-9548-6825BDA3D8F7}" presName="composite" presStyleCnt="0"/>
      <dgm:spPr/>
    </dgm:pt>
    <dgm:pt modelId="{3E342712-23B8-4EC8-9FFB-5306B514C7A8}" type="pres">
      <dgm:prSet presAssocID="{A6AC64E6-169B-4B29-9548-6825BDA3D8F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390C74F-5C71-4D27-BE90-02569FD2B180}" type="pres">
      <dgm:prSet presAssocID="{A6AC64E6-169B-4B29-9548-6825BDA3D8F7}" presName="parSh" presStyleLbl="node1" presStyleIdx="1" presStyleCnt="3"/>
      <dgm:spPr/>
    </dgm:pt>
    <dgm:pt modelId="{B891442E-D933-4C60-BFC6-ADC2A4CFB89E}" type="pres">
      <dgm:prSet presAssocID="{A6AC64E6-169B-4B29-9548-6825BDA3D8F7}" presName="desTx" presStyleLbl="fgAcc1" presStyleIdx="1" presStyleCnt="3">
        <dgm:presLayoutVars>
          <dgm:bulletEnabled val="1"/>
        </dgm:presLayoutVars>
      </dgm:prSet>
      <dgm:spPr/>
    </dgm:pt>
    <dgm:pt modelId="{CAFE1108-4468-4E89-98D6-B31AD5A874D5}" type="pres">
      <dgm:prSet presAssocID="{4D9F498B-F454-4C0D-AB9F-48407E9C85FC}" presName="sibTrans" presStyleLbl="sibTrans2D1" presStyleIdx="1" presStyleCnt="2"/>
      <dgm:spPr/>
    </dgm:pt>
    <dgm:pt modelId="{2DF443CE-A4AE-4A74-B031-5EB4AA2E17CB}" type="pres">
      <dgm:prSet presAssocID="{4D9F498B-F454-4C0D-AB9F-48407E9C85FC}" presName="connTx" presStyleLbl="sibTrans2D1" presStyleIdx="1" presStyleCnt="2"/>
      <dgm:spPr/>
    </dgm:pt>
    <dgm:pt modelId="{5181A9BE-243F-4D2B-A950-91784D1F68BC}" type="pres">
      <dgm:prSet presAssocID="{0F6D3938-1186-4354-AA7E-1C5DBAA3750F}" presName="composite" presStyleCnt="0"/>
      <dgm:spPr/>
    </dgm:pt>
    <dgm:pt modelId="{9B174BDE-5195-4CE1-BA0E-9D676590AB67}" type="pres">
      <dgm:prSet presAssocID="{0F6D3938-1186-4354-AA7E-1C5DBAA375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2DB38E1-020E-4E40-95F1-96AF6379A66B}" type="pres">
      <dgm:prSet presAssocID="{0F6D3938-1186-4354-AA7E-1C5DBAA3750F}" presName="parSh" presStyleLbl="node1" presStyleIdx="2" presStyleCnt="3"/>
      <dgm:spPr/>
    </dgm:pt>
    <dgm:pt modelId="{147D1EC4-CCC8-4074-A5FF-A7A5488B35AA}" type="pres">
      <dgm:prSet presAssocID="{0F6D3938-1186-4354-AA7E-1C5DBAA3750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AC0BC14-4E75-4EB9-8A3E-FD81561C338A}" srcId="{A6AC64E6-169B-4B29-9548-6825BDA3D8F7}" destId="{0F1D7A1A-2956-406B-B988-700B9B6864EF}" srcOrd="2" destOrd="0" parTransId="{172E6BB9-5E0B-42BB-8D6D-B37BF3F05B06}" sibTransId="{24C58857-E22C-4311-96C1-F680404A08A2}"/>
    <dgm:cxn modelId="{B4424A16-9EF1-4E28-9D78-C0617B03DDB1}" srcId="{297EF334-9B4C-4658-978B-93325750B65A}" destId="{C0CA8A9D-92FB-48AE-8BE6-789CFCA9D564}" srcOrd="0" destOrd="0" parTransId="{C0B847D3-9318-407F-9476-30BD3EF26D3C}" sibTransId="{0BAB61E1-C3A1-4B46-939B-72E31A59F52F}"/>
    <dgm:cxn modelId="{3BC32417-27B9-4A9E-8A20-0A40F225FC4D}" type="presOf" srcId="{61B7479D-C60D-4095-A533-F6CDCD076230}" destId="{AAA55684-F6E4-42A0-8B8B-31D1BF38D950}" srcOrd="0" destOrd="0" presId="urn:microsoft.com/office/officeart/2005/8/layout/process3"/>
    <dgm:cxn modelId="{4E469D18-2464-4D6A-AE9F-3F9408E46C84}" type="presOf" srcId="{C0CA8A9D-92FB-48AE-8BE6-789CFCA9D564}" destId="{9DF52607-C008-4689-87E8-7F429AB8CD66}" srcOrd="1" destOrd="0" presId="urn:microsoft.com/office/officeart/2005/8/layout/process3"/>
    <dgm:cxn modelId="{BDC1CB1E-6CB7-4CB7-B073-40A7501F3CE2}" type="presOf" srcId="{A6AC64E6-169B-4B29-9548-6825BDA3D8F7}" destId="{7390C74F-5C71-4D27-BE90-02569FD2B180}" srcOrd="1" destOrd="0" presId="urn:microsoft.com/office/officeart/2005/8/layout/process3"/>
    <dgm:cxn modelId="{82E0B52A-AFA0-40BE-B0D9-32E3390E68B4}" type="presOf" srcId="{0F1D7A1A-2956-406B-B988-700B9B6864EF}" destId="{B891442E-D933-4C60-BFC6-ADC2A4CFB89E}" srcOrd="0" destOrd="2" presId="urn:microsoft.com/office/officeart/2005/8/layout/process3"/>
    <dgm:cxn modelId="{F0785F2B-3393-4731-81F7-EE84E471C646}" type="presOf" srcId="{0BAB61E1-C3A1-4B46-939B-72E31A59F52F}" destId="{B663E797-2319-4318-91CD-FC4863ECB072}" srcOrd="1" destOrd="0" presId="urn:microsoft.com/office/officeart/2005/8/layout/process3"/>
    <dgm:cxn modelId="{6C66652B-0D33-4A8A-B510-9DF02119B9F6}" type="presOf" srcId="{243DD4A7-69C9-41BB-9412-BFD047F004BB}" destId="{147D1EC4-CCC8-4074-A5FF-A7A5488B35AA}" srcOrd="0" destOrd="2" presId="urn:microsoft.com/office/officeart/2005/8/layout/process3"/>
    <dgm:cxn modelId="{92570F39-946C-4511-9084-5E6623C20C64}" type="presOf" srcId="{A6AC64E6-169B-4B29-9548-6825BDA3D8F7}" destId="{3E342712-23B8-4EC8-9FFB-5306B514C7A8}" srcOrd="0" destOrd="0" presId="urn:microsoft.com/office/officeart/2005/8/layout/process3"/>
    <dgm:cxn modelId="{58B46E3A-4870-48C3-9FC7-26967C2B725A}" srcId="{A6AC64E6-169B-4B29-9548-6825BDA3D8F7}" destId="{223D9471-8544-49EE-956F-0482DCC218C1}" srcOrd="1" destOrd="0" parTransId="{96524533-32F4-49CA-8A86-9E42993A3AA9}" sibTransId="{5377D05F-A206-4330-B3FE-6287312082F7}"/>
    <dgm:cxn modelId="{48150643-1D51-4B84-B8DC-5F41F2E5120A}" type="presOf" srcId="{C0CA8A9D-92FB-48AE-8BE6-789CFCA9D564}" destId="{A0FFBC8E-5BE5-4EBC-9B83-0BAF1ECE3D1E}" srcOrd="0" destOrd="0" presId="urn:microsoft.com/office/officeart/2005/8/layout/process3"/>
    <dgm:cxn modelId="{8CB73A69-8DBE-44A2-AA05-564059684AF5}" srcId="{C0CA8A9D-92FB-48AE-8BE6-789CFCA9D564}" destId="{61B7479D-C60D-4095-A533-F6CDCD076230}" srcOrd="0" destOrd="0" parTransId="{3CF6079C-2694-49E6-9F04-E238A2330C04}" sibTransId="{13EAE913-B4D9-4D48-B8B4-8E0564912729}"/>
    <dgm:cxn modelId="{550E3851-67C4-4A22-A747-2BB015884F54}" type="presOf" srcId="{0F6D3938-1186-4354-AA7E-1C5DBAA3750F}" destId="{E2DB38E1-020E-4E40-95F1-96AF6379A66B}" srcOrd="1" destOrd="0" presId="urn:microsoft.com/office/officeart/2005/8/layout/process3"/>
    <dgm:cxn modelId="{23D93A72-822A-4ACE-9098-2B933A5772E4}" srcId="{0F6D3938-1186-4354-AA7E-1C5DBAA3750F}" destId="{2E668A7A-158D-4E9C-8594-A65A7C5CBE64}" srcOrd="0" destOrd="0" parTransId="{655EAC99-6F6D-441B-95A2-91956B12F64A}" sibTransId="{BC59C7C8-3A55-467A-94EF-BB2F44671516}"/>
    <dgm:cxn modelId="{F19B4B75-FC72-406A-8603-DC19FFBCAF08}" type="presOf" srcId="{223D9471-8544-49EE-956F-0482DCC218C1}" destId="{B891442E-D933-4C60-BFC6-ADC2A4CFB89E}" srcOrd="0" destOrd="1" presId="urn:microsoft.com/office/officeart/2005/8/layout/process3"/>
    <dgm:cxn modelId="{ED68C496-0C1B-41FF-98E8-28A655C2ACF7}" type="presOf" srcId="{BB434530-DA22-4A15-87C9-258C832F9BB4}" destId="{B891442E-D933-4C60-BFC6-ADC2A4CFB89E}" srcOrd="0" destOrd="0" presId="urn:microsoft.com/office/officeart/2005/8/layout/process3"/>
    <dgm:cxn modelId="{2A56ECA2-5ECD-4220-A16E-8EF224AC0D01}" type="presOf" srcId="{0F6D3938-1186-4354-AA7E-1C5DBAA3750F}" destId="{9B174BDE-5195-4CE1-BA0E-9D676590AB67}" srcOrd="0" destOrd="0" presId="urn:microsoft.com/office/officeart/2005/8/layout/process3"/>
    <dgm:cxn modelId="{69208FA7-0E43-460E-B11C-33865684EB9E}" type="presOf" srcId="{C55A6400-0A08-40CB-AEAA-4BA04F4ACE3E}" destId="{147D1EC4-CCC8-4074-A5FF-A7A5488B35AA}" srcOrd="0" destOrd="1" presId="urn:microsoft.com/office/officeart/2005/8/layout/process3"/>
    <dgm:cxn modelId="{9BDD61B7-BFE6-40FE-8E7B-9E08512047BC}" type="presOf" srcId="{2E668A7A-158D-4E9C-8594-A65A7C5CBE64}" destId="{147D1EC4-CCC8-4074-A5FF-A7A5488B35AA}" srcOrd="0" destOrd="0" presId="urn:microsoft.com/office/officeart/2005/8/layout/process3"/>
    <dgm:cxn modelId="{ABD19DB8-CABE-4714-A472-73876DB9656F}" srcId="{A6AC64E6-169B-4B29-9548-6825BDA3D8F7}" destId="{BB434530-DA22-4A15-87C9-258C832F9BB4}" srcOrd="0" destOrd="0" parTransId="{A43E8AAF-0884-4616-BD3F-3C214BB1EE2C}" sibTransId="{F1DCB464-38D0-4141-A24F-AF8FA3C0A13B}"/>
    <dgm:cxn modelId="{95DA1EBA-6264-4591-B067-93A12113DA49}" srcId="{0F6D3938-1186-4354-AA7E-1C5DBAA3750F}" destId="{C55A6400-0A08-40CB-AEAA-4BA04F4ACE3E}" srcOrd="1" destOrd="0" parTransId="{6BC765D9-0D05-44A3-BC4D-20197FFD1A23}" sibTransId="{050E040D-4321-4120-B26B-80AD106AC5F7}"/>
    <dgm:cxn modelId="{AA34B7BA-79E3-4E16-87C2-32038E79404D}" type="presOf" srcId="{4D9F498B-F454-4C0D-AB9F-48407E9C85FC}" destId="{2DF443CE-A4AE-4A74-B031-5EB4AA2E17CB}" srcOrd="1" destOrd="0" presId="urn:microsoft.com/office/officeart/2005/8/layout/process3"/>
    <dgm:cxn modelId="{BECBFDCA-BCBC-441B-9BB2-4B5BE8B28286}" type="presOf" srcId="{0BAB61E1-C3A1-4B46-939B-72E31A59F52F}" destId="{668B53DA-CA59-403F-B683-81F475BBC7A7}" srcOrd="0" destOrd="0" presId="urn:microsoft.com/office/officeart/2005/8/layout/process3"/>
    <dgm:cxn modelId="{76BAECD3-7A95-49EA-B3C9-DE8491609987}" srcId="{297EF334-9B4C-4658-978B-93325750B65A}" destId="{0F6D3938-1186-4354-AA7E-1C5DBAA3750F}" srcOrd="2" destOrd="0" parTransId="{6ACBFA12-662A-4DBF-9F5A-E5BDCE91A9C4}" sibTransId="{3B8C2E23-D807-4A51-A8D3-3D38D7D0D347}"/>
    <dgm:cxn modelId="{3D6150D5-FB31-42BB-8A2B-EF0771A31363}" type="presOf" srcId="{297EF334-9B4C-4658-978B-93325750B65A}" destId="{004287ED-98E8-48A7-A59C-09F40EEEA700}" srcOrd="0" destOrd="0" presId="urn:microsoft.com/office/officeart/2005/8/layout/process3"/>
    <dgm:cxn modelId="{F945C4F5-EE00-400B-A19C-0EF99C8504DA}" srcId="{0F6D3938-1186-4354-AA7E-1C5DBAA3750F}" destId="{243DD4A7-69C9-41BB-9412-BFD047F004BB}" srcOrd="2" destOrd="0" parTransId="{1011BD30-E3C0-4801-971B-E67411FD77EB}" sibTransId="{C1E81E8D-D106-4DA8-AE38-BA8A7F6AC5A6}"/>
    <dgm:cxn modelId="{4B2C98FA-B8AF-4352-842B-24FB699F6572}" type="presOf" srcId="{4D9F498B-F454-4C0D-AB9F-48407E9C85FC}" destId="{CAFE1108-4468-4E89-98D6-B31AD5A874D5}" srcOrd="0" destOrd="0" presId="urn:microsoft.com/office/officeart/2005/8/layout/process3"/>
    <dgm:cxn modelId="{18F890FB-0664-4412-AF9B-455F4694DDC5}" srcId="{297EF334-9B4C-4658-978B-93325750B65A}" destId="{A6AC64E6-169B-4B29-9548-6825BDA3D8F7}" srcOrd="1" destOrd="0" parTransId="{2D369F7F-69FD-4A21-8D18-C8F651654928}" sibTransId="{4D9F498B-F454-4C0D-AB9F-48407E9C85FC}"/>
    <dgm:cxn modelId="{02483DDC-2E9B-4BBA-ABBF-3DE666B523D9}" type="presParOf" srcId="{004287ED-98E8-48A7-A59C-09F40EEEA700}" destId="{10291C56-A7F9-4DFE-BA3F-C3878B2C75B5}" srcOrd="0" destOrd="0" presId="urn:microsoft.com/office/officeart/2005/8/layout/process3"/>
    <dgm:cxn modelId="{45D07763-AF0D-4A1C-B0A8-472A974389FD}" type="presParOf" srcId="{10291C56-A7F9-4DFE-BA3F-C3878B2C75B5}" destId="{A0FFBC8E-5BE5-4EBC-9B83-0BAF1ECE3D1E}" srcOrd="0" destOrd="0" presId="urn:microsoft.com/office/officeart/2005/8/layout/process3"/>
    <dgm:cxn modelId="{B3F58B5B-D39C-4F4A-93B4-16D53CAE7A20}" type="presParOf" srcId="{10291C56-A7F9-4DFE-BA3F-C3878B2C75B5}" destId="{9DF52607-C008-4689-87E8-7F429AB8CD66}" srcOrd="1" destOrd="0" presId="urn:microsoft.com/office/officeart/2005/8/layout/process3"/>
    <dgm:cxn modelId="{B7E6D270-67B5-49ED-AFA6-A2AFC22437F7}" type="presParOf" srcId="{10291C56-A7F9-4DFE-BA3F-C3878B2C75B5}" destId="{AAA55684-F6E4-42A0-8B8B-31D1BF38D950}" srcOrd="2" destOrd="0" presId="urn:microsoft.com/office/officeart/2005/8/layout/process3"/>
    <dgm:cxn modelId="{7D3C9C4B-C159-4839-8356-80D426E287FC}" type="presParOf" srcId="{004287ED-98E8-48A7-A59C-09F40EEEA700}" destId="{668B53DA-CA59-403F-B683-81F475BBC7A7}" srcOrd="1" destOrd="0" presId="urn:microsoft.com/office/officeart/2005/8/layout/process3"/>
    <dgm:cxn modelId="{DC99D475-A53C-4511-8798-FD44F7F813C0}" type="presParOf" srcId="{668B53DA-CA59-403F-B683-81F475BBC7A7}" destId="{B663E797-2319-4318-91CD-FC4863ECB072}" srcOrd="0" destOrd="0" presId="urn:microsoft.com/office/officeart/2005/8/layout/process3"/>
    <dgm:cxn modelId="{5F237D96-252F-428E-9968-F7CD408DC0C8}" type="presParOf" srcId="{004287ED-98E8-48A7-A59C-09F40EEEA700}" destId="{FC176730-FFC0-4381-BD0F-B3920C574A24}" srcOrd="2" destOrd="0" presId="urn:microsoft.com/office/officeart/2005/8/layout/process3"/>
    <dgm:cxn modelId="{5D816273-0F62-4423-BAE0-AF8C0DACD47B}" type="presParOf" srcId="{FC176730-FFC0-4381-BD0F-B3920C574A24}" destId="{3E342712-23B8-4EC8-9FFB-5306B514C7A8}" srcOrd="0" destOrd="0" presId="urn:microsoft.com/office/officeart/2005/8/layout/process3"/>
    <dgm:cxn modelId="{A12AE955-90F6-423E-8B8D-D6629DAEBAB8}" type="presParOf" srcId="{FC176730-FFC0-4381-BD0F-B3920C574A24}" destId="{7390C74F-5C71-4D27-BE90-02569FD2B180}" srcOrd="1" destOrd="0" presId="urn:microsoft.com/office/officeart/2005/8/layout/process3"/>
    <dgm:cxn modelId="{7E98BCCE-408A-487B-88C5-DE3AB13F5805}" type="presParOf" srcId="{FC176730-FFC0-4381-BD0F-B3920C574A24}" destId="{B891442E-D933-4C60-BFC6-ADC2A4CFB89E}" srcOrd="2" destOrd="0" presId="urn:microsoft.com/office/officeart/2005/8/layout/process3"/>
    <dgm:cxn modelId="{EB9CAECA-65BA-42DB-8847-F15C7EAC6051}" type="presParOf" srcId="{004287ED-98E8-48A7-A59C-09F40EEEA700}" destId="{CAFE1108-4468-4E89-98D6-B31AD5A874D5}" srcOrd="3" destOrd="0" presId="urn:microsoft.com/office/officeart/2005/8/layout/process3"/>
    <dgm:cxn modelId="{60FBE426-9C89-494F-A6D9-214208122696}" type="presParOf" srcId="{CAFE1108-4468-4E89-98D6-B31AD5A874D5}" destId="{2DF443CE-A4AE-4A74-B031-5EB4AA2E17CB}" srcOrd="0" destOrd="0" presId="urn:microsoft.com/office/officeart/2005/8/layout/process3"/>
    <dgm:cxn modelId="{2A847F0A-B9AC-445E-A57E-9DD906CC5D48}" type="presParOf" srcId="{004287ED-98E8-48A7-A59C-09F40EEEA700}" destId="{5181A9BE-243F-4D2B-A950-91784D1F68BC}" srcOrd="4" destOrd="0" presId="urn:microsoft.com/office/officeart/2005/8/layout/process3"/>
    <dgm:cxn modelId="{3FC8280B-B51E-4F0F-AC55-2DC2BDE5C658}" type="presParOf" srcId="{5181A9BE-243F-4D2B-A950-91784D1F68BC}" destId="{9B174BDE-5195-4CE1-BA0E-9D676590AB67}" srcOrd="0" destOrd="0" presId="urn:microsoft.com/office/officeart/2005/8/layout/process3"/>
    <dgm:cxn modelId="{B17BF0A6-D8AA-428A-AC2B-2EF0CC799F66}" type="presParOf" srcId="{5181A9BE-243F-4D2B-A950-91784D1F68BC}" destId="{E2DB38E1-020E-4E40-95F1-96AF6379A66B}" srcOrd="1" destOrd="0" presId="urn:microsoft.com/office/officeart/2005/8/layout/process3"/>
    <dgm:cxn modelId="{68E194F5-9A37-4F99-B5F6-95478D11715F}" type="presParOf" srcId="{5181A9BE-243F-4D2B-A950-91784D1F68BC}" destId="{147D1EC4-CCC8-4074-A5FF-A7A5488B35A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52607-C008-4689-87E8-7F429AB8CD66}">
      <dsp:nvSpPr>
        <dsp:cNvPr id="0" name=""/>
        <dsp:cNvSpPr/>
      </dsp:nvSpPr>
      <dsp:spPr>
        <a:xfrm>
          <a:off x="5237" y="185373"/>
          <a:ext cx="2381259" cy="778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 sales on Airline website</a:t>
          </a:r>
        </a:p>
      </dsp:txBody>
      <dsp:txXfrm>
        <a:off x="5237" y="185373"/>
        <a:ext cx="2381259" cy="518925"/>
      </dsp:txXfrm>
    </dsp:sp>
    <dsp:sp modelId="{AAA55684-F6E4-42A0-8B8B-31D1BF38D950}">
      <dsp:nvSpPr>
        <dsp:cNvPr id="0" name=""/>
        <dsp:cNvSpPr/>
      </dsp:nvSpPr>
      <dsp:spPr>
        <a:xfrm>
          <a:off x="492965" y="704298"/>
          <a:ext cx="2381259" cy="1427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Need not share commission with agents</a:t>
          </a:r>
        </a:p>
      </dsp:txBody>
      <dsp:txXfrm>
        <a:off x="534772" y="746105"/>
        <a:ext cx="2297645" cy="1343786"/>
      </dsp:txXfrm>
    </dsp:sp>
    <dsp:sp modelId="{668B53DA-CA59-403F-B683-81F475BBC7A7}">
      <dsp:nvSpPr>
        <dsp:cNvPr id="0" name=""/>
        <dsp:cNvSpPr/>
      </dsp:nvSpPr>
      <dsp:spPr>
        <a:xfrm>
          <a:off x="2747487" y="148403"/>
          <a:ext cx="765299" cy="592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47487" y="266976"/>
        <a:ext cx="587440" cy="355718"/>
      </dsp:txXfrm>
    </dsp:sp>
    <dsp:sp modelId="{7390C74F-5C71-4D27-BE90-02569FD2B180}">
      <dsp:nvSpPr>
        <dsp:cNvPr id="0" name=""/>
        <dsp:cNvSpPr/>
      </dsp:nvSpPr>
      <dsp:spPr>
        <a:xfrm>
          <a:off x="3830458" y="185373"/>
          <a:ext cx="2381259" cy="778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Airline Tariff Publishing Company (ATPCO)</a:t>
          </a:r>
        </a:p>
      </dsp:txBody>
      <dsp:txXfrm>
        <a:off x="3830458" y="185373"/>
        <a:ext cx="2381259" cy="518925"/>
      </dsp:txXfrm>
    </dsp:sp>
    <dsp:sp modelId="{B891442E-D933-4C60-BFC6-ADC2A4CFB89E}">
      <dsp:nvSpPr>
        <dsp:cNvPr id="0" name=""/>
        <dsp:cNvSpPr/>
      </dsp:nvSpPr>
      <dsp:spPr>
        <a:xfrm>
          <a:off x="4318186" y="704298"/>
          <a:ext cx="2381259" cy="1427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All fare details and availability are loaded to ATPCO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ATPCO data is then passed on to Global Distribution Systems (GDS) like Sabre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4359993" y="746105"/>
        <a:ext cx="2297645" cy="1343786"/>
      </dsp:txXfrm>
    </dsp:sp>
    <dsp:sp modelId="{CAFE1108-4468-4E89-98D6-B31AD5A874D5}">
      <dsp:nvSpPr>
        <dsp:cNvPr id="0" name=""/>
        <dsp:cNvSpPr/>
      </dsp:nvSpPr>
      <dsp:spPr>
        <a:xfrm>
          <a:off x="6572708" y="148403"/>
          <a:ext cx="765299" cy="592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572708" y="266976"/>
        <a:ext cx="587440" cy="355718"/>
      </dsp:txXfrm>
    </dsp:sp>
    <dsp:sp modelId="{E2DB38E1-020E-4E40-95F1-96AF6379A66B}">
      <dsp:nvSpPr>
        <dsp:cNvPr id="0" name=""/>
        <dsp:cNvSpPr/>
      </dsp:nvSpPr>
      <dsp:spPr>
        <a:xfrm>
          <a:off x="7655679" y="185373"/>
          <a:ext cx="2381259" cy="778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Online Travel Agents (OTAs)</a:t>
          </a:r>
        </a:p>
      </dsp:txBody>
      <dsp:txXfrm>
        <a:off x="7655679" y="185373"/>
        <a:ext cx="2381259" cy="518925"/>
      </dsp:txXfrm>
    </dsp:sp>
    <dsp:sp modelId="{147D1EC4-CCC8-4074-A5FF-A7A5488B35AA}">
      <dsp:nvSpPr>
        <dsp:cNvPr id="0" name=""/>
        <dsp:cNvSpPr/>
      </dsp:nvSpPr>
      <dsp:spPr>
        <a:xfrm>
          <a:off x="8143407" y="704298"/>
          <a:ext cx="2381259" cy="1427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Earn commission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Ancillary revenues like hotel bookings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97% of revenues for Priceline (market leader) comes through hotel bookings</a:t>
          </a:r>
        </a:p>
      </dsp:txBody>
      <dsp:txXfrm>
        <a:off x="8185214" y="746105"/>
        <a:ext cx="2297645" cy="134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3D14-05F0-4C20-9686-2EB0EB0D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18594-2489-49FE-9A94-CDC0F6B14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A73D-B3BF-47A1-9B27-8B8A0838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B838-425C-4E75-987B-A1D190CC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BAA0-0F6E-44FA-A7E1-577D7870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024E-42FA-4DCE-9C0C-DE0B7816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D6E4D-E9FB-4D00-A955-F0B7B42F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C5C1-B1B1-40F1-B832-DD7F2A77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DCE0-59CF-45E1-9037-74A1D31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1547-528F-41A2-BED1-2CA8B6D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714B8-6CA9-4607-A096-30F0FA8FE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42901-B723-4C0D-9A72-09FB6757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7E3D-20AD-452F-AB15-F454068D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F210-46DE-468B-A07E-722EFE1D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03D7-2ABF-4D37-861F-E277524F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88E4-0988-46F8-BE1E-DA691E13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E55F-FD36-4158-9580-E4D3F8BA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241B-AE93-4AB2-B143-ED49EC92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D2C6-08E9-4979-8104-461ABDAB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F3B6-E05C-4AF5-B8E3-28D91562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9C9D-13F6-4F73-8300-02043F8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47AF-04F2-4AAC-A1A4-6B16920B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D994-FA9F-4DFA-B765-6E533F05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0450-28BA-4ACD-9146-472ADB29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A3817-E6C5-4627-89B7-349D8B1F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8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C8DE-CC6E-43B5-8E8E-DB250E68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BAD0-653A-4E74-821A-CC79212AC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2A9AD-6404-4F22-AB19-82C0908BD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A3AA-BA03-46E8-97EA-F76D8237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EBD31-97CA-4F58-9A3B-34ACF8F8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3978F-5C85-4CB4-BF2A-760F525D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9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DAFE-4C5F-47D2-95CB-6F654D5F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A254-5F0C-46BF-88FF-F9C27DC3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9BCC2-1A74-4DCA-ADA0-138A454D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72F77-E0E0-4091-86FF-78E99A022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DD421-8083-45B3-B030-CD0DD7FB7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E47F6-BBB5-4C5B-9B4D-937FD991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8C2C3-782D-4933-8B78-BB140FDF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3BB2-C9B7-4942-97FD-76FF987C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ABC2-2561-4D59-A936-8F6E1A7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154C-B802-4A3F-BE6C-B43FACC8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B264-82D8-4E26-9098-2ABB8D95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70754-8DBC-4551-AEEC-A252DCE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0AE1E-D8D0-4B2D-8C08-A99323AB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6A06F-239E-459A-BA5B-47FA3E38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3E959-0222-463A-9045-ADA4C5C0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87FA-CA88-48A6-A4CB-2DDA8FDC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12A3-EDF7-4A80-8C62-4ADEE08D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DBCF9-BEDD-4E86-93F0-869031A11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2EA6C-D53B-403E-96DD-AAEEEC04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6B92D-E68A-45E1-9A52-123F7B17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CA0F1-4C9D-476E-BC63-6C1A8F9B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67B4-AB0E-43E8-B50E-1C4D37DA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2A645-5B0C-43E3-92B7-B8A6E27A1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7A6F8-B5C1-4D55-B4F9-EC21C9F03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9B00E-EDCF-49CD-97EC-F519A321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2DBF5-215D-4DE7-A688-1DBA7498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244E-622F-4195-9601-C12D449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4CAA4-B132-4AED-9377-3A4EFCDD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172AF-3019-415C-A8CC-03E4DB861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9C3D-215A-4462-9F91-40632AF16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CEE6-DE3A-421F-B738-E02F5D1D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CDCD-7A8B-4119-899D-0541BFDD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www.technocrazed.com/55-hd-airplane-wallpapers-backgrounds-free-download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www.atpco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ocrazed.com/55-hd-airplane-wallpapers-backgrounds-free-downloa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ocrazed.com/55-hd-airplane-wallpapers-backgrounds-free-downloa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ocrazed.com/55-hd-airplane-wallpapers-backgrounds-free-downloa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ocrazed.com/55-hd-airplane-wallpapers-backgrounds-free-downloa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B8AFC-535A-4802-8AE3-9E1AAE6BC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4" b="15640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2417E-FACE-4466-8079-B7B4401DE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681272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Monetization and Scraping in the Airline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14ED0-6357-469F-AC63-61E97DD6E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83" y="5285261"/>
            <a:ext cx="11224759" cy="763113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How Online Travel Agents and Airlines make money and control scrapers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Muthuraja Palaniappan</a:t>
            </a:r>
          </a:p>
        </p:txBody>
      </p:sp>
    </p:spTree>
    <p:extLst>
      <p:ext uri="{BB962C8B-B14F-4D97-AF65-F5344CB8AC3E}">
        <p14:creationId xmlns:p14="http://schemas.microsoft.com/office/powerpoint/2010/main" val="24705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26">
            <a:extLst>
              <a:ext uri="{FF2B5EF4-FFF2-40B4-BE49-F238E27FC236}">
                <a16:creationId xmlns:a16="http://schemas.microsoft.com/office/drawing/2014/main" id="{235805BA-F4E1-4E39-A067-62CE6621C3F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228600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Topic and relevancy</a:t>
            </a: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BCF696E6-14E7-4C7E-908E-60B16E4A8D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3122938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How the industry makes money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3491A-1CBF-4B94-A09E-2F2E4A56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2896" y="228600"/>
            <a:ext cx="1321858" cy="73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A5A5D-2E98-456F-87E2-1EC4C93AEA74}"/>
              </a:ext>
            </a:extLst>
          </p:cNvPr>
          <p:cNvSpPr txBox="1"/>
          <p:nvPr/>
        </p:nvSpPr>
        <p:spPr>
          <a:xfrm>
            <a:off x="685800" y="1104106"/>
            <a:ext cx="1082040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Publicly available data – so what’s wrong in scraping?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Unauthorized access - Risk of going against Terms of Service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4D66196-F9C1-4CF4-8B57-A632A13A8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65023"/>
              </p:ext>
            </p:extLst>
          </p:nvPr>
        </p:nvGraphicFramePr>
        <p:xfrm>
          <a:off x="605654" y="4174725"/>
          <a:ext cx="10529904" cy="231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51F2A6-FD3D-4AA7-BB10-2A5470CCE093}"/>
              </a:ext>
            </a:extLst>
          </p:cNvPr>
          <p:cNvSpPr txBox="1"/>
          <p:nvPr/>
        </p:nvSpPr>
        <p:spPr>
          <a:xfrm>
            <a:off x="4483223" y="6491797"/>
            <a:ext cx="2459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9"/>
              </a:rPr>
              <a:t>https://www.atpco.net/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36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BCF696E6-14E7-4C7E-908E-60B16E4A8D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228600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Do the Airlines need to scrape?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3491A-1CBF-4B94-A09E-2F2E4A56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2896" y="228600"/>
            <a:ext cx="1321858" cy="73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A5A5D-2E98-456F-87E2-1EC4C93AEA74}"/>
              </a:ext>
            </a:extLst>
          </p:cNvPr>
          <p:cNvSpPr txBox="1"/>
          <p:nvPr/>
        </p:nvSpPr>
        <p:spPr>
          <a:xfrm>
            <a:off x="449339" y="1213097"/>
            <a:ext cx="11508881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competitors’ current fare details available through Airline Tariff Publishing Company (ATPCO)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Airlines need not scrape</a:t>
            </a: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0965846D-5115-4D7D-A702-ADBEE1B0D5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754" y="3545661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Do Online Travel Agents (OTAs) need to scrape?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68884-DF71-4395-978A-8943183562A6}"/>
              </a:ext>
            </a:extLst>
          </p:cNvPr>
          <p:cNvSpPr txBox="1"/>
          <p:nvPr/>
        </p:nvSpPr>
        <p:spPr>
          <a:xfrm>
            <a:off x="369441" y="4686243"/>
            <a:ext cx="8146464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Airlines have their APIs exposed to OTAs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no scraping required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D08105-CB5E-4CD5-8572-58D73FD9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164" y="4737416"/>
            <a:ext cx="3386750" cy="18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BCF696E6-14E7-4C7E-908E-60B16E4A8D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228600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Checks and balances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3491A-1CBF-4B94-A09E-2F2E4A56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2896" y="228600"/>
            <a:ext cx="1321858" cy="738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E8016E-0B67-48ED-97C7-8F4E7E8F9C11}"/>
              </a:ext>
            </a:extLst>
          </p:cNvPr>
          <p:cNvSpPr txBox="1"/>
          <p:nvPr/>
        </p:nvSpPr>
        <p:spPr>
          <a:xfrm>
            <a:off x="546993" y="1321101"/>
            <a:ext cx="1132245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Excessive load on the servers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look-to-book ratio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CAPTCHAs irritate genuine customers but do not deter scrapers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IP of scrapers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lawsuit!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BCF696E6-14E7-4C7E-908E-60B16E4A8D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228600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Implications: $45 profit and a lawsuit!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3491A-1CBF-4B94-A09E-2F2E4A56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2896" y="228600"/>
            <a:ext cx="1321858" cy="73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A5A5D-2E98-456F-87E2-1EC4C93AEA74}"/>
              </a:ext>
            </a:extLst>
          </p:cNvPr>
          <p:cNvSpPr txBox="1"/>
          <p:nvPr/>
        </p:nvSpPr>
        <p:spPr>
          <a:xfrm>
            <a:off x="546994" y="1177580"/>
            <a:ext cx="10820400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Southwest Airlines – no change fee if you re-book when price changes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SWMonkey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Comparison of Southwest prices to alert customers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way to earn ancillary revenues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 fee for each saving made – is this a sustainable business?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Takedown request given to hacker Zeke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Gabrielse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2774B4-26E8-4D34-8F64-6BF527292440}"/>
              </a:ext>
            </a:extLst>
          </p:cNvPr>
          <p:cNvGrpSpPr/>
          <p:nvPr/>
        </p:nvGrpSpPr>
        <p:grpSpPr>
          <a:xfrm>
            <a:off x="658750" y="4967631"/>
            <a:ext cx="6150423" cy="1451990"/>
            <a:chOff x="712016" y="5209831"/>
            <a:chExt cx="6150423" cy="14519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BC1660F-E3FF-4EC0-B3B6-B1CCBB8A1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16" y="5825718"/>
              <a:ext cx="6150423" cy="8361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2BE233-3162-4981-99F4-12B72B325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016" y="5209831"/>
              <a:ext cx="1559373" cy="615887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1FC292B-818E-4C36-BE8F-A7A02594F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488" y="2633323"/>
            <a:ext cx="4261512" cy="17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BCF696E6-14E7-4C7E-908E-60B16E4A8D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228600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>
                <a:solidFill>
                  <a:schemeClr val="bg1"/>
                </a:solidFill>
              </a:rPr>
              <a:t>In the near future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3491A-1CBF-4B94-A09E-2F2E4A56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2896" y="228600"/>
            <a:ext cx="1321858" cy="73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A5A5D-2E98-456F-87E2-1EC4C93AEA74}"/>
              </a:ext>
            </a:extLst>
          </p:cNvPr>
          <p:cNvSpPr txBox="1"/>
          <p:nvPr/>
        </p:nvSpPr>
        <p:spPr>
          <a:xfrm>
            <a:off x="396074" y="1221975"/>
            <a:ext cx="10820400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to deter programmers who scrape for personal use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 moment you make a business out of it, you are in trouble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near future, this might continue before Airlines figure out ways to stop this</a:t>
            </a:r>
          </a:p>
        </p:txBody>
      </p:sp>
    </p:spTree>
    <p:extLst>
      <p:ext uri="{BB962C8B-B14F-4D97-AF65-F5344CB8AC3E}">
        <p14:creationId xmlns:p14="http://schemas.microsoft.com/office/powerpoint/2010/main" val="154234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303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Monetization and Scraping in the Airline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in the Airline industry</dc:title>
  <dc:creator>Muthuraja Palaniappan</dc:creator>
  <cp:lastModifiedBy>Muthuraja Palaniappan</cp:lastModifiedBy>
  <cp:revision>39</cp:revision>
  <dcterms:created xsi:type="dcterms:W3CDTF">2018-11-13T01:37:16Z</dcterms:created>
  <dcterms:modified xsi:type="dcterms:W3CDTF">2018-11-29T05:06:57Z</dcterms:modified>
</cp:coreProperties>
</file>