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14"/>
  </p:notesMasterIdLst>
  <p:sldIdLst>
    <p:sldId id="256" r:id="rId2"/>
    <p:sldId id="257" r:id="rId3"/>
    <p:sldId id="260" r:id="rId4"/>
    <p:sldId id="263" r:id="rId5"/>
    <p:sldId id="267" r:id="rId6"/>
    <p:sldId id="262" r:id="rId7"/>
    <p:sldId id="264" r:id="rId8"/>
    <p:sldId id="268" r:id="rId9"/>
    <p:sldId id="266" r:id="rId10"/>
    <p:sldId id="261" r:id="rId11"/>
    <p:sldId id="259" r:id="rId12"/>
    <p:sldId id="25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A5A4FC-CAE0-44A2-8729-0E17D5F05F7A}" type="datetimeFigureOut">
              <a:rPr lang="en-AU" smtClean="0"/>
              <a:t>6/09/2020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35161-2531-4064-9363-99709AB22B1C}" type="slidenum">
              <a:rPr lang="en-AU" smtClean="0"/>
              <a:t>‹#›</a:t>
            </a:fld>
            <a:endParaRPr lang="en-AU"/>
          </a:p>
        </p:txBody>
      </p:sp>
    </p:spTree>
    <p:extLst>
      <p:ext uri="{BB962C8B-B14F-4D97-AF65-F5344CB8AC3E}">
        <p14:creationId xmlns:p14="http://schemas.microsoft.com/office/powerpoint/2010/main" val="906069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C8EB8EC-C49B-44F3-93A5-CB398F36BAE3}" type="datetime1">
              <a:rPr lang="en-AU" smtClean="0"/>
              <a:t>6/09/2020</a:t>
            </a:fld>
            <a:endParaRPr lang="en-AU"/>
          </a:p>
        </p:txBody>
      </p:sp>
      <p:sp>
        <p:nvSpPr>
          <p:cNvPr id="5" name="Footer Placeholder 4"/>
          <p:cNvSpPr>
            <a:spLocks noGrp="1"/>
          </p:cNvSpPr>
          <p:nvPr>
            <p:ph type="ftr" sz="quarter" idx="11"/>
          </p:nvPr>
        </p:nvSpPr>
        <p:spPr>
          <a:xfrm>
            <a:off x="1371600" y="4323845"/>
            <a:ext cx="6400800" cy="365125"/>
          </a:xfrm>
        </p:spPr>
        <p:txBody>
          <a:bodyPr/>
          <a:lstStyle/>
          <a:p>
            <a:endParaRPr lang="en-AU"/>
          </a:p>
        </p:txBody>
      </p:sp>
      <p:sp>
        <p:nvSpPr>
          <p:cNvPr id="6" name="Slide Number Placeholder 5"/>
          <p:cNvSpPr>
            <a:spLocks noGrp="1"/>
          </p:cNvSpPr>
          <p:nvPr>
            <p:ph type="sldNum" sz="quarter" idx="12"/>
          </p:nvPr>
        </p:nvSpPr>
        <p:spPr>
          <a:xfrm>
            <a:off x="8077200" y="1430866"/>
            <a:ext cx="2743200" cy="365125"/>
          </a:xfrm>
        </p:spPr>
        <p:txBody>
          <a:bodyPr/>
          <a:lstStyle/>
          <a:p>
            <a:fld id="{EC7E908B-CCD0-45FC-A13A-6C307AFA6007}" type="slidenum">
              <a:rPr lang="en-AU" smtClean="0"/>
              <a:t>‹#›</a:t>
            </a:fld>
            <a:endParaRPr lang="en-AU"/>
          </a:p>
        </p:txBody>
      </p:sp>
    </p:spTree>
    <p:extLst>
      <p:ext uri="{BB962C8B-B14F-4D97-AF65-F5344CB8AC3E}">
        <p14:creationId xmlns:p14="http://schemas.microsoft.com/office/powerpoint/2010/main" val="122709243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160465-1ED7-4D6E-9EC3-05CA2B42E432}" type="datetime1">
              <a:rPr lang="en-AU" smtClean="0"/>
              <a:t>6/09/2020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C7E908B-CCD0-45FC-A13A-6C307AFA6007}" type="slidenum">
              <a:rPr lang="en-AU" smtClean="0"/>
              <a:t>‹#›</a:t>
            </a:fld>
            <a:endParaRPr lang="en-AU"/>
          </a:p>
        </p:txBody>
      </p:sp>
    </p:spTree>
    <p:extLst>
      <p:ext uri="{BB962C8B-B14F-4D97-AF65-F5344CB8AC3E}">
        <p14:creationId xmlns:p14="http://schemas.microsoft.com/office/powerpoint/2010/main" val="3138782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6BCA0A5-EF51-4409-AEF5-79FCF84E2849}" type="datetime1">
              <a:rPr lang="en-AU" smtClean="0"/>
              <a:t>6/09/2020</a:t>
            </a:fld>
            <a:endParaRPr lang="en-AU"/>
          </a:p>
        </p:txBody>
      </p:sp>
      <p:sp>
        <p:nvSpPr>
          <p:cNvPr id="6" name="Footer Placeholder 5"/>
          <p:cNvSpPr>
            <a:spLocks noGrp="1"/>
          </p:cNvSpPr>
          <p:nvPr>
            <p:ph type="ftr" sz="quarter" idx="11"/>
          </p:nvPr>
        </p:nvSpPr>
        <p:spPr>
          <a:xfrm>
            <a:off x="685800" y="379941"/>
            <a:ext cx="6991492" cy="365125"/>
          </a:xfrm>
        </p:spPr>
        <p:txBody>
          <a:bodyPr/>
          <a:lstStyle/>
          <a:p>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EC7E908B-CCD0-45FC-A13A-6C307AFA6007}" type="slidenum">
              <a:rPr lang="en-AU" smtClean="0"/>
              <a:t>‹#›</a:t>
            </a:fld>
            <a:endParaRPr lang="en-AU"/>
          </a:p>
        </p:txBody>
      </p:sp>
    </p:spTree>
    <p:extLst>
      <p:ext uri="{BB962C8B-B14F-4D97-AF65-F5344CB8AC3E}">
        <p14:creationId xmlns:p14="http://schemas.microsoft.com/office/powerpoint/2010/main" val="3818982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E9A72A0-0772-41F6-9196-3BC25381DA4B}" type="datetime1">
              <a:rPr lang="en-AU" smtClean="0"/>
              <a:t>6/09/2020</a:t>
            </a:fld>
            <a:endParaRPr lang="en-AU"/>
          </a:p>
        </p:txBody>
      </p:sp>
      <p:sp>
        <p:nvSpPr>
          <p:cNvPr id="6" name="Footer Placeholder 5"/>
          <p:cNvSpPr>
            <a:spLocks noGrp="1"/>
          </p:cNvSpPr>
          <p:nvPr>
            <p:ph type="ftr" sz="quarter" idx="11"/>
          </p:nvPr>
        </p:nvSpPr>
        <p:spPr>
          <a:xfrm>
            <a:off x="685800" y="379941"/>
            <a:ext cx="6991492" cy="365125"/>
          </a:xfrm>
        </p:spPr>
        <p:txBody>
          <a:bodyPr/>
          <a:lstStyle/>
          <a:p>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EC7E908B-CCD0-45FC-A13A-6C307AFA6007}" type="slidenum">
              <a:rPr lang="en-AU" smtClean="0"/>
              <a:t>‹#›</a:t>
            </a:fld>
            <a:endParaRPr lang="en-AU"/>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27410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CAD3347-5187-407F-9669-7ECA777164D5}" type="datetime1">
              <a:rPr lang="en-AU" smtClean="0"/>
              <a:t>6/09/2020</a:t>
            </a:fld>
            <a:endParaRPr lang="en-AU"/>
          </a:p>
        </p:txBody>
      </p:sp>
      <p:sp>
        <p:nvSpPr>
          <p:cNvPr id="6" name="Footer Placeholder 5"/>
          <p:cNvSpPr>
            <a:spLocks noGrp="1"/>
          </p:cNvSpPr>
          <p:nvPr>
            <p:ph type="ftr" sz="quarter" idx="11"/>
          </p:nvPr>
        </p:nvSpPr>
        <p:spPr>
          <a:xfrm>
            <a:off x="685800" y="378883"/>
            <a:ext cx="6991492" cy="365125"/>
          </a:xfrm>
        </p:spPr>
        <p:txBody>
          <a:bodyPr/>
          <a:lstStyle/>
          <a:p>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EC7E908B-CCD0-45FC-A13A-6C307AFA6007}" type="slidenum">
              <a:rPr lang="en-AU" smtClean="0"/>
              <a:t>‹#›</a:t>
            </a:fld>
            <a:endParaRPr lang="en-AU"/>
          </a:p>
        </p:txBody>
      </p:sp>
    </p:spTree>
    <p:extLst>
      <p:ext uri="{BB962C8B-B14F-4D97-AF65-F5344CB8AC3E}">
        <p14:creationId xmlns:p14="http://schemas.microsoft.com/office/powerpoint/2010/main" val="815961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5319151-9362-4E30-BA50-232E36164DDA}" type="datetime1">
              <a:rPr lang="en-AU" smtClean="0"/>
              <a:t>6/09/2020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C7E908B-CCD0-45FC-A13A-6C307AFA6007}" type="slidenum">
              <a:rPr lang="en-AU" smtClean="0"/>
              <a:t>‹#›</a:t>
            </a:fld>
            <a:endParaRPr lang="en-AU"/>
          </a:p>
        </p:txBody>
      </p:sp>
    </p:spTree>
    <p:extLst>
      <p:ext uri="{BB962C8B-B14F-4D97-AF65-F5344CB8AC3E}">
        <p14:creationId xmlns:p14="http://schemas.microsoft.com/office/powerpoint/2010/main" val="3081688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0D78130-F477-469A-9A9F-AAA82DA7192C}" type="datetime1">
              <a:rPr lang="en-AU" smtClean="0"/>
              <a:t>6/09/2020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C7E908B-CCD0-45FC-A13A-6C307AFA6007}" type="slidenum">
              <a:rPr lang="en-AU" smtClean="0"/>
              <a:t>‹#›</a:t>
            </a:fld>
            <a:endParaRPr lang="en-AU"/>
          </a:p>
        </p:txBody>
      </p:sp>
    </p:spTree>
    <p:extLst>
      <p:ext uri="{BB962C8B-B14F-4D97-AF65-F5344CB8AC3E}">
        <p14:creationId xmlns:p14="http://schemas.microsoft.com/office/powerpoint/2010/main" val="708222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F5F9CA-86AC-46F0-973C-74295BF75BE5}" type="datetime1">
              <a:rPr lang="en-AU" smtClean="0"/>
              <a:t>6/09/2020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C7E908B-CCD0-45FC-A13A-6C307AFA6007}" type="slidenum">
              <a:rPr lang="en-AU" smtClean="0"/>
              <a:t>‹#›</a:t>
            </a:fld>
            <a:endParaRPr lang="en-AU"/>
          </a:p>
        </p:txBody>
      </p:sp>
    </p:spTree>
    <p:extLst>
      <p:ext uri="{BB962C8B-B14F-4D97-AF65-F5344CB8AC3E}">
        <p14:creationId xmlns:p14="http://schemas.microsoft.com/office/powerpoint/2010/main" val="2377567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9047EDE-72B9-44AE-A520-F7D5DD276E26}" type="datetime1">
              <a:rPr lang="en-AU" smtClean="0"/>
              <a:t>6/09/2020</a:t>
            </a:fld>
            <a:endParaRPr lang="en-AU"/>
          </a:p>
        </p:txBody>
      </p:sp>
      <p:sp>
        <p:nvSpPr>
          <p:cNvPr id="5" name="Footer Placeholder 4"/>
          <p:cNvSpPr>
            <a:spLocks noGrp="1"/>
          </p:cNvSpPr>
          <p:nvPr>
            <p:ph type="ftr" sz="quarter" idx="11"/>
          </p:nvPr>
        </p:nvSpPr>
        <p:spPr>
          <a:xfrm>
            <a:off x="685800" y="381000"/>
            <a:ext cx="6991492" cy="365125"/>
          </a:xfrm>
        </p:spPr>
        <p:txBody>
          <a:bodyPr/>
          <a:lstStyle/>
          <a:p>
            <a:endParaRPr lang="en-AU"/>
          </a:p>
        </p:txBody>
      </p:sp>
      <p:sp>
        <p:nvSpPr>
          <p:cNvPr id="6" name="Slide Number Placeholder 5"/>
          <p:cNvSpPr>
            <a:spLocks noGrp="1"/>
          </p:cNvSpPr>
          <p:nvPr>
            <p:ph type="sldNum" sz="quarter" idx="12"/>
          </p:nvPr>
        </p:nvSpPr>
        <p:spPr>
          <a:xfrm>
            <a:off x="10862452" y="381000"/>
            <a:ext cx="643748" cy="365125"/>
          </a:xfrm>
        </p:spPr>
        <p:txBody>
          <a:bodyPr/>
          <a:lstStyle/>
          <a:p>
            <a:fld id="{EC7E908B-CCD0-45FC-A13A-6C307AFA6007}" type="slidenum">
              <a:rPr lang="en-AU" smtClean="0"/>
              <a:t>‹#›</a:t>
            </a:fld>
            <a:endParaRPr lang="en-AU"/>
          </a:p>
        </p:txBody>
      </p:sp>
    </p:spTree>
    <p:extLst>
      <p:ext uri="{BB962C8B-B14F-4D97-AF65-F5344CB8AC3E}">
        <p14:creationId xmlns:p14="http://schemas.microsoft.com/office/powerpoint/2010/main" val="532587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D8AB1-ED0B-4950-A207-1D45978C7549}" type="datetime1">
              <a:rPr lang="en-AU" smtClean="0"/>
              <a:t>6/09/2020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C7E908B-CCD0-45FC-A13A-6C307AFA6007}" type="slidenum">
              <a:rPr lang="en-AU" smtClean="0"/>
              <a:t>‹#›</a:t>
            </a:fld>
            <a:endParaRPr lang="en-AU"/>
          </a:p>
        </p:txBody>
      </p:sp>
    </p:spTree>
    <p:extLst>
      <p:ext uri="{BB962C8B-B14F-4D97-AF65-F5344CB8AC3E}">
        <p14:creationId xmlns:p14="http://schemas.microsoft.com/office/powerpoint/2010/main" val="3129426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A9357BE-7BC0-4BBE-BC33-638C290F2792}" type="datetime1">
              <a:rPr lang="en-AU" smtClean="0"/>
              <a:t>6/09/2020</a:t>
            </a:fld>
            <a:endParaRPr lang="en-AU"/>
          </a:p>
        </p:txBody>
      </p:sp>
      <p:sp>
        <p:nvSpPr>
          <p:cNvPr id="5" name="Footer Placeholder 4"/>
          <p:cNvSpPr>
            <a:spLocks noGrp="1"/>
          </p:cNvSpPr>
          <p:nvPr>
            <p:ph type="ftr" sz="quarter" idx="11"/>
          </p:nvPr>
        </p:nvSpPr>
        <p:spPr>
          <a:xfrm>
            <a:off x="685800" y="381001"/>
            <a:ext cx="6991492" cy="364065"/>
          </a:xfrm>
        </p:spPr>
        <p:txBody>
          <a:bodyPr/>
          <a:lstStyle/>
          <a:p>
            <a:endParaRPr lang="en-AU"/>
          </a:p>
        </p:txBody>
      </p:sp>
      <p:sp>
        <p:nvSpPr>
          <p:cNvPr id="6" name="Slide Number Placeholder 5"/>
          <p:cNvSpPr>
            <a:spLocks noGrp="1"/>
          </p:cNvSpPr>
          <p:nvPr>
            <p:ph type="sldNum" sz="quarter" idx="12"/>
          </p:nvPr>
        </p:nvSpPr>
        <p:spPr>
          <a:xfrm>
            <a:off x="10862452" y="381000"/>
            <a:ext cx="643748" cy="365125"/>
          </a:xfrm>
        </p:spPr>
        <p:txBody>
          <a:bodyPr/>
          <a:lstStyle/>
          <a:p>
            <a:fld id="{EC7E908B-CCD0-45FC-A13A-6C307AFA6007}" type="slidenum">
              <a:rPr lang="en-AU" smtClean="0"/>
              <a:t>‹#›</a:t>
            </a:fld>
            <a:endParaRPr lang="en-AU"/>
          </a:p>
        </p:txBody>
      </p:sp>
    </p:spTree>
    <p:extLst>
      <p:ext uri="{BB962C8B-B14F-4D97-AF65-F5344CB8AC3E}">
        <p14:creationId xmlns:p14="http://schemas.microsoft.com/office/powerpoint/2010/main" val="2346962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CBC4E1-F4EE-409B-8983-84B794719390}" type="datetime1">
              <a:rPr lang="en-AU" smtClean="0"/>
              <a:t>6/09/2020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C7E908B-CCD0-45FC-A13A-6C307AFA6007}" type="slidenum">
              <a:rPr lang="en-AU" smtClean="0"/>
              <a:t>‹#›</a:t>
            </a:fld>
            <a:endParaRPr lang="en-AU"/>
          </a:p>
        </p:txBody>
      </p:sp>
    </p:spTree>
    <p:extLst>
      <p:ext uri="{BB962C8B-B14F-4D97-AF65-F5344CB8AC3E}">
        <p14:creationId xmlns:p14="http://schemas.microsoft.com/office/powerpoint/2010/main" val="1002203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083E3-858C-440B-B0E8-4E37EF7A106A}" type="datetime1">
              <a:rPr lang="en-AU" smtClean="0"/>
              <a:t>6/09/2020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C7E908B-CCD0-45FC-A13A-6C307AFA6007}" type="slidenum">
              <a:rPr lang="en-AU" smtClean="0"/>
              <a:t>‹#›</a:t>
            </a:fld>
            <a:endParaRPr lang="en-AU"/>
          </a:p>
        </p:txBody>
      </p:sp>
    </p:spTree>
    <p:extLst>
      <p:ext uri="{BB962C8B-B14F-4D97-AF65-F5344CB8AC3E}">
        <p14:creationId xmlns:p14="http://schemas.microsoft.com/office/powerpoint/2010/main" val="2653355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A0AABA-8BA8-409C-A661-87F4D5930729}" type="datetime1">
              <a:rPr lang="en-AU" smtClean="0"/>
              <a:t>6/09/2020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C7E908B-CCD0-45FC-A13A-6C307AFA6007}" type="slidenum">
              <a:rPr lang="en-AU" smtClean="0"/>
              <a:t>‹#›</a:t>
            </a:fld>
            <a:endParaRPr lang="en-AU"/>
          </a:p>
        </p:txBody>
      </p:sp>
    </p:spTree>
    <p:extLst>
      <p:ext uri="{BB962C8B-B14F-4D97-AF65-F5344CB8AC3E}">
        <p14:creationId xmlns:p14="http://schemas.microsoft.com/office/powerpoint/2010/main" val="2369847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431249-873A-4C48-A8EB-DA774BD6BF9E}" type="datetime1">
              <a:rPr lang="en-AU" smtClean="0"/>
              <a:t>6/09/2020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C7E908B-CCD0-45FC-A13A-6C307AFA6007}" type="slidenum">
              <a:rPr lang="en-AU" smtClean="0"/>
              <a:t>‹#›</a:t>
            </a:fld>
            <a:endParaRPr lang="en-AU"/>
          </a:p>
        </p:txBody>
      </p:sp>
    </p:spTree>
    <p:extLst>
      <p:ext uri="{BB962C8B-B14F-4D97-AF65-F5344CB8AC3E}">
        <p14:creationId xmlns:p14="http://schemas.microsoft.com/office/powerpoint/2010/main" val="132543931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596949-8BFB-42FA-9C45-A4847911BEF6}" type="datetime1">
              <a:rPr lang="en-AU" smtClean="0"/>
              <a:t>6/09/2020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C7E908B-CCD0-45FC-A13A-6C307AFA6007}" type="slidenum">
              <a:rPr lang="en-AU" smtClean="0"/>
              <a:t>‹#›</a:t>
            </a:fld>
            <a:endParaRPr lang="en-AU"/>
          </a:p>
        </p:txBody>
      </p:sp>
    </p:spTree>
    <p:extLst>
      <p:ext uri="{BB962C8B-B14F-4D97-AF65-F5344CB8AC3E}">
        <p14:creationId xmlns:p14="http://schemas.microsoft.com/office/powerpoint/2010/main" val="339409983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A18C45-9659-448F-B2C8-7F2634EDAED8}" type="datetime1">
              <a:rPr lang="en-AU" smtClean="0"/>
              <a:t>6/09/2020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C7E908B-CCD0-45FC-A13A-6C307AFA6007}" type="slidenum">
              <a:rPr lang="en-AU" smtClean="0"/>
              <a:t>‹#›</a:t>
            </a:fld>
            <a:endParaRPr lang="en-AU"/>
          </a:p>
        </p:txBody>
      </p:sp>
    </p:spTree>
    <p:extLst>
      <p:ext uri="{BB962C8B-B14F-4D97-AF65-F5344CB8AC3E}">
        <p14:creationId xmlns:p14="http://schemas.microsoft.com/office/powerpoint/2010/main" val="2598432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05FF06E-B627-449E-8665-A3DEF0B991E1}" type="datetime1">
              <a:rPr lang="en-AU" smtClean="0"/>
              <a:t>6/09/2020</a:t>
            </a:fld>
            <a:endParaRPr lang="en-AU"/>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7E908B-CCD0-45FC-A13A-6C307AFA6007}" type="slidenum">
              <a:rPr lang="en-AU" smtClean="0"/>
              <a:t>‹#›</a:t>
            </a:fld>
            <a:endParaRPr lang="en-AU"/>
          </a:p>
        </p:txBody>
      </p:sp>
    </p:spTree>
    <p:extLst>
      <p:ext uri="{BB962C8B-B14F-4D97-AF65-F5344CB8AC3E}">
        <p14:creationId xmlns:p14="http://schemas.microsoft.com/office/powerpoint/2010/main" val="1689783832"/>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hf hd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310AE-5127-4CD5-8E40-EFD7E33828B8}"/>
              </a:ext>
            </a:extLst>
          </p:cNvPr>
          <p:cNvSpPr>
            <a:spLocks noGrp="1"/>
          </p:cNvSpPr>
          <p:nvPr>
            <p:ph type="ctrTitle"/>
          </p:nvPr>
        </p:nvSpPr>
        <p:spPr>
          <a:xfrm>
            <a:off x="5246381" y="586468"/>
            <a:ext cx="6719126" cy="1825096"/>
          </a:xfrm>
        </p:spPr>
        <p:txBody>
          <a:bodyPr>
            <a:normAutofit/>
          </a:bodyPr>
          <a:lstStyle/>
          <a:p>
            <a:r>
              <a:rPr lang="en-AU" sz="4700" b="1" dirty="0">
                <a:latin typeface="Arial" panose="020B0604020202020204" pitchFamily="34" charset="0"/>
                <a:cs typeface="Arial" panose="020B0604020202020204" pitchFamily="34" charset="0"/>
              </a:rPr>
              <a:t>IBM DATA SCIENCE CAPSTONE </a:t>
            </a:r>
          </a:p>
        </p:txBody>
      </p:sp>
      <p:sp>
        <p:nvSpPr>
          <p:cNvPr id="3" name="Subtitle 2">
            <a:extLst>
              <a:ext uri="{FF2B5EF4-FFF2-40B4-BE49-F238E27FC236}">
                <a16:creationId xmlns:a16="http://schemas.microsoft.com/office/drawing/2014/main" id="{B78203BB-F282-45D9-ADFB-99B47D39ED4A}"/>
              </a:ext>
            </a:extLst>
          </p:cNvPr>
          <p:cNvSpPr>
            <a:spLocks noGrp="1"/>
          </p:cNvSpPr>
          <p:nvPr>
            <p:ph type="subTitle" idx="1"/>
          </p:nvPr>
        </p:nvSpPr>
        <p:spPr>
          <a:xfrm>
            <a:off x="5325841" y="3541211"/>
            <a:ext cx="6132990" cy="685800"/>
          </a:xfrm>
        </p:spPr>
        <p:txBody>
          <a:bodyPr>
            <a:normAutofit/>
          </a:bodyPr>
          <a:lstStyle/>
          <a:p>
            <a:r>
              <a:rPr lang="en-AU" sz="1700" dirty="0">
                <a:latin typeface="Arial" panose="020B0604020202020204" pitchFamily="34" charset="0"/>
                <a:cs typeface="Arial" panose="020B0604020202020204" pitchFamily="34" charset="0"/>
              </a:rPr>
              <a:t>MUTHURAJESH GUNASINGH</a:t>
            </a:r>
          </a:p>
          <a:p>
            <a:r>
              <a:rPr lang="en-AU" sz="1700" dirty="0">
                <a:latin typeface="Arial" panose="020B0604020202020204" pitchFamily="34" charset="0"/>
                <a:cs typeface="Arial" panose="020B0604020202020204" pitchFamily="34" charset="0"/>
              </a:rPr>
              <a:t>AUGUST 2020</a:t>
            </a:r>
          </a:p>
        </p:txBody>
      </p:sp>
      <p:pic>
        <p:nvPicPr>
          <p:cNvPr id="6" name="Picture 5">
            <a:extLst>
              <a:ext uri="{FF2B5EF4-FFF2-40B4-BE49-F238E27FC236}">
                <a16:creationId xmlns:a16="http://schemas.microsoft.com/office/drawing/2014/main" id="{12F2D0D6-9159-453F-B929-794FD9261BE7}"/>
              </a:ext>
            </a:extLst>
          </p:cNvPr>
          <p:cNvPicPr>
            <a:picLocks noChangeAspect="1"/>
          </p:cNvPicPr>
          <p:nvPr/>
        </p:nvPicPr>
        <p:blipFill>
          <a:blip r:embed="rId2"/>
          <a:stretch>
            <a:fillRect/>
          </a:stretch>
        </p:blipFill>
        <p:spPr>
          <a:xfrm>
            <a:off x="404734" y="1499016"/>
            <a:ext cx="4317167" cy="2674876"/>
          </a:xfrm>
          <a:prstGeom prst="rect">
            <a:avLst/>
          </a:prstGeom>
        </p:spPr>
      </p:pic>
      <p:sp>
        <p:nvSpPr>
          <p:cNvPr id="4" name="Subtitle 2">
            <a:extLst>
              <a:ext uri="{FF2B5EF4-FFF2-40B4-BE49-F238E27FC236}">
                <a16:creationId xmlns:a16="http://schemas.microsoft.com/office/drawing/2014/main" id="{56BCA6B7-9247-4E20-8D35-99721DE1765B}"/>
              </a:ext>
            </a:extLst>
          </p:cNvPr>
          <p:cNvSpPr txBox="1">
            <a:spLocks/>
          </p:cNvSpPr>
          <p:nvPr/>
        </p:nvSpPr>
        <p:spPr>
          <a:xfrm>
            <a:off x="5270877" y="2537910"/>
            <a:ext cx="5883639" cy="134620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sz="2400" dirty="0">
                <a:latin typeface="Arial" panose="020B0604020202020204" pitchFamily="34" charset="0"/>
                <a:cs typeface="Arial" panose="020B0604020202020204" pitchFamily="34" charset="0"/>
              </a:rPr>
              <a:t>OPENING A NEW RESTAURANT IN DELHI, INDIA</a:t>
            </a:r>
          </a:p>
        </p:txBody>
      </p:sp>
    </p:spTree>
    <p:extLst>
      <p:ext uri="{BB962C8B-B14F-4D97-AF65-F5344CB8AC3E}">
        <p14:creationId xmlns:p14="http://schemas.microsoft.com/office/powerpoint/2010/main" val="2446781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43C1-A842-41A6-B3F3-AAE57664122E}"/>
              </a:ext>
            </a:extLst>
          </p:cNvPr>
          <p:cNvSpPr>
            <a:spLocks noGrp="1"/>
          </p:cNvSpPr>
          <p:nvPr>
            <p:ph type="title"/>
          </p:nvPr>
        </p:nvSpPr>
        <p:spPr>
          <a:xfrm>
            <a:off x="2895600" y="764373"/>
            <a:ext cx="8610600" cy="854565"/>
          </a:xfrm>
        </p:spPr>
        <p:txBody>
          <a:bodyPr>
            <a:normAutofit/>
          </a:bodyPr>
          <a:lstStyle/>
          <a:p>
            <a:r>
              <a:rPr lang="en-AU" sz="3600" b="1" u="sng" dirty="0">
                <a:latin typeface="Arial" panose="020B0604020202020204" pitchFamily="34" charset="0"/>
                <a:cs typeface="Arial" panose="020B0604020202020204" pitchFamily="34" charset="0"/>
              </a:rPr>
              <a:t>DISCUSSION</a:t>
            </a:r>
          </a:p>
        </p:txBody>
      </p:sp>
      <p:sp>
        <p:nvSpPr>
          <p:cNvPr id="3" name="Content Placeholder 2">
            <a:extLst>
              <a:ext uri="{FF2B5EF4-FFF2-40B4-BE49-F238E27FC236}">
                <a16:creationId xmlns:a16="http://schemas.microsoft.com/office/drawing/2014/main" id="{F9144F52-66A8-49B5-8BB1-85CF1DD09635}"/>
              </a:ext>
            </a:extLst>
          </p:cNvPr>
          <p:cNvSpPr>
            <a:spLocks noGrp="1"/>
          </p:cNvSpPr>
          <p:nvPr>
            <p:ph idx="1"/>
          </p:nvPr>
        </p:nvSpPr>
        <p:spPr>
          <a:xfrm>
            <a:off x="685800" y="1924737"/>
            <a:ext cx="10820400" cy="4024125"/>
          </a:xfrm>
        </p:spPr>
        <p:txBody>
          <a:bodyPr/>
          <a:lstStyle/>
          <a:p>
            <a:pPr marL="457200" indent="-457200">
              <a:buFont typeface="+mj-lt"/>
              <a:buAutoNum type="arabicPeriod"/>
            </a:pPr>
            <a:r>
              <a:rPr lang="en-US" sz="2000" dirty="0">
                <a:latin typeface="Arial" panose="020B0604020202020204" pitchFamily="34" charset="0"/>
                <a:cs typeface="Arial" panose="020B0604020202020204" pitchFamily="34" charset="0"/>
              </a:rPr>
              <a:t>Location is of prime importance when deciding to open a restaurant. The location selected should ensure that the restaurant faces less competition. Since the restaurant will serve street food, we decided to get information of Fast-Food Restaurants in Delhi which we consider as the main competitors.</a:t>
            </a:r>
          </a:p>
          <a:p>
            <a:pPr marL="457200" indent="-457200">
              <a:buFont typeface="+mj-lt"/>
              <a:buAutoNum type="arabicPeriod"/>
            </a:pPr>
            <a:r>
              <a:rPr lang="en-US" sz="2000" dirty="0">
                <a:latin typeface="Arial" panose="020B0604020202020204" pitchFamily="34" charset="0"/>
                <a:cs typeface="Arial" panose="020B0604020202020204" pitchFamily="34" charset="0"/>
              </a:rPr>
              <a:t>Cluster 0 with 74 neighborhoods has only five neighborhoods with Fast Food Restaurants compared to other clusters where all neighborhoods have Fast Food Restaurants. Hence, we have selected the cluster to open the restaurant. </a:t>
            </a:r>
          </a:p>
          <a:p>
            <a:pPr marL="457200" indent="-457200">
              <a:buFont typeface="+mj-lt"/>
              <a:buAutoNum type="arabicPeriod"/>
            </a:pPr>
            <a:r>
              <a:rPr lang="en-US" sz="2000" dirty="0">
                <a:latin typeface="Arial" panose="020B0604020202020204" pitchFamily="34" charset="0"/>
                <a:cs typeface="Arial" panose="020B0604020202020204" pitchFamily="34" charset="0"/>
              </a:rPr>
              <a:t>We have further trimmed the number of neighborhoods in Cluster 0 based on districts with high population. The trimmed list contains 33 neighborhoods – North West Delhi (7), South Delhi (23) and West Delhi (3).</a:t>
            </a:r>
          </a:p>
          <a:p>
            <a:endParaRPr lang="en-AU" dirty="0"/>
          </a:p>
        </p:txBody>
      </p:sp>
      <p:sp>
        <p:nvSpPr>
          <p:cNvPr id="5" name="Slide Number Placeholder 4">
            <a:extLst>
              <a:ext uri="{FF2B5EF4-FFF2-40B4-BE49-F238E27FC236}">
                <a16:creationId xmlns:a16="http://schemas.microsoft.com/office/drawing/2014/main" id="{E46B674F-8119-4DFD-B43E-627FBD3A559C}"/>
              </a:ext>
            </a:extLst>
          </p:cNvPr>
          <p:cNvSpPr>
            <a:spLocks noGrp="1"/>
          </p:cNvSpPr>
          <p:nvPr>
            <p:ph type="sldNum" sz="quarter" idx="12"/>
          </p:nvPr>
        </p:nvSpPr>
        <p:spPr>
          <a:xfrm>
            <a:off x="9047813" y="6254661"/>
            <a:ext cx="2743200" cy="365125"/>
          </a:xfrm>
        </p:spPr>
        <p:txBody>
          <a:bodyPr/>
          <a:lstStyle/>
          <a:p>
            <a:fld id="{EC7E908B-CCD0-45FC-A13A-6C307AFA6007}" type="slidenum">
              <a:rPr lang="en-AU" sz="1200" smtClean="0">
                <a:latin typeface="Arial" panose="020B0604020202020204" pitchFamily="34" charset="0"/>
                <a:cs typeface="Arial" panose="020B0604020202020204" pitchFamily="34" charset="0"/>
              </a:rPr>
              <a:t>10</a:t>
            </a:fld>
            <a:endParaRPr lang="en-AU"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9969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2BB29-8266-480E-A161-BA699B8009CD}"/>
              </a:ext>
            </a:extLst>
          </p:cNvPr>
          <p:cNvSpPr>
            <a:spLocks noGrp="1"/>
          </p:cNvSpPr>
          <p:nvPr>
            <p:ph type="title"/>
          </p:nvPr>
        </p:nvSpPr>
        <p:spPr>
          <a:xfrm>
            <a:off x="2895600" y="764373"/>
            <a:ext cx="8610600" cy="884545"/>
          </a:xfrm>
        </p:spPr>
        <p:txBody>
          <a:bodyPr>
            <a:normAutofit/>
          </a:bodyPr>
          <a:lstStyle/>
          <a:p>
            <a:r>
              <a:rPr lang="en-AU" sz="3600" b="1" u="sng" dirty="0">
                <a:latin typeface="Arial" panose="020B0604020202020204" pitchFamily="34" charset="0"/>
                <a:cs typeface="Arial" panose="020B0604020202020204" pitchFamily="34" charset="0"/>
              </a:rPr>
              <a:t>RECOMMENDATIONS</a:t>
            </a:r>
          </a:p>
        </p:txBody>
      </p:sp>
      <p:sp>
        <p:nvSpPr>
          <p:cNvPr id="3" name="Content Placeholder 2">
            <a:extLst>
              <a:ext uri="{FF2B5EF4-FFF2-40B4-BE49-F238E27FC236}">
                <a16:creationId xmlns:a16="http://schemas.microsoft.com/office/drawing/2014/main" id="{F3C7A009-EC18-4074-89AE-BAFA6BDFD687}"/>
              </a:ext>
            </a:extLst>
          </p:cNvPr>
          <p:cNvSpPr>
            <a:spLocks noGrp="1"/>
          </p:cNvSpPr>
          <p:nvPr>
            <p:ph idx="1"/>
          </p:nvPr>
        </p:nvSpPr>
        <p:spPr>
          <a:xfrm>
            <a:off x="685800" y="1956218"/>
            <a:ext cx="10820400" cy="4024125"/>
          </a:xfrm>
        </p:spPr>
        <p:txBody>
          <a:bodyPr>
            <a:normAutofit/>
          </a:bodyPr>
          <a:lstStyle/>
          <a:p>
            <a:pPr marL="457200" indent="-457200">
              <a:buFont typeface="+mj-lt"/>
              <a:buAutoNum type="arabicPeriod"/>
            </a:pPr>
            <a:r>
              <a:rPr lang="en-US" sz="2000" dirty="0">
                <a:latin typeface="Arial" panose="020B0604020202020204" pitchFamily="34" charset="0"/>
                <a:cs typeface="Arial" panose="020B0604020202020204" pitchFamily="34" charset="0"/>
              </a:rPr>
              <a:t>We  recommend the client to open his “Street Food Restaurant” in the neighborhoods of South Delhi (23) from cluster 0. The reason being South Delhi is second most populated and expensive area in Delhi. </a:t>
            </a:r>
          </a:p>
          <a:p>
            <a:pPr marL="457200" indent="-457200">
              <a:buFont typeface="+mj-lt"/>
              <a:buAutoNum type="arabicPeriod"/>
            </a:pPr>
            <a:r>
              <a:rPr lang="en-US" sz="2000" dirty="0">
                <a:latin typeface="Arial" panose="020B0604020202020204" pitchFamily="34" charset="0"/>
                <a:cs typeface="Arial" panose="020B0604020202020204" pitchFamily="34" charset="0"/>
              </a:rPr>
              <a:t>We suggested to the client to consider “International Street Food” as the theme of the restaurant. Since South Delhi is an expensive area, the local population will be interested in international food options. They will readily connect with the theme of the restaurant. </a:t>
            </a:r>
          </a:p>
          <a:p>
            <a:pPr marL="457200" indent="-457200">
              <a:buFont typeface="+mj-lt"/>
              <a:buAutoNum type="arabicPeriod"/>
            </a:pPr>
            <a:r>
              <a:rPr lang="en-US" sz="2000" dirty="0">
                <a:latin typeface="Arial" panose="020B0604020202020204" pitchFamily="34" charset="0"/>
                <a:cs typeface="Arial" panose="020B0604020202020204" pitchFamily="34" charset="0"/>
              </a:rPr>
              <a:t>The theme of “International Street Food” will also act as a differentiation factor preventing competition from local street vendors and Fast-Food Chains selling pizzas and burgers.</a:t>
            </a:r>
          </a:p>
          <a:p>
            <a:pPr marL="457200" indent="-457200">
              <a:buFont typeface="+mj-lt"/>
              <a:buAutoNum type="arabicPeriod"/>
            </a:pPr>
            <a:r>
              <a:rPr lang="en-US" sz="2000" dirty="0">
                <a:latin typeface="Arial" panose="020B0604020202020204" pitchFamily="34" charset="0"/>
                <a:cs typeface="Arial" panose="020B0604020202020204" pitchFamily="34" charset="0"/>
              </a:rPr>
              <a:t>We also recommend the client to consider food quality, restaurant layout and customer service equally important in order to ensure that customers come to the restaurant on a regular basis as well as recommend it to other people.</a:t>
            </a:r>
            <a:endParaRPr lang="en-AU" sz="20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19CAEB6-D5BD-47D6-9F56-D7606D629973}"/>
              </a:ext>
            </a:extLst>
          </p:cNvPr>
          <p:cNvSpPr>
            <a:spLocks noGrp="1"/>
          </p:cNvSpPr>
          <p:nvPr>
            <p:ph type="sldNum" sz="quarter" idx="12"/>
          </p:nvPr>
        </p:nvSpPr>
        <p:spPr>
          <a:xfrm>
            <a:off x="9032823" y="6287643"/>
            <a:ext cx="2743200" cy="365125"/>
          </a:xfrm>
        </p:spPr>
        <p:txBody>
          <a:bodyPr/>
          <a:lstStyle/>
          <a:p>
            <a:fld id="{EC7E908B-CCD0-45FC-A13A-6C307AFA6007}" type="slidenum">
              <a:rPr lang="en-AU" sz="1200" smtClean="0">
                <a:latin typeface="Arial" panose="020B0604020202020204" pitchFamily="34" charset="0"/>
                <a:cs typeface="Arial" panose="020B0604020202020204" pitchFamily="34" charset="0"/>
              </a:rPr>
              <a:t>11</a:t>
            </a:fld>
            <a:endParaRPr lang="en-AU"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285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8448D-CFFC-4646-9FF4-0C65FEB53A44}"/>
              </a:ext>
            </a:extLst>
          </p:cNvPr>
          <p:cNvSpPr>
            <a:spLocks noGrp="1"/>
          </p:cNvSpPr>
          <p:nvPr>
            <p:ph idx="1"/>
          </p:nvPr>
        </p:nvSpPr>
        <p:spPr>
          <a:xfrm>
            <a:off x="685800" y="2069502"/>
            <a:ext cx="10820400" cy="4024125"/>
          </a:xfrm>
        </p:spPr>
        <p:txBody>
          <a:bodyPr>
            <a:normAutofit/>
          </a:bodyPr>
          <a:lstStyle/>
          <a:p>
            <a:pPr marL="0" indent="0">
              <a:buNone/>
            </a:pPr>
            <a:r>
              <a:rPr lang="en-US" sz="2000" dirty="0">
                <a:latin typeface="Arial" panose="020B0604020202020204" pitchFamily="34" charset="0"/>
                <a:cs typeface="Arial" panose="020B0604020202020204" pitchFamily="34" charset="0"/>
              </a:rPr>
              <a:t>We suggest that the client should open the restaurant in one of the 23 neighborhoods of South Delhi from Cluster 0 with a theme of “International Street Food” and give equal importance to food quality, restaurant layout and customer service.</a:t>
            </a:r>
            <a:endParaRPr lang="en-AU" sz="20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EC67DB9D-037E-4019-81B4-768EDA47E84C}"/>
              </a:ext>
            </a:extLst>
          </p:cNvPr>
          <p:cNvSpPr>
            <a:spLocks noGrp="1"/>
          </p:cNvSpPr>
          <p:nvPr>
            <p:ph type="title"/>
          </p:nvPr>
        </p:nvSpPr>
        <p:spPr/>
        <p:txBody>
          <a:bodyPr>
            <a:normAutofit/>
          </a:bodyPr>
          <a:lstStyle/>
          <a:p>
            <a:r>
              <a:rPr lang="en-AU" sz="3600" b="1" u="sng" dirty="0">
                <a:latin typeface="Arial" panose="020B0604020202020204" pitchFamily="34" charset="0"/>
                <a:cs typeface="Arial" panose="020B0604020202020204" pitchFamily="34" charset="0"/>
              </a:rPr>
              <a:t>CONCLUSION</a:t>
            </a:r>
          </a:p>
        </p:txBody>
      </p:sp>
      <p:sp>
        <p:nvSpPr>
          <p:cNvPr id="4" name="Slide Number Placeholder 3">
            <a:extLst>
              <a:ext uri="{FF2B5EF4-FFF2-40B4-BE49-F238E27FC236}">
                <a16:creationId xmlns:a16="http://schemas.microsoft.com/office/drawing/2014/main" id="{C9364DBE-74F1-4428-B400-C19D68615BB2}"/>
              </a:ext>
            </a:extLst>
          </p:cNvPr>
          <p:cNvSpPr>
            <a:spLocks noGrp="1"/>
          </p:cNvSpPr>
          <p:nvPr>
            <p:ph type="sldNum" sz="quarter" idx="12"/>
          </p:nvPr>
        </p:nvSpPr>
        <p:spPr>
          <a:xfrm>
            <a:off x="9032823" y="6242154"/>
            <a:ext cx="2743200" cy="365125"/>
          </a:xfrm>
        </p:spPr>
        <p:txBody>
          <a:bodyPr/>
          <a:lstStyle/>
          <a:p>
            <a:fld id="{EC7E908B-CCD0-45FC-A13A-6C307AFA6007}" type="slidenum">
              <a:rPr lang="en-AU" sz="1200" smtClean="0">
                <a:latin typeface="Arial" panose="020B0604020202020204" pitchFamily="34" charset="0"/>
                <a:cs typeface="Arial" panose="020B0604020202020204" pitchFamily="34" charset="0"/>
              </a:rPr>
              <a:t>12</a:t>
            </a:fld>
            <a:endParaRPr lang="en-AU"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9556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2644-BC6C-49D8-9FAF-5AE5A33DEB59}"/>
              </a:ext>
            </a:extLst>
          </p:cNvPr>
          <p:cNvSpPr>
            <a:spLocks noGrp="1"/>
          </p:cNvSpPr>
          <p:nvPr>
            <p:ph type="title"/>
          </p:nvPr>
        </p:nvSpPr>
        <p:spPr>
          <a:xfrm>
            <a:off x="2895600" y="594281"/>
            <a:ext cx="8610600" cy="749634"/>
          </a:xfrm>
        </p:spPr>
        <p:txBody>
          <a:bodyPr>
            <a:normAutofit/>
          </a:bodyPr>
          <a:lstStyle/>
          <a:p>
            <a:r>
              <a:rPr lang="en-AU" sz="3600" b="1" u="sng" dirty="0">
                <a:latin typeface="Arial" panose="020B0604020202020204" pitchFamily="34" charset="0"/>
                <a:cs typeface="Arial" panose="020B0604020202020204" pitchFamily="34" charset="0"/>
              </a:rPr>
              <a:t>BUSINESS PROBLEM</a:t>
            </a:r>
          </a:p>
        </p:txBody>
      </p:sp>
      <p:sp>
        <p:nvSpPr>
          <p:cNvPr id="3" name="Content Placeholder 2">
            <a:extLst>
              <a:ext uri="{FF2B5EF4-FFF2-40B4-BE49-F238E27FC236}">
                <a16:creationId xmlns:a16="http://schemas.microsoft.com/office/drawing/2014/main" id="{C4EFC69A-4E4D-4465-879A-D43DFE9B55EB}"/>
              </a:ext>
            </a:extLst>
          </p:cNvPr>
          <p:cNvSpPr>
            <a:spLocks noGrp="1"/>
          </p:cNvSpPr>
          <p:nvPr>
            <p:ph idx="1"/>
          </p:nvPr>
        </p:nvSpPr>
        <p:spPr>
          <a:xfrm>
            <a:off x="685800" y="1624934"/>
            <a:ext cx="10820400" cy="4024125"/>
          </a:xfrm>
        </p:spPr>
        <p:txBody>
          <a:bodyPr/>
          <a:lstStyle/>
          <a:p>
            <a:pPr marL="0" indent="0">
              <a:buNone/>
            </a:pPr>
            <a:r>
              <a:rPr lang="en-US" sz="2000">
                <a:latin typeface="Arial" panose="020B0604020202020204" pitchFamily="34" charset="0"/>
                <a:cs typeface="Arial" panose="020B0604020202020204" pitchFamily="34" charset="0"/>
              </a:rPr>
              <a:t>The business problems that the client faces in opening a restaurant are as follows:</a:t>
            </a:r>
          </a:p>
          <a:p>
            <a:pPr marL="457200" indent="-457200">
              <a:buFont typeface="+mj-lt"/>
              <a:buAutoNum type="arabicPeriod"/>
            </a:pPr>
            <a:r>
              <a:rPr lang="en-US" sz="2000">
                <a:latin typeface="Arial" panose="020B0604020202020204" pitchFamily="34" charset="0"/>
                <a:cs typeface="Arial" panose="020B0604020202020204" pitchFamily="34" charset="0"/>
              </a:rPr>
              <a:t>Selecting the best location for the restaurant in the city of Delhi, India.</a:t>
            </a:r>
          </a:p>
          <a:p>
            <a:pPr marL="457200" indent="-457200">
              <a:buFont typeface="+mj-lt"/>
              <a:buAutoNum type="arabicPeriod"/>
            </a:pPr>
            <a:r>
              <a:rPr lang="en-US" sz="2000">
                <a:latin typeface="Arial" panose="020B0604020202020204" pitchFamily="34" charset="0"/>
                <a:cs typeface="Arial" panose="020B0604020202020204" pitchFamily="34" charset="0"/>
              </a:rPr>
              <a:t>Target audience that the restaurant will cater to.</a:t>
            </a:r>
          </a:p>
          <a:p>
            <a:pPr marL="457200" indent="-457200">
              <a:buFont typeface="+mj-lt"/>
              <a:buAutoNum type="arabicPeriod"/>
            </a:pPr>
            <a:r>
              <a:rPr lang="en-US" sz="2000">
                <a:latin typeface="Arial" panose="020B0604020202020204" pitchFamily="34" charset="0"/>
                <a:cs typeface="Arial" panose="020B0604020202020204" pitchFamily="34" charset="0"/>
              </a:rPr>
              <a:t>Other factors to be considered for opening the restaurant.</a:t>
            </a:r>
          </a:p>
          <a:p>
            <a:pPr marL="457200" indent="-457200">
              <a:buFont typeface="+mj-lt"/>
              <a:buAutoNum type="arabicPeriod"/>
            </a:pPr>
            <a:endParaRPr lang="en-US" sz="2000">
              <a:latin typeface="Arial" panose="020B0604020202020204" pitchFamily="34" charset="0"/>
              <a:cs typeface="Arial" panose="020B0604020202020204" pitchFamily="34" charset="0"/>
            </a:endParaRPr>
          </a:p>
          <a:p>
            <a:pPr marL="0" indent="0">
              <a:buNone/>
            </a:pPr>
            <a:r>
              <a:rPr lang="en-US" sz="2000">
                <a:latin typeface="Arial" panose="020B0604020202020204" pitchFamily="34" charset="0"/>
                <a:cs typeface="Arial" panose="020B0604020202020204" pitchFamily="34" charset="0"/>
              </a:rPr>
              <a:t>We will use data science methodology and machine learning techniques like clustering to  provide solutions to our client. We will analyze the neighborhoods in the city of Delhi, India and select the best location for the restaurant. We will also provide our insights in the report which will answer all the queries faced by our client.</a:t>
            </a:r>
          </a:p>
          <a:p>
            <a:endParaRPr lang="en-AU"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331C2E26-713B-45B1-862A-D3AADE4C4DDD}"/>
              </a:ext>
            </a:extLst>
          </p:cNvPr>
          <p:cNvSpPr>
            <a:spLocks noGrp="1"/>
          </p:cNvSpPr>
          <p:nvPr>
            <p:ph type="sldNum" sz="quarter" idx="12"/>
          </p:nvPr>
        </p:nvSpPr>
        <p:spPr>
          <a:xfrm>
            <a:off x="9122764" y="6263719"/>
            <a:ext cx="2743200" cy="365125"/>
          </a:xfrm>
        </p:spPr>
        <p:txBody>
          <a:bodyPr/>
          <a:lstStyle/>
          <a:p>
            <a:fld id="{EC7E908B-CCD0-45FC-A13A-6C307AFA6007}" type="slidenum">
              <a:rPr lang="en-AU" sz="1200" smtClean="0">
                <a:latin typeface="Arial" panose="020B0604020202020204" pitchFamily="34" charset="0"/>
                <a:cs typeface="Arial" panose="020B0604020202020204" pitchFamily="34" charset="0"/>
              </a:rPr>
              <a:t>2</a:t>
            </a:fld>
            <a:endParaRPr lang="en-AU"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920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FB0AD-33D7-4A0F-893E-87FE38FE3BE9}"/>
              </a:ext>
            </a:extLst>
          </p:cNvPr>
          <p:cNvSpPr>
            <a:spLocks noGrp="1"/>
          </p:cNvSpPr>
          <p:nvPr>
            <p:ph type="title"/>
          </p:nvPr>
        </p:nvSpPr>
        <p:spPr>
          <a:xfrm>
            <a:off x="2895600" y="571795"/>
            <a:ext cx="8610600" cy="674683"/>
          </a:xfrm>
        </p:spPr>
        <p:txBody>
          <a:bodyPr>
            <a:normAutofit/>
          </a:bodyPr>
          <a:lstStyle/>
          <a:p>
            <a:r>
              <a:rPr lang="en-AU" sz="3600" b="1" u="sng" dirty="0">
                <a:latin typeface="Arial" panose="020B0604020202020204" pitchFamily="34" charset="0"/>
                <a:cs typeface="Arial" panose="020B0604020202020204" pitchFamily="34" charset="0"/>
              </a:rPr>
              <a:t>DATA</a:t>
            </a:r>
          </a:p>
        </p:txBody>
      </p:sp>
      <p:sp>
        <p:nvSpPr>
          <p:cNvPr id="3" name="Content Placeholder 2">
            <a:extLst>
              <a:ext uri="{FF2B5EF4-FFF2-40B4-BE49-F238E27FC236}">
                <a16:creationId xmlns:a16="http://schemas.microsoft.com/office/drawing/2014/main" id="{A0182C0A-87E9-4BEC-8E85-D974AEA07E5C}"/>
              </a:ext>
            </a:extLst>
          </p:cNvPr>
          <p:cNvSpPr>
            <a:spLocks noGrp="1"/>
          </p:cNvSpPr>
          <p:nvPr>
            <p:ph idx="1"/>
          </p:nvPr>
        </p:nvSpPr>
        <p:spPr>
          <a:xfrm>
            <a:off x="685800" y="1534993"/>
            <a:ext cx="10820400" cy="4024125"/>
          </a:xfrm>
        </p:spPr>
        <p:txBody>
          <a:bodyPr/>
          <a:lstStyle/>
          <a:p>
            <a:pPr marL="0" indent="0">
              <a:buNone/>
            </a:pPr>
            <a:r>
              <a:rPr lang="en-US" sz="2000" dirty="0">
                <a:latin typeface="Arial" panose="020B0604020202020204" pitchFamily="34" charset="0"/>
                <a:cs typeface="Arial" panose="020B0604020202020204" pitchFamily="34" charset="0"/>
              </a:rPr>
              <a:t>To solve the problem, we will use the following data:</a:t>
            </a:r>
          </a:p>
          <a:p>
            <a:pPr marL="457200" indent="-457200">
              <a:buFont typeface="+mj-lt"/>
              <a:buAutoNum type="arabicPeriod"/>
            </a:pPr>
            <a:r>
              <a:rPr lang="en-US" sz="2000" dirty="0">
                <a:latin typeface="Arial" panose="020B0604020202020204" pitchFamily="34" charset="0"/>
                <a:cs typeface="Arial" panose="020B0604020202020204" pitchFamily="34" charset="0"/>
              </a:rPr>
              <a:t>List of neighborhoods in Delhi, India.</a:t>
            </a:r>
          </a:p>
          <a:p>
            <a:pPr marL="457200" indent="-457200">
              <a:buFont typeface="+mj-lt"/>
              <a:buAutoNum type="arabicPeriod"/>
            </a:pPr>
            <a:r>
              <a:rPr lang="en-US" sz="2000" dirty="0">
                <a:latin typeface="Arial" panose="020B0604020202020204" pitchFamily="34" charset="0"/>
                <a:cs typeface="Arial" panose="020B0604020202020204" pitchFamily="34" charset="0"/>
              </a:rPr>
              <a:t>Latitude and Longitude coordinates of those neighborhoods.</a:t>
            </a:r>
          </a:p>
          <a:p>
            <a:pPr marL="457200" indent="-457200">
              <a:buFont typeface="+mj-lt"/>
              <a:buAutoNum type="arabicPeriod"/>
            </a:pPr>
            <a:r>
              <a:rPr lang="en-US" sz="2000" dirty="0">
                <a:latin typeface="Arial" panose="020B0604020202020204" pitchFamily="34" charset="0"/>
                <a:cs typeface="Arial" panose="020B0604020202020204" pitchFamily="34" charset="0"/>
              </a:rPr>
              <a:t>Venue data in order to identify the most common venues within the clusters.</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The data of neighborhoods is collected from Wikipedia while the latitude and longitude coordinates of the neighborhoods is collected from Google. </a:t>
            </a:r>
          </a:p>
          <a:p>
            <a:endParaRPr lang="en-AU" dirty="0"/>
          </a:p>
        </p:txBody>
      </p:sp>
      <p:sp>
        <p:nvSpPr>
          <p:cNvPr id="5" name="Slide Number Placeholder 4">
            <a:extLst>
              <a:ext uri="{FF2B5EF4-FFF2-40B4-BE49-F238E27FC236}">
                <a16:creationId xmlns:a16="http://schemas.microsoft.com/office/drawing/2014/main" id="{C46ECB4D-E93F-46A8-99F9-257BF61D4480}"/>
              </a:ext>
            </a:extLst>
          </p:cNvPr>
          <p:cNvSpPr>
            <a:spLocks noGrp="1"/>
          </p:cNvSpPr>
          <p:nvPr>
            <p:ph type="sldNum" sz="quarter" idx="12"/>
          </p:nvPr>
        </p:nvSpPr>
        <p:spPr>
          <a:xfrm>
            <a:off x="9107774" y="6286205"/>
            <a:ext cx="2743200" cy="365125"/>
          </a:xfrm>
        </p:spPr>
        <p:txBody>
          <a:bodyPr/>
          <a:lstStyle/>
          <a:p>
            <a:fld id="{EC7E908B-CCD0-45FC-A13A-6C307AFA6007}" type="slidenum">
              <a:rPr lang="en-AU" sz="1200" smtClean="0">
                <a:latin typeface="Arial" panose="020B0604020202020204" pitchFamily="34" charset="0"/>
                <a:cs typeface="Arial" panose="020B0604020202020204" pitchFamily="34" charset="0"/>
              </a:rPr>
              <a:t>3</a:t>
            </a:fld>
            <a:endParaRPr lang="en-AU"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76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5C8C6-AB0A-4E45-A134-7B0C62E99380}"/>
              </a:ext>
            </a:extLst>
          </p:cNvPr>
          <p:cNvSpPr>
            <a:spLocks noGrp="1"/>
          </p:cNvSpPr>
          <p:nvPr>
            <p:ph type="title"/>
          </p:nvPr>
        </p:nvSpPr>
        <p:spPr>
          <a:xfrm>
            <a:off x="2895600" y="639315"/>
            <a:ext cx="8610600" cy="689673"/>
          </a:xfrm>
        </p:spPr>
        <p:txBody>
          <a:bodyPr>
            <a:normAutofit/>
          </a:bodyPr>
          <a:lstStyle/>
          <a:p>
            <a:r>
              <a:rPr lang="en-AU" sz="3600" b="1" u="sng" dirty="0">
                <a:latin typeface="Arial" panose="020B0604020202020204" pitchFamily="34" charset="0"/>
                <a:cs typeface="Arial" panose="020B0604020202020204" pitchFamily="34" charset="0"/>
              </a:rPr>
              <a:t>METHODOLOGY</a:t>
            </a:r>
          </a:p>
        </p:txBody>
      </p:sp>
      <p:sp>
        <p:nvSpPr>
          <p:cNvPr id="3" name="Content Placeholder 2">
            <a:extLst>
              <a:ext uri="{FF2B5EF4-FFF2-40B4-BE49-F238E27FC236}">
                <a16:creationId xmlns:a16="http://schemas.microsoft.com/office/drawing/2014/main" id="{A14D89AF-A635-4D66-802C-8290FBC13E49}"/>
              </a:ext>
            </a:extLst>
          </p:cNvPr>
          <p:cNvSpPr>
            <a:spLocks noGrp="1"/>
          </p:cNvSpPr>
          <p:nvPr>
            <p:ph idx="1"/>
          </p:nvPr>
        </p:nvSpPr>
        <p:spPr>
          <a:xfrm>
            <a:off x="685800" y="1819806"/>
            <a:ext cx="10820400" cy="4024125"/>
          </a:xfrm>
        </p:spPr>
        <p:txBody>
          <a:bodyPr>
            <a:normAutofit/>
          </a:bodyPr>
          <a:lstStyle/>
          <a:p>
            <a:pPr marL="457200" indent="-457200">
              <a:buFont typeface="+mj-lt"/>
              <a:buAutoNum type="arabicPeriod"/>
            </a:pPr>
            <a:r>
              <a:rPr lang="en-US" sz="2000" dirty="0">
                <a:latin typeface="Arial" panose="020B0604020202020204" pitchFamily="34" charset="0"/>
                <a:cs typeface="Arial" panose="020B0604020202020204" pitchFamily="34" charset="0"/>
              </a:rPr>
              <a:t>The complete data containing neighborhoods, latitudinal and longitudinal coordinates is stored in a CSV file which will be used to produce the pandas dataframe using Python.</a:t>
            </a:r>
          </a:p>
          <a:p>
            <a:pPr marL="457200" indent="-457200">
              <a:buFont typeface="+mj-lt"/>
              <a:buAutoNum type="arabicPeriod"/>
            </a:pPr>
            <a:r>
              <a:rPr lang="en-US" sz="2000" dirty="0">
                <a:latin typeface="Arial" panose="020B0604020202020204" pitchFamily="34" charset="0"/>
                <a:cs typeface="Arial" panose="020B0604020202020204" pitchFamily="34" charset="0"/>
              </a:rPr>
              <a:t>Foursquare API will be used to get the venue data for those neighborhoods</a:t>
            </a:r>
          </a:p>
          <a:p>
            <a:pPr marL="457200" indent="-457200">
              <a:buFont typeface="+mj-lt"/>
              <a:buAutoNum type="arabicPeriod"/>
            </a:pPr>
            <a:r>
              <a:rPr lang="en-US" sz="2000" dirty="0">
                <a:latin typeface="Arial" panose="020B0604020202020204" pitchFamily="34" charset="0"/>
                <a:cs typeface="Arial" panose="020B0604020202020204" pitchFamily="34" charset="0"/>
              </a:rPr>
              <a:t>The Machine Learning technique (K-means clustering) will be used to cluster the neighborhoods.</a:t>
            </a:r>
          </a:p>
          <a:p>
            <a:pPr marL="457200" indent="-457200">
              <a:buFont typeface="+mj-lt"/>
              <a:buAutoNum type="arabicPeriod"/>
            </a:pPr>
            <a:r>
              <a:rPr lang="en-US" sz="2000" dirty="0">
                <a:latin typeface="Arial" panose="020B0604020202020204" pitchFamily="34" charset="0"/>
                <a:cs typeface="Arial" panose="020B0604020202020204" pitchFamily="34" charset="0"/>
              </a:rPr>
              <a:t>Data visualization technique(Folium) will be used to produce the neighborhood and cluster maps. </a:t>
            </a:r>
          </a:p>
          <a:p>
            <a:pPr marL="457200" indent="-457200">
              <a:buFont typeface="+mj-lt"/>
              <a:buAutoNum type="arabicPeriod"/>
            </a:pPr>
            <a:r>
              <a:rPr lang="en-US" sz="2000" dirty="0">
                <a:latin typeface="Arial" panose="020B0604020202020204" pitchFamily="34" charset="0"/>
                <a:cs typeface="Arial" panose="020B0604020202020204" pitchFamily="34" charset="0"/>
              </a:rPr>
              <a:t>The Delhi population and districts data contained in CSV files will also be analyzed to provide further insights to client with respect to the best location for the restaurant.</a:t>
            </a:r>
            <a:endParaRPr lang="en-AU" sz="20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6A0F9E80-8036-4963-B045-DFB317FBFEDB}"/>
              </a:ext>
            </a:extLst>
          </p:cNvPr>
          <p:cNvSpPr>
            <a:spLocks noGrp="1"/>
          </p:cNvSpPr>
          <p:nvPr>
            <p:ph type="sldNum" sz="quarter" idx="12"/>
          </p:nvPr>
        </p:nvSpPr>
        <p:spPr>
          <a:xfrm>
            <a:off x="9092784" y="6218685"/>
            <a:ext cx="2743200" cy="365125"/>
          </a:xfrm>
        </p:spPr>
        <p:txBody>
          <a:bodyPr/>
          <a:lstStyle/>
          <a:p>
            <a:fld id="{EC7E908B-CCD0-45FC-A13A-6C307AFA6007}" type="slidenum">
              <a:rPr lang="en-AU" sz="1200" smtClean="0">
                <a:latin typeface="Arial" panose="020B0604020202020204" pitchFamily="34" charset="0"/>
                <a:cs typeface="Arial" panose="020B0604020202020204" pitchFamily="34" charset="0"/>
              </a:rPr>
              <a:t>4</a:t>
            </a:fld>
            <a:endParaRPr lang="en-AU"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0031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5C8C6-AB0A-4E45-A134-7B0C62E99380}"/>
              </a:ext>
            </a:extLst>
          </p:cNvPr>
          <p:cNvSpPr>
            <a:spLocks noGrp="1"/>
          </p:cNvSpPr>
          <p:nvPr>
            <p:ph type="title"/>
          </p:nvPr>
        </p:nvSpPr>
        <p:spPr>
          <a:xfrm>
            <a:off x="2895600" y="639315"/>
            <a:ext cx="8610600" cy="689673"/>
          </a:xfrm>
        </p:spPr>
        <p:txBody>
          <a:bodyPr>
            <a:normAutofit/>
          </a:bodyPr>
          <a:lstStyle/>
          <a:p>
            <a:r>
              <a:rPr lang="en-AU" sz="3600" b="1" u="sng" dirty="0">
                <a:latin typeface="Arial" panose="020B0604020202020204" pitchFamily="34" charset="0"/>
                <a:cs typeface="Arial" panose="020B0604020202020204" pitchFamily="34" charset="0"/>
              </a:rPr>
              <a:t>METHODOLOGY</a:t>
            </a:r>
          </a:p>
        </p:txBody>
      </p:sp>
      <p:sp>
        <p:nvSpPr>
          <p:cNvPr id="3" name="Content Placeholder 2">
            <a:extLst>
              <a:ext uri="{FF2B5EF4-FFF2-40B4-BE49-F238E27FC236}">
                <a16:creationId xmlns:a16="http://schemas.microsoft.com/office/drawing/2014/main" id="{A14D89AF-A635-4D66-802C-8290FBC13E49}"/>
              </a:ext>
            </a:extLst>
          </p:cNvPr>
          <p:cNvSpPr>
            <a:spLocks noGrp="1"/>
          </p:cNvSpPr>
          <p:nvPr>
            <p:ph idx="1"/>
          </p:nvPr>
        </p:nvSpPr>
        <p:spPr>
          <a:xfrm>
            <a:off x="685800" y="1819806"/>
            <a:ext cx="10820400" cy="4024125"/>
          </a:xfrm>
        </p:spPr>
        <p:txBody>
          <a:bodyPr>
            <a:normAutofit/>
          </a:bodyPr>
          <a:lstStyle/>
          <a:p>
            <a:pPr marL="0" indent="0">
              <a:buNone/>
            </a:pPr>
            <a:r>
              <a:rPr lang="en-US" sz="2000" dirty="0">
                <a:latin typeface="Arial" panose="020B0604020202020204" pitchFamily="34" charset="0"/>
                <a:cs typeface="Arial" panose="020B0604020202020204" pitchFamily="34" charset="0"/>
              </a:rPr>
              <a:t>The Python file contains five parts which are as follows:</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PART 1: DATAFRAME WITH NEIGHBORHOODS AND GEOGRAPHICAL COORDINATES</a:t>
            </a:r>
          </a:p>
          <a:p>
            <a:pPr marL="0" indent="0">
              <a:buNone/>
            </a:pPr>
            <a:r>
              <a:rPr lang="en-US" sz="2000" dirty="0">
                <a:latin typeface="Arial" panose="020B0604020202020204" pitchFamily="34" charset="0"/>
                <a:cs typeface="Arial" panose="020B0604020202020204" pitchFamily="34" charset="0"/>
              </a:rPr>
              <a:t>PART 2: EXPLORE THE NEIGHBORHOODS IN DELHI, INDIA</a:t>
            </a:r>
          </a:p>
          <a:p>
            <a:pPr marL="0" indent="0">
              <a:buNone/>
            </a:pPr>
            <a:r>
              <a:rPr lang="en-US" sz="2000" dirty="0">
                <a:latin typeface="Arial" panose="020B0604020202020204" pitchFamily="34" charset="0"/>
                <a:cs typeface="Arial" panose="020B0604020202020204" pitchFamily="34" charset="0"/>
              </a:rPr>
              <a:t>PART 3: CLUSTER THE NEIGHBORHOODS OF DELHI, INDIA</a:t>
            </a:r>
          </a:p>
          <a:p>
            <a:pPr marL="0" indent="0">
              <a:buNone/>
            </a:pPr>
            <a:r>
              <a:rPr lang="en-US" sz="2000" dirty="0">
                <a:latin typeface="Arial" panose="020B0604020202020204" pitchFamily="34" charset="0"/>
                <a:cs typeface="Arial" panose="020B0604020202020204" pitchFamily="34" charset="0"/>
              </a:rPr>
              <a:t>PART 4: DISTRICTS IN DELHI, INDIA</a:t>
            </a:r>
          </a:p>
          <a:p>
            <a:pPr marL="0" indent="0">
              <a:buNone/>
            </a:pPr>
            <a:r>
              <a:rPr lang="en-US" sz="2000" dirty="0">
                <a:latin typeface="Arial" panose="020B0604020202020204" pitchFamily="34" charset="0"/>
                <a:cs typeface="Arial" panose="020B0604020202020204" pitchFamily="34" charset="0"/>
              </a:rPr>
              <a:t>PART 5: POPULATION – DISTRICT WISE IN DELHI, INDIA</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AU" sz="20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36850E6-47CC-4317-9E87-985BFF59FE32}"/>
              </a:ext>
            </a:extLst>
          </p:cNvPr>
          <p:cNvSpPr>
            <a:spLocks noGrp="1"/>
          </p:cNvSpPr>
          <p:nvPr>
            <p:ph type="sldNum" sz="quarter" idx="12"/>
          </p:nvPr>
        </p:nvSpPr>
        <p:spPr>
          <a:xfrm>
            <a:off x="9092784" y="6218685"/>
            <a:ext cx="2743200" cy="365125"/>
          </a:xfrm>
        </p:spPr>
        <p:txBody>
          <a:bodyPr/>
          <a:lstStyle/>
          <a:p>
            <a:fld id="{EC7E908B-CCD0-45FC-A13A-6C307AFA6007}" type="slidenum">
              <a:rPr lang="en-AU" sz="1200" smtClean="0">
                <a:latin typeface="Arial" panose="020B0604020202020204" pitchFamily="34" charset="0"/>
                <a:cs typeface="Arial" panose="020B0604020202020204" pitchFamily="34" charset="0"/>
              </a:rPr>
              <a:t>5</a:t>
            </a:fld>
            <a:endParaRPr lang="en-AU"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5687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BE207-C3CB-4B87-9967-3647A380DEA6}"/>
              </a:ext>
            </a:extLst>
          </p:cNvPr>
          <p:cNvSpPr>
            <a:spLocks noGrp="1"/>
          </p:cNvSpPr>
          <p:nvPr>
            <p:ph type="title"/>
          </p:nvPr>
        </p:nvSpPr>
        <p:spPr>
          <a:xfrm>
            <a:off x="4673600" y="764373"/>
            <a:ext cx="6832600" cy="734643"/>
          </a:xfrm>
        </p:spPr>
        <p:txBody>
          <a:bodyPr>
            <a:normAutofit/>
          </a:bodyPr>
          <a:lstStyle/>
          <a:p>
            <a:r>
              <a:rPr lang="en-AU" sz="3600" b="1" u="sng" dirty="0">
                <a:latin typeface="Arial" panose="020B0604020202020204" pitchFamily="34" charset="0"/>
                <a:cs typeface="Arial" panose="020B0604020202020204" pitchFamily="34" charset="0"/>
              </a:rPr>
              <a:t>RESULTS</a:t>
            </a:r>
          </a:p>
        </p:txBody>
      </p:sp>
      <p:sp>
        <p:nvSpPr>
          <p:cNvPr id="3" name="Content Placeholder 2">
            <a:extLst>
              <a:ext uri="{FF2B5EF4-FFF2-40B4-BE49-F238E27FC236}">
                <a16:creationId xmlns:a16="http://schemas.microsoft.com/office/drawing/2014/main" id="{4C3B4BE8-CEB1-4381-ADF2-F2CDFBA1BEC2}"/>
              </a:ext>
            </a:extLst>
          </p:cNvPr>
          <p:cNvSpPr>
            <a:spLocks noGrp="1"/>
          </p:cNvSpPr>
          <p:nvPr>
            <p:ph idx="1"/>
          </p:nvPr>
        </p:nvSpPr>
        <p:spPr>
          <a:xfrm>
            <a:off x="4953549" y="1695700"/>
            <a:ext cx="6832600" cy="4959933"/>
          </a:xfrm>
        </p:spPr>
        <p:txBody>
          <a:bodyPr>
            <a:normAutofit/>
          </a:bodyPr>
          <a:lstStyle/>
          <a:p>
            <a:pPr marL="0" indent="0">
              <a:buNone/>
            </a:pPr>
            <a:r>
              <a:rPr lang="en-AU" sz="2000" dirty="0">
                <a:latin typeface="Arial" panose="020B0604020202020204" pitchFamily="34" charset="0"/>
                <a:cs typeface="Arial" panose="020B0604020202020204" pitchFamily="34" charset="0"/>
              </a:rPr>
              <a:t>The results of the five parts of the report area as follows:</a:t>
            </a:r>
          </a:p>
          <a:p>
            <a:pPr marL="0" indent="0">
              <a:buNone/>
            </a:pPr>
            <a:endParaRPr lang="en-AU" sz="2000" dirty="0">
              <a:latin typeface="Arial" panose="020B0604020202020204" pitchFamily="34" charset="0"/>
              <a:cs typeface="Arial" panose="020B0604020202020204" pitchFamily="34" charset="0"/>
            </a:endParaRPr>
          </a:p>
          <a:p>
            <a:pPr marL="0" indent="0">
              <a:buNone/>
            </a:pPr>
            <a:r>
              <a:rPr lang="en-US" sz="2000" b="1" u="sng" dirty="0">
                <a:latin typeface="Arial" panose="020B0604020202020204" pitchFamily="34" charset="0"/>
                <a:cs typeface="Arial" panose="020B0604020202020204" pitchFamily="34" charset="0"/>
              </a:rPr>
              <a:t>PART 1: DATAFRAME WITH NEIGHBORHOODS AND GEOGRAPHICAL COORDINATES</a:t>
            </a:r>
          </a:p>
          <a:p>
            <a:pPr marL="0" indent="0">
              <a:buNone/>
            </a:pPr>
            <a:r>
              <a:rPr lang="en-US" sz="2000" dirty="0">
                <a:latin typeface="Arial" panose="020B0604020202020204" pitchFamily="34" charset="0"/>
                <a:cs typeface="Arial" panose="020B0604020202020204" pitchFamily="34" charset="0"/>
              </a:rPr>
              <a:t>1. As per data, there are 116 neighborhoods in Delhi.</a:t>
            </a:r>
          </a:p>
          <a:p>
            <a:pPr marL="0" indent="0">
              <a:buNone/>
            </a:pPr>
            <a:r>
              <a:rPr lang="en-US" sz="2000" dirty="0">
                <a:latin typeface="Arial" panose="020B0604020202020204" pitchFamily="34" charset="0"/>
                <a:cs typeface="Arial" panose="020B0604020202020204" pitchFamily="34" charset="0"/>
              </a:rPr>
              <a:t>2. Delhi’s urban area including neighboring satellite cities is the world’s second largest urban area according to the United Nations (Wikipedia).</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b="1" u="sng" dirty="0">
                <a:latin typeface="Arial" panose="020B0604020202020204" pitchFamily="34" charset="0"/>
                <a:cs typeface="Arial" panose="020B0604020202020204" pitchFamily="34" charset="0"/>
              </a:rPr>
              <a:t>PART 2: EXPLORE THE NEIGHBORHOODS IN DELHI, INDIA</a:t>
            </a:r>
          </a:p>
          <a:p>
            <a:pPr marL="0" indent="0">
              <a:buNone/>
            </a:pPr>
            <a:r>
              <a:rPr lang="en-US" sz="2000" dirty="0">
                <a:latin typeface="Arial" panose="020B0604020202020204" pitchFamily="34" charset="0"/>
                <a:cs typeface="Arial" panose="020B0604020202020204" pitchFamily="34" charset="0"/>
              </a:rPr>
              <a:t>1. Since the theme of the restaurant that the client intends to open is “Street Food”, we consider Fast Food Restaurants as the main competition.</a:t>
            </a:r>
          </a:p>
          <a:p>
            <a:pPr marL="0" indent="0">
              <a:buNone/>
            </a:pPr>
            <a:endParaRPr lang="en-US" sz="1500" dirty="0">
              <a:latin typeface="Arial" panose="020B0604020202020204" pitchFamily="34" charset="0"/>
              <a:cs typeface="Arial" panose="020B0604020202020204" pitchFamily="34" charset="0"/>
            </a:endParaRPr>
          </a:p>
          <a:p>
            <a:pPr marL="0" indent="0">
              <a:buNone/>
            </a:pPr>
            <a:endParaRPr lang="en-US" sz="1500" dirty="0">
              <a:latin typeface="Arial" panose="020B0604020202020204" pitchFamily="34" charset="0"/>
              <a:cs typeface="Arial" panose="020B0604020202020204" pitchFamily="34" charset="0"/>
            </a:endParaRPr>
          </a:p>
          <a:p>
            <a:pPr marL="0" indent="0">
              <a:buNone/>
            </a:pPr>
            <a:endParaRPr lang="en-US" sz="1500" dirty="0">
              <a:latin typeface="Arial" panose="020B0604020202020204" pitchFamily="34" charset="0"/>
              <a:cs typeface="Arial" panose="020B0604020202020204" pitchFamily="34" charset="0"/>
            </a:endParaRPr>
          </a:p>
          <a:p>
            <a:pPr marL="0" indent="0">
              <a:buNone/>
            </a:pPr>
            <a:endParaRPr lang="en-US" sz="1500" dirty="0">
              <a:latin typeface="Arial" panose="020B0604020202020204" pitchFamily="34" charset="0"/>
              <a:cs typeface="Arial" panose="020B0604020202020204" pitchFamily="34" charset="0"/>
            </a:endParaRPr>
          </a:p>
          <a:p>
            <a:pPr marL="0" indent="0">
              <a:buNone/>
            </a:pPr>
            <a:endParaRPr lang="en-US" sz="1500" dirty="0">
              <a:latin typeface="Arial" panose="020B0604020202020204" pitchFamily="34" charset="0"/>
              <a:cs typeface="Arial" panose="020B0604020202020204" pitchFamily="34" charset="0"/>
            </a:endParaRPr>
          </a:p>
          <a:p>
            <a:pPr marL="0" indent="0">
              <a:buNone/>
            </a:pPr>
            <a:endParaRPr lang="en-AU" sz="15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4BA9EC1-7B17-4C2F-9733-7A602C45B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851" y="2057401"/>
            <a:ext cx="4315611" cy="3743792"/>
          </a:xfrm>
          <a:prstGeom prst="rect">
            <a:avLst/>
          </a:prstGeom>
        </p:spPr>
      </p:pic>
      <p:sp>
        <p:nvSpPr>
          <p:cNvPr id="6" name="Slide Number Placeholder 5">
            <a:extLst>
              <a:ext uri="{FF2B5EF4-FFF2-40B4-BE49-F238E27FC236}">
                <a16:creationId xmlns:a16="http://schemas.microsoft.com/office/drawing/2014/main" id="{3F01E99D-F489-41EC-A827-279BE5238598}"/>
              </a:ext>
            </a:extLst>
          </p:cNvPr>
          <p:cNvSpPr>
            <a:spLocks noGrp="1"/>
          </p:cNvSpPr>
          <p:nvPr>
            <p:ph type="sldNum" sz="quarter" idx="12"/>
          </p:nvPr>
        </p:nvSpPr>
        <p:spPr>
          <a:xfrm>
            <a:off x="9042949" y="6290508"/>
            <a:ext cx="2743200" cy="365125"/>
          </a:xfrm>
        </p:spPr>
        <p:txBody>
          <a:bodyPr/>
          <a:lstStyle/>
          <a:p>
            <a:fld id="{EC7E908B-CCD0-45FC-A13A-6C307AFA6007}" type="slidenum">
              <a:rPr lang="en-AU" sz="1200" smtClean="0">
                <a:latin typeface="Arial" panose="020B0604020202020204" pitchFamily="34" charset="0"/>
                <a:cs typeface="Arial" panose="020B0604020202020204" pitchFamily="34" charset="0"/>
              </a:rPr>
              <a:t>6</a:t>
            </a:fld>
            <a:endParaRPr lang="en-AU"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0913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BE207-C3CB-4B87-9967-3647A380DEA6}"/>
              </a:ext>
            </a:extLst>
          </p:cNvPr>
          <p:cNvSpPr>
            <a:spLocks noGrp="1"/>
          </p:cNvSpPr>
          <p:nvPr>
            <p:ph type="title"/>
          </p:nvPr>
        </p:nvSpPr>
        <p:spPr>
          <a:xfrm>
            <a:off x="2895600" y="639314"/>
            <a:ext cx="8610600" cy="644702"/>
          </a:xfrm>
        </p:spPr>
        <p:txBody>
          <a:bodyPr>
            <a:normAutofit/>
          </a:bodyPr>
          <a:lstStyle/>
          <a:p>
            <a:r>
              <a:rPr lang="en-AU" sz="3600" b="1" u="sng" dirty="0">
                <a:latin typeface="Arial" panose="020B0604020202020204" pitchFamily="34" charset="0"/>
                <a:cs typeface="Arial" panose="020B0604020202020204" pitchFamily="34" charset="0"/>
              </a:rPr>
              <a:t>RESULTS</a:t>
            </a:r>
          </a:p>
        </p:txBody>
      </p:sp>
      <p:pic>
        <p:nvPicPr>
          <p:cNvPr id="5" name="Picture 4" descr="A picture containing text, map&#10;&#10;Description automatically generated">
            <a:extLst>
              <a:ext uri="{FF2B5EF4-FFF2-40B4-BE49-F238E27FC236}">
                <a16:creationId xmlns:a16="http://schemas.microsoft.com/office/drawing/2014/main" id="{927C61A2-FBEB-4F27-A745-6DD4D7C18A90}"/>
              </a:ext>
            </a:extLst>
          </p:cNvPr>
          <p:cNvPicPr>
            <a:picLocks noChangeAspect="1"/>
          </p:cNvPicPr>
          <p:nvPr/>
        </p:nvPicPr>
        <p:blipFill rotWithShape="1">
          <a:blip r:embed="rId2">
            <a:extLst>
              <a:ext uri="{28A0092B-C50C-407E-A947-70E740481C1C}">
                <a14:useLocalDpi xmlns:a14="http://schemas.microsoft.com/office/drawing/2010/main" val="0"/>
              </a:ext>
            </a:extLst>
          </a:blip>
          <a:srcRect l="9114" r="418" b="-2"/>
          <a:stretch/>
        </p:blipFill>
        <p:spPr>
          <a:xfrm>
            <a:off x="635000" y="1952879"/>
            <a:ext cx="4521200" cy="3854684"/>
          </a:xfrm>
          <a:prstGeom prst="rect">
            <a:avLst/>
          </a:prstGeom>
        </p:spPr>
      </p:pic>
      <p:sp>
        <p:nvSpPr>
          <p:cNvPr id="3" name="Content Placeholder 2">
            <a:extLst>
              <a:ext uri="{FF2B5EF4-FFF2-40B4-BE49-F238E27FC236}">
                <a16:creationId xmlns:a16="http://schemas.microsoft.com/office/drawing/2014/main" id="{4C3B4BE8-CEB1-4381-ADF2-F2CDFBA1BEC2}"/>
              </a:ext>
            </a:extLst>
          </p:cNvPr>
          <p:cNvSpPr>
            <a:spLocks noGrp="1"/>
          </p:cNvSpPr>
          <p:nvPr>
            <p:ph idx="1"/>
          </p:nvPr>
        </p:nvSpPr>
        <p:spPr>
          <a:xfrm>
            <a:off x="5794531" y="1541756"/>
            <a:ext cx="5816600" cy="4676930"/>
          </a:xfrm>
        </p:spPr>
        <p:txBody>
          <a:bodyPr>
            <a:normAutofit/>
          </a:bodyPr>
          <a:lstStyle/>
          <a:p>
            <a:pPr marL="0" indent="0">
              <a:buNone/>
            </a:pPr>
            <a:r>
              <a:rPr lang="en-US" sz="2000" dirty="0">
                <a:latin typeface="Arial" panose="020B0604020202020204" pitchFamily="34" charset="0"/>
                <a:cs typeface="Arial" panose="020B0604020202020204" pitchFamily="34" charset="0"/>
              </a:rPr>
              <a:t>2. There are 45 Fast Food Restaurants in Delhi. Considering the size of Delhi, the number is very low.</a:t>
            </a:r>
          </a:p>
          <a:p>
            <a:pPr marL="0" indent="0">
              <a:buNone/>
            </a:pPr>
            <a:r>
              <a:rPr lang="en-US" sz="2000" dirty="0">
                <a:latin typeface="Arial" panose="020B0604020202020204" pitchFamily="34" charset="0"/>
                <a:cs typeface="Arial" panose="020B0604020202020204" pitchFamily="34" charset="0"/>
              </a:rPr>
              <a:t>3. When we look at the top ten venues for each neighborhood, we find that restaurants and various other food outlets are most common in the list. This indicates that Delhi people prefer eating out.</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b="1" u="sng" dirty="0">
                <a:latin typeface="Arial" panose="020B0604020202020204" pitchFamily="34" charset="0"/>
                <a:cs typeface="Arial" panose="020B0604020202020204" pitchFamily="34" charset="0"/>
              </a:rPr>
              <a:t>PART 3: CLUSTER THE NEIGHBORHOODS OF DELHI, INDIA</a:t>
            </a:r>
          </a:p>
          <a:p>
            <a:pPr marL="0" indent="0">
              <a:buNone/>
            </a:pPr>
            <a:r>
              <a:rPr lang="en-US" sz="2000" dirty="0">
                <a:latin typeface="Arial" panose="020B0604020202020204" pitchFamily="34" charset="0"/>
                <a:cs typeface="Arial" panose="020B0604020202020204" pitchFamily="34" charset="0"/>
              </a:rPr>
              <a:t>1. Using Machine Learning technique (K-Means Clustering), we have divided Delhi’s neighborhoods into five clusters.</a:t>
            </a:r>
          </a:p>
          <a:p>
            <a:pPr marL="0" indent="0">
              <a:buNone/>
            </a:pPr>
            <a:endParaRPr lang="en-US" sz="1500" dirty="0">
              <a:latin typeface="Arial" panose="020B0604020202020204" pitchFamily="34" charset="0"/>
              <a:cs typeface="Arial" panose="020B0604020202020204" pitchFamily="34" charset="0"/>
            </a:endParaRPr>
          </a:p>
          <a:p>
            <a:pPr marL="0" indent="0">
              <a:buNone/>
            </a:pPr>
            <a:endParaRPr lang="en-AU" sz="1500"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9539CE28-CF59-497A-9CDD-E1F12CA79CD5}"/>
              </a:ext>
            </a:extLst>
          </p:cNvPr>
          <p:cNvSpPr>
            <a:spLocks noGrp="1"/>
          </p:cNvSpPr>
          <p:nvPr>
            <p:ph type="sldNum" sz="quarter" idx="12"/>
          </p:nvPr>
        </p:nvSpPr>
        <p:spPr>
          <a:xfrm>
            <a:off x="9047813" y="6218686"/>
            <a:ext cx="2743200" cy="365125"/>
          </a:xfrm>
        </p:spPr>
        <p:txBody>
          <a:bodyPr/>
          <a:lstStyle/>
          <a:p>
            <a:fld id="{EC7E908B-CCD0-45FC-A13A-6C307AFA6007}" type="slidenum">
              <a:rPr lang="en-AU" sz="1200" smtClean="0">
                <a:latin typeface="Arial" panose="020B0604020202020204" pitchFamily="34" charset="0"/>
                <a:cs typeface="Arial" panose="020B0604020202020204" pitchFamily="34" charset="0"/>
              </a:rPr>
              <a:t>7</a:t>
            </a:fld>
            <a:endParaRPr lang="en-AU"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7258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BE207-C3CB-4B87-9967-3647A380DEA6}"/>
              </a:ext>
            </a:extLst>
          </p:cNvPr>
          <p:cNvSpPr>
            <a:spLocks noGrp="1"/>
          </p:cNvSpPr>
          <p:nvPr>
            <p:ph type="title"/>
          </p:nvPr>
        </p:nvSpPr>
        <p:spPr>
          <a:xfrm>
            <a:off x="2910591" y="599481"/>
            <a:ext cx="8610600" cy="794604"/>
          </a:xfrm>
        </p:spPr>
        <p:txBody>
          <a:bodyPr>
            <a:normAutofit/>
          </a:bodyPr>
          <a:lstStyle/>
          <a:p>
            <a:r>
              <a:rPr lang="en-AU" sz="3600" b="1" u="sng" dirty="0">
                <a:latin typeface="Arial" panose="020B0604020202020204" pitchFamily="34" charset="0"/>
                <a:cs typeface="Arial" panose="020B0604020202020204" pitchFamily="34" charset="0"/>
              </a:rPr>
              <a:t>RESULTS</a:t>
            </a:r>
          </a:p>
        </p:txBody>
      </p:sp>
      <p:sp>
        <p:nvSpPr>
          <p:cNvPr id="3" name="Content Placeholder 2">
            <a:extLst>
              <a:ext uri="{FF2B5EF4-FFF2-40B4-BE49-F238E27FC236}">
                <a16:creationId xmlns:a16="http://schemas.microsoft.com/office/drawing/2014/main" id="{4C3B4BE8-CEB1-4381-ADF2-F2CDFBA1BEC2}"/>
              </a:ext>
            </a:extLst>
          </p:cNvPr>
          <p:cNvSpPr>
            <a:spLocks noGrp="1"/>
          </p:cNvSpPr>
          <p:nvPr>
            <p:ph idx="1"/>
          </p:nvPr>
        </p:nvSpPr>
        <p:spPr>
          <a:xfrm>
            <a:off x="557135" y="1903751"/>
            <a:ext cx="11077730" cy="4354768"/>
          </a:xfrm>
        </p:spPr>
        <p:txBody>
          <a:bodyPr>
            <a:normAutofit/>
          </a:bodyPr>
          <a:lstStyle/>
          <a:p>
            <a:pPr marL="0" indent="0">
              <a:buNone/>
            </a:pPr>
            <a:r>
              <a:rPr lang="en-US" sz="2000" dirty="0">
                <a:latin typeface="Arial" panose="020B0604020202020204" pitchFamily="34" charset="0"/>
                <a:cs typeface="Arial" panose="020B0604020202020204" pitchFamily="34" charset="0"/>
              </a:rPr>
              <a:t>2. Apart from cluster 0, all other clusters have Fast Food Restaurants in all the neighborhoods. Only five neighborhoods in Cluster 0 have Fast Food Restaurants. </a:t>
            </a:r>
          </a:p>
          <a:p>
            <a:pPr marL="0" indent="0">
              <a:buNone/>
            </a:pPr>
            <a:r>
              <a:rPr lang="en-US" sz="2000" dirty="0">
                <a:latin typeface="Arial" panose="020B0604020202020204" pitchFamily="34" charset="0"/>
                <a:cs typeface="Arial" panose="020B0604020202020204" pitchFamily="34" charset="0"/>
              </a:rPr>
              <a:t>3. Also, Cluster 0 has the highest number of neighborhoods (74) accounting for 64% of the total neighborhoods in Delhi . The second and third clusters in terms of neighborhoods is Cluster 1 (14) and cluster 4 (12).</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b="1" u="sng" dirty="0">
                <a:latin typeface="Arial" panose="020B0604020202020204" pitchFamily="34" charset="0"/>
                <a:cs typeface="Arial" panose="020B0604020202020204" pitchFamily="34" charset="0"/>
              </a:rPr>
              <a:t>PART 4: DISTRICTS IN DELHI, INDIA</a:t>
            </a:r>
          </a:p>
          <a:p>
            <a:pPr marL="0" indent="0">
              <a:buNone/>
            </a:pPr>
            <a:r>
              <a:rPr lang="en-US" sz="2000" dirty="0">
                <a:latin typeface="Arial" panose="020B0604020202020204" pitchFamily="34" charset="0"/>
                <a:cs typeface="Arial" panose="020B0604020202020204" pitchFamily="34" charset="0"/>
              </a:rPr>
              <a:t>1. Delhi is divided into nine districts – North West Delhi, North Delhi, North East Delhi, Central Delhi, New Delhi, East Delhi, South Delhi, South West Delhi, and West Delhi.</a:t>
            </a:r>
          </a:p>
          <a:p>
            <a:pPr marL="0" indent="0">
              <a:buNone/>
            </a:pPr>
            <a:r>
              <a:rPr lang="en-US" sz="2000" dirty="0">
                <a:latin typeface="Arial" panose="020B0604020202020204" pitchFamily="34" charset="0"/>
                <a:cs typeface="Arial" panose="020B0604020202020204" pitchFamily="34" charset="0"/>
              </a:rPr>
              <a:t>2. As per data, South Delhi contains the maximum number of neighborhoods (37) followed by South West Delhi (15) and West Delhi (13).</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AU"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5993F5B4-B28E-421B-9D6A-08CA1C7EA9F8}"/>
              </a:ext>
            </a:extLst>
          </p:cNvPr>
          <p:cNvSpPr>
            <a:spLocks noGrp="1"/>
          </p:cNvSpPr>
          <p:nvPr>
            <p:ph type="sldNum" sz="quarter" idx="12"/>
          </p:nvPr>
        </p:nvSpPr>
        <p:spPr>
          <a:xfrm>
            <a:off x="9017833" y="6258519"/>
            <a:ext cx="2743200" cy="365125"/>
          </a:xfrm>
        </p:spPr>
        <p:txBody>
          <a:bodyPr/>
          <a:lstStyle/>
          <a:p>
            <a:fld id="{EC7E908B-CCD0-45FC-A13A-6C307AFA6007}" type="slidenum">
              <a:rPr lang="en-AU" sz="1200" smtClean="0">
                <a:latin typeface="Arial" panose="020B0604020202020204" pitchFamily="34" charset="0"/>
                <a:cs typeface="Arial" panose="020B0604020202020204" pitchFamily="34" charset="0"/>
              </a:rPr>
              <a:t>8</a:t>
            </a:fld>
            <a:endParaRPr lang="en-AU"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4962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BE207-C3CB-4B87-9967-3647A380DEA6}"/>
              </a:ext>
            </a:extLst>
          </p:cNvPr>
          <p:cNvSpPr>
            <a:spLocks noGrp="1"/>
          </p:cNvSpPr>
          <p:nvPr>
            <p:ph type="title"/>
          </p:nvPr>
        </p:nvSpPr>
        <p:spPr>
          <a:xfrm>
            <a:off x="2895600" y="764373"/>
            <a:ext cx="8610600" cy="899535"/>
          </a:xfrm>
        </p:spPr>
        <p:txBody>
          <a:bodyPr>
            <a:normAutofit/>
          </a:bodyPr>
          <a:lstStyle/>
          <a:p>
            <a:r>
              <a:rPr lang="en-AU" sz="3600" b="1" u="sng" dirty="0">
                <a:latin typeface="Arial" panose="020B0604020202020204" pitchFamily="34" charset="0"/>
                <a:cs typeface="Arial" panose="020B0604020202020204" pitchFamily="34" charset="0"/>
              </a:rPr>
              <a:t>RESULTS</a:t>
            </a:r>
          </a:p>
        </p:txBody>
      </p:sp>
      <p:pic>
        <p:nvPicPr>
          <p:cNvPr id="5" name="Picture 4" descr="A picture containing drawing&#10;&#10;Description automatically generated">
            <a:extLst>
              <a:ext uri="{FF2B5EF4-FFF2-40B4-BE49-F238E27FC236}">
                <a16:creationId xmlns:a16="http://schemas.microsoft.com/office/drawing/2014/main" id="{B01AF9A6-B48E-4182-A345-C3937797F514}"/>
              </a:ext>
            </a:extLst>
          </p:cNvPr>
          <p:cNvPicPr>
            <a:picLocks noChangeAspect="1"/>
          </p:cNvPicPr>
          <p:nvPr/>
        </p:nvPicPr>
        <p:blipFill rotWithShape="1">
          <a:blip r:embed="rId2">
            <a:extLst>
              <a:ext uri="{28A0092B-C50C-407E-A947-70E740481C1C}">
                <a14:useLocalDpi xmlns:a14="http://schemas.microsoft.com/office/drawing/2010/main" val="0"/>
              </a:ext>
            </a:extLst>
          </a:blip>
          <a:srcRect l="4564" r="-4" b="-4"/>
          <a:stretch/>
        </p:blipFill>
        <p:spPr>
          <a:xfrm>
            <a:off x="374754" y="1887960"/>
            <a:ext cx="5126636" cy="4024125"/>
          </a:xfrm>
          <a:prstGeom prst="rect">
            <a:avLst/>
          </a:prstGeom>
        </p:spPr>
      </p:pic>
      <p:sp>
        <p:nvSpPr>
          <p:cNvPr id="3" name="Content Placeholder 2">
            <a:extLst>
              <a:ext uri="{FF2B5EF4-FFF2-40B4-BE49-F238E27FC236}">
                <a16:creationId xmlns:a16="http://schemas.microsoft.com/office/drawing/2014/main" id="{4C3B4BE8-CEB1-4381-ADF2-F2CDFBA1BEC2}"/>
              </a:ext>
            </a:extLst>
          </p:cNvPr>
          <p:cNvSpPr>
            <a:spLocks noGrp="1"/>
          </p:cNvSpPr>
          <p:nvPr>
            <p:ph idx="1"/>
          </p:nvPr>
        </p:nvSpPr>
        <p:spPr>
          <a:xfrm>
            <a:off x="6000646" y="1714875"/>
            <a:ext cx="5816600" cy="4024125"/>
          </a:xfrm>
        </p:spPr>
        <p:txBody>
          <a:bodyPr>
            <a:normAutofit/>
          </a:bodyPr>
          <a:lstStyle/>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b="1" u="sng" dirty="0">
                <a:latin typeface="Arial" panose="020B0604020202020204" pitchFamily="34" charset="0"/>
                <a:cs typeface="Arial" panose="020B0604020202020204" pitchFamily="34" charset="0"/>
              </a:rPr>
              <a:t>PART 5: POPULATION – DISTRICT WISE IN DELHI, INDIA</a:t>
            </a:r>
          </a:p>
          <a:p>
            <a:pPr marL="0" indent="0">
              <a:buNone/>
            </a:pPr>
            <a:r>
              <a:rPr lang="en-US" sz="2000" dirty="0">
                <a:latin typeface="Arial" panose="020B0604020202020204" pitchFamily="34" charset="0"/>
                <a:cs typeface="Arial" panose="020B0604020202020204" pitchFamily="34" charset="0"/>
              </a:rPr>
              <a:t>1. As per data, North West Delhi is the most populated district in Delhi (3656539) followed by South Delhi (2731929) and West Delhi (2543243).</a:t>
            </a:r>
          </a:p>
          <a:p>
            <a:pPr marL="0" indent="0">
              <a:buNone/>
            </a:pPr>
            <a:r>
              <a:rPr lang="en-US" sz="2000" dirty="0">
                <a:latin typeface="Arial" panose="020B0604020202020204" pitchFamily="34" charset="0"/>
                <a:cs typeface="Arial" panose="020B0604020202020204" pitchFamily="34" charset="0"/>
              </a:rPr>
              <a:t>2. Delhi is second most populated city in India and fifth most populous city in the world (Wikipedia).</a:t>
            </a:r>
          </a:p>
          <a:p>
            <a:pPr marL="0" indent="0">
              <a:buNone/>
            </a:pPr>
            <a:r>
              <a:rPr lang="en-US" sz="2000" dirty="0">
                <a:latin typeface="Arial" panose="020B0604020202020204" pitchFamily="34" charset="0"/>
                <a:cs typeface="Arial" panose="020B0604020202020204" pitchFamily="34" charset="0"/>
              </a:rPr>
              <a:t>3. Delhi ranks fifth in the world in terms of population density (9340 persons/ Sq. km)  (Wikipedia).</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AU" sz="2000"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A2A765CA-55FC-4C76-AA0E-FDAFB74825A3}"/>
              </a:ext>
            </a:extLst>
          </p:cNvPr>
          <p:cNvSpPr>
            <a:spLocks noGrp="1"/>
          </p:cNvSpPr>
          <p:nvPr>
            <p:ph type="sldNum" sz="quarter" idx="12"/>
          </p:nvPr>
        </p:nvSpPr>
        <p:spPr>
          <a:xfrm>
            <a:off x="9074046" y="6227164"/>
            <a:ext cx="2743200" cy="365125"/>
          </a:xfrm>
        </p:spPr>
        <p:txBody>
          <a:bodyPr/>
          <a:lstStyle/>
          <a:p>
            <a:r>
              <a:rPr lang="en-AU" sz="1200" dirty="0">
                <a:latin typeface="Arial" panose="020B0604020202020204" pitchFamily="34" charset="0"/>
                <a:cs typeface="Arial" panose="020B0604020202020204" pitchFamily="34" charset="0"/>
              </a:rPr>
              <a:t>9</a:t>
            </a:r>
          </a:p>
        </p:txBody>
      </p:sp>
    </p:spTree>
    <p:extLst>
      <p:ext uri="{BB962C8B-B14F-4D97-AF65-F5344CB8AC3E}">
        <p14:creationId xmlns:p14="http://schemas.microsoft.com/office/powerpoint/2010/main" val="237766392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1139</Words>
  <Application>Microsoft Office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Century Gothic</vt:lpstr>
      <vt:lpstr>Vapor Trail</vt:lpstr>
      <vt:lpstr>IBM DATA SCIENCE CAPSTONE </vt:lpstr>
      <vt:lpstr>BUSINESS PROBLEM</vt:lpstr>
      <vt:lpstr>DATA</vt:lpstr>
      <vt:lpstr>METHODOLOGY</vt:lpstr>
      <vt:lpstr>METHODOLOGY</vt:lpstr>
      <vt:lpstr>RESULTS</vt:lpstr>
      <vt:lpstr>RESULTS</vt:lpstr>
      <vt:lpstr>RESULTS</vt:lpstr>
      <vt:lpstr>RESULTS</vt:lpstr>
      <vt:lpstr>DISCUSSION</vt:lpstr>
      <vt:lpstr>RECOMMENDATIONS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CAPSTONE </dc:title>
  <dc:creator>Muthurajesh Gunasingh</dc:creator>
  <cp:lastModifiedBy>Muthurajesh Gunasingh</cp:lastModifiedBy>
  <cp:revision>4</cp:revision>
  <dcterms:created xsi:type="dcterms:W3CDTF">2020-09-06T13:04:54Z</dcterms:created>
  <dcterms:modified xsi:type="dcterms:W3CDTF">2020-09-06T13:24:03Z</dcterms:modified>
</cp:coreProperties>
</file>