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60" r:id="rId3"/>
    <p:sldId id="261" r:id="rId4"/>
    <p:sldId id="258" r:id="rId5"/>
    <p:sldId id="259"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24CE6-B84A-49B6-A0BC-51C1D226F290}" v="24" dt="2022-11-23T11:33:06.697"/>
    <p1510:client id="{BBE752F5-048E-4248-88DA-B934D86212D9}" v="1209" dt="2022-11-24T11:05:43.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42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17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1182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8693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873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8268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998067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065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357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201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82190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813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157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445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97489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617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8571235"/>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599" y="2127443"/>
            <a:ext cx="7658079" cy="1784847"/>
          </a:xfrm>
        </p:spPr>
        <p:txBody>
          <a:bodyPr/>
          <a:lstStyle/>
          <a:p>
            <a:r>
              <a:rPr lang="en-US" dirty="0">
                <a:ea typeface="Calibri Light"/>
                <a:cs typeface="Calibri Light"/>
              </a:rPr>
              <a:t>E –commerce market</a:t>
            </a:r>
            <a:br>
              <a:rPr lang="en-US" dirty="0">
                <a:ea typeface="Calibri Light"/>
                <a:cs typeface="Calibri Light"/>
              </a:rPr>
            </a:br>
            <a:r>
              <a:rPr lang="en-US" dirty="0">
                <a:ea typeface="Calibri Light"/>
                <a:cs typeface="Calibri Light"/>
              </a:rPr>
              <a:t>basket analysis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93907-74C9-9B0E-29E6-1AA07A999B6B}"/>
              </a:ext>
            </a:extLst>
          </p:cNvPr>
          <p:cNvSpPr>
            <a:spLocks noGrp="1"/>
          </p:cNvSpPr>
          <p:nvPr>
            <p:ph idx="1"/>
          </p:nvPr>
        </p:nvSpPr>
        <p:spPr>
          <a:xfrm>
            <a:off x="1261872" y="304801"/>
            <a:ext cx="8595360" cy="5875336"/>
          </a:xfrm>
        </p:spPr>
        <p:txBody>
          <a:bodyPr vert="horz" lIns="91440" tIns="45720" rIns="91440" bIns="45720" rtlCol="0" anchor="t">
            <a:normAutofit/>
          </a:bodyPr>
          <a:lstStyle/>
          <a:p>
            <a:r>
              <a:rPr lang="en-US" dirty="0"/>
              <a:t>Suggesting a Product to Users at the Basket Stage</a:t>
            </a:r>
          </a:p>
          <a:p>
            <a:endParaRPr lang="en-US" dirty="0"/>
          </a:p>
        </p:txBody>
      </p:sp>
      <p:pic>
        <p:nvPicPr>
          <p:cNvPr id="4" name="Picture 4" descr="Text&#10;&#10;Description automatically generated">
            <a:extLst>
              <a:ext uri="{FF2B5EF4-FFF2-40B4-BE49-F238E27FC236}">
                <a16:creationId xmlns:a16="http://schemas.microsoft.com/office/drawing/2014/main" id="{DF91F629-27A7-2BF5-4400-EFEE1BBA25C1}"/>
              </a:ext>
            </a:extLst>
          </p:cNvPr>
          <p:cNvPicPr>
            <a:picLocks noChangeAspect="1"/>
          </p:cNvPicPr>
          <p:nvPr/>
        </p:nvPicPr>
        <p:blipFill>
          <a:blip r:embed="rId2"/>
          <a:stretch>
            <a:fillRect/>
          </a:stretch>
        </p:blipFill>
        <p:spPr>
          <a:xfrm>
            <a:off x="1260763" y="892416"/>
            <a:ext cx="3564576" cy="4093454"/>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4CD52101-2F20-2226-DE77-C1135F580C4D}"/>
              </a:ext>
            </a:extLst>
          </p:cNvPr>
          <p:cNvPicPr>
            <a:picLocks noChangeAspect="1"/>
          </p:cNvPicPr>
          <p:nvPr/>
        </p:nvPicPr>
        <p:blipFill>
          <a:blip r:embed="rId3"/>
          <a:stretch>
            <a:fillRect/>
          </a:stretch>
        </p:blipFill>
        <p:spPr>
          <a:xfrm>
            <a:off x="5803075" y="896769"/>
            <a:ext cx="3495303" cy="4104538"/>
          </a:xfrm>
          <a:prstGeom prst="rect">
            <a:avLst/>
          </a:prstGeom>
        </p:spPr>
      </p:pic>
    </p:spTree>
    <p:extLst>
      <p:ext uri="{BB962C8B-B14F-4D97-AF65-F5344CB8AC3E}">
        <p14:creationId xmlns:p14="http://schemas.microsoft.com/office/powerpoint/2010/main" val="194646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73215-FC0F-846B-9B4D-588516ABB4DA}"/>
              </a:ext>
            </a:extLst>
          </p:cNvPr>
          <p:cNvSpPr>
            <a:spLocks noGrp="1"/>
          </p:cNvSpPr>
          <p:nvPr>
            <p:ph idx="1"/>
          </p:nvPr>
        </p:nvSpPr>
        <p:spPr>
          <a:xfrm>
            <a:off x="935301" y="374073"/>
            <a:ext cx="8595360" cy="6152427"/>
          </a:xfrm>
        </p:spPr>
        <p:txBody>
          <a:bodyPr vert="horz" lIns="91440" tIns="45720" rIns="91440" bIns="45720" rtlCol="0" anchor="t">
            <a:normAutofit/>
          </a:bodyPr>
          <a:lstStyle/>
          <a:p>
            <a:r>
              <a:rPr lang="en-US" dirty="0"/>
              <a:t>MODELING</a:t>
            </a:r>
          </a:p>
          <a:p>
            <a:r>
              <a:rPr lang="en-US" dirty="0">
                <a:ea typeface="+mn-lt"/>
                <a:cs typeface="+mn-lt"/>
              </a:rPr>
              <a:t>The diagram below indicates </a:t>
            </a:r>
            <a:r>
              <a:rPr lang="en-US" dirty="0" err="1">
                <a:ea typeface="+mn-lt"/>
                <a:cs typeface="+mn-lt"/>
              </a:rPr>
              <a:t>NumberOrders</a:t>
            </a:r>
            <a:r>
              <a:rPr lang="en-US" dirty="0">
                <a:ea typeface="+mn-lt"/>
                <a:cs typeface="+mn-lt"/>
              </a:rPr>
              <a:t> and </a:t>
            </a:r>
            <a:r>
              <a:rPr lang="en-US" dirty="0" err="1">
                <a:ea typeface="+mn-lt"/>
                <a:cs typeface="+mn-lt"/>
              </a:rPr>
              <a:t>UnitPrice</a:t>
            </a:r>
            <a:r>
              <a:rPr lang="en-US" dirty="0">
                <a:ea typeface="+mn-lt"/>
                <a:cs typeface="+mn-lt"/>
              </a:rPr>
              <a:t> are 2 most important factors of forming revenue.</a:t>
            </a:r>
            <a:endParaRPr lang="en-US" dirty="0"/>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As we already discuss above, having higher price may have traded off against Number Orders, thus the next step for the company is to run the A/B Test to know if we should increase </a:t>
            </a:r>
            <a:r>
              <a:rPr lang="en-US" dirty="0" err="1">
                <a:ea typeface="+mn-lt"/>
                <a:cs typeface="+mn-lt"/>
              </a:rPr>
              <a:t>UnitPrice</a:t>
            </a:r>
            <a:r>
              <a:rPr lang="en-US" dirty="0">
                <a:ea typeface="+mn-lt"/>
                <a:cs typeface="+mn-lt"/>
              </a:rPr>
              <a:t> followed by a deduction of </a:t>
            </a:r>
            <a:r>
              <a:rPr lang="en-US" dirty="0" err="1">
                <a:ea typeface="+mn-lt"/>
                <a:cs typeface="+mn-lt"/>
              </a:rPr>
              <a:t>NumberOrder</a:t>
            </a:r>
            <a:r>
              <a:rPr lang="en-US" dirty="0">
                <a:ea typeface="+mn-lt"/>
                <a:cs typeface="+mn-lt"/>
              </a:rPr>
              <a:t> and vice versa.</a:t>
            </a:r>
            <a:endParaRPr lang="en-US"/>
          </a:p>
          <a:p>
            <a:pPr marL="0" indent="0">
              <a:buNone/>
            </a:pPr>
            <a:endParaRPr lang="en-US" dirty="0"/>
          </a:p>
          <a:p>
            <a:endParaRPr lang="en-US" dirty="0"/>
          </a:p>
        </p:txBody>
      </p:sp>
      <p:pic>
        <p:nvPicPr>
          <p:cNvPr id="4" name="Picture 4">
            <a:extLst>
              <a:ext uri="{FF2B5EF4-FFF2-40B4-BE49-F238E27FC236}">
                <a16:creationId xmlns:a16="http://schemas.microsoft.com/office/drawing/2014/main" id="{B7588ACA-87DF-F4CB-47E8-8314F88F10C6}"/>
              </a:ext>
            </a:extLst>
          </p:cNvPr>
          <p:cNvPicPr>
            <a:picLocks noChangeAspect="1"/>
          </p:cNvPicPr>
          <p:nvPr/>
        </p:nvPicPr>
        <p:blipFill>
          <a:blip r:embed="rId2"/>
          <a:stretch>
            <a:fillRect/>
          </a:stretch>
        </p:blipFill>
        <p:spPr>
          <a:xfrm>
            <a:off x="2032659" y="1625297"/>
            <a:ext cx="4098966" cy="2716758"/>
          </a:xfrm>
          <a:prstGeom prst="rect">
            <a:avLst/>
          </a:prstGeom>
        </p:spPr>
      </p:pic>
    </p:spTree>
    <p:extLst>
      <p:ext uri="{BB962C8B-B14F-4D97-AF65-F5344CB8AC3E}">
        <p14:creationId xmlns:p14="http://schemas.microsoft.com/office/powerpoint/2010/main" val="285834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4BA50-9CB9-A968-ADC0-E3A0EA95A4C2}"/>
              </a:ext>
            </a:extLst>
          </p:cNvPr>
          <p:cNvSpPr>
            <a:spLocks noGrp="1"/>
          </p:cNvSpPr>
          <p:nvPr>
            <p:ph idx="1"/>
          </p:nvPr>
        </p:nvSpPr>
        <p:spPr>
          <a:xfrm>
            <a:off x="1261872" y="304801"/>
            <a:ext cx="8595360" cy="5875336"/>
          </a:xfrm>
        </p:spPr>
        <p:txBody>
          <a:bodyPr vert="horz" lIns="91440" tIns="45720" rIns="91440" bIns="45720" rtlCol="0" anchor="t">
            <a:normAutofit/>
          </a:bodyPr>
          <a:lstStyle/>
          <a:p>
            <a:r>
              <a:rPr lang="en-US" dirty="0"/>
              <a:t>RFM - Recency Frequency Monetary</a:t>
            </a:r>
          </a:p>
          <a:p>
            <a:endParaRPr lang="en-US" dirty="0"/>
          </a:p>
          <a:p>
            <a:r>
              <a:rPr lang="en-US" dirty="0"/>
              <a:t>By RFM score we can find the how many best customer ,loyal customer, big spenders customer, lost customer, almost lost customer ,lost cheap customer </a:t>
            </a:r>
            <a:endParaRPr lang="en-US" spc="0"/>
          </a:p>
          <a:p>
            <a:endParaRPr lang="en-US" dirty="0"/>
          </a:p>
          <a:p>
            <a:pPr marL="0" lvl="2" indent="548640"/>
            <a:endParaRPr lang="en-US" dirty="0">
              <a:solidFill>
                <a:srgbClr val="262626"/>
              </a:solidFill>
            </a:endParaRPr>
          </a:p>
          <a:p>
            <a:endParaRPr lang="en-US" dirty="0"/>
          </a:p>
          <a:p>
            <a:endParaRPr lang="en-US" dirty="0"/>
          </a:p>
          <a:p>
            <a:endParaRPr lang="en-US" dirty="0"/>
          </a:p>
          <a:p>
            <a:endParaRPr lang="en-US" dirty="0"/>
          </a:p>
          <a:p>
            <a:endParaRPr lang="en-US" dirty="0"/>
          </a:p>
          <a:p>
            <a:pPr marL="0" indent="0">
              <a:buNone/>
            </a:pPr>
            <a:endParaRPr lang="en-US" dirty="0"/>
          </a:p>
        </p:txBody>
      </p:sp>
      <p:pic>
        <p:nvPicPr>
          <p:cNvPr id="6" name="Picture 6" descr="Graphical user interface&#10;&#10;Description automatically generated">
            <a:extLst>
              <a:ext uri="{FF2B5EF4-FFF2-40B4-BE49-F238E27FC236}">
                <a16:creationId xmlns:a16="http://schemas.microsoft.com/office/drawing/2014/main" id="{28B62046-136F-DCB6-69EC-FDB3D1A46323}"/>
              </a:ext>
            </a:extLst>
          </p:cNvPr>
          <p:cNvPicPr>
            <a:picLocks noChangeAspect="1"/>
          </p:cNvPicPr>
          <p:nvPr/>
        </p:nvPicPr>
        <p:blipFill>
          <a:blip r:embed="rId2"/>
          <a:stretch>
            <a:fillRect/>
          </a:stretch>
        </p:blipFill>
        <p:spPr>
          <a:xfrm>
            <a:off x="2487881" y="2339322"/>
            <a:ext cx="5118264" cy="3921070"/>
          </a:xfrm>
          <a:prstGeom prst="rect">
            <a:avLst/>
          </a:prstGeom>
        </p:spPr>
      </p:pic>
    </p:spTree>
    <p:extLst>
      <p:ext uri="{BB962C8B-B14F-4D97-AF65-F5344CB8AC3E}">
        <p14:creationId xmlns:p14="http://schemas.microsoft.com/office/powerpoint/2010/main" val="249619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B517D-47E9-BB63-96AE-CB95978787EC}"/>
              </a:ext>
            </a:extLst>
          </p:cNvPr>
          <p:cNvSpPr>
            <a:spLocks noGrp="1"/>
          </p:cNvSpPr>
          <p:nvPr>
            <p:ph idx="1"/>
          </p:nvPr>
        </p:nvSpPr>
        <p:spPr>
          <a:xfrm>
            <a:off x="1261872" y="354281"/>
            <a:ext cx="8595360" cy="5825856"/>
          </a:xfrm>
        </p:spPr>
        <p:txBody>
          <a:bodyPr vert="horz" lIns="91440" tIns="45720" rIns="91440" bIns="45720" rtlCol="0" anchor="t">
            <a:normAutofit/>
          </a:bodyPr>
          <a:lstStyle/>
          <a:p>
            <a:r>
              <a:rPr lang="en-US" dirty="0"/>
              <a:t>Now we are  finding the total score with the RFM value </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Based on Recency, categories 10,11,12 have highest value which is good for model. because it could have combination of values such as 444, 434, 334 etc.</a:t>
            </a:r>
            <a:endParaRPr lang="en-US"/>
          </a:p>
          <a:p>
            <a:r>
              <a:rPr lang="en-US" dirty="0">
                <a:ea typeface="+mn-lt"/>
                <a:cs typeface="+mn-lt"/>
              </a:rPr>
              <a:t>Based on Frequency, categories 3,4,5 have highest value which is good for model. because it could have combination of values such as 111, 121, 122 etc.</a:t>
            </a:r>
            <a:endParaRPr lang="en-US" dirty="0"/>
          </a:p>
          <a:p>
            <a:r>
              <a:rPr lang="en-US" dirty="0">
                <a:ea typeface="+mn-lt"/>
                <a:cs typeface="+mn-lt"/>
              </a:rPr>
              <a:t>Based on Monetary, categories 3,4,5 have highest value which is good for model. because it could have combination of values such as 111, 121, 122 etc.</a:t>
            </a:r>
            <a:endParaRPr lang="en-US" dirty="0"/>
          </a:p>
          <a:p>
            <a:endParaRPr lang="en-US" dirty="0"/>
          </a:p>
        </p:txBody>
      </p:sp>
      <p:pic>
        <p:nvPicPr>
          <p:cNvPr id="4" name="Picture 4" descr="Chart, bar chart&#10;&#10;Description automatically generated">
            <a:extLst>
              <a:ext uri="{FF2B5EF4-FFF2-40B4-BE49-F238E27FC236}">
                <a16:creationId xmlns:a16="http://schemas.microsoft.com/office/drawing/2014/main" id="{9671B16A-B374-D7A4-F4C0-A6393A8BE0A8}"/>
              </a:ext>
            </a:extLst>
          </p:cNvPr>
          <p:cNvPicPr>
            <a:picLocks noChangeAspect="1"/>
          </p:cNvPicPr>
          <p:nvPr/>
        </p:nvPicPr>
        <p:blipFill>
          <a:blip r:embed="rId2"/>
          <a:stretch>
            <a:fillRect/>
          </a:stretch>
        </p:blipFill>
        <p:spPr>
          <a:xfrm>
            <a:off x="1775361" y="797932"/>
            <a:ext cx="5444836" cy="2788109"/>
          </a:xfrm>
          <a:prstGeom prst="rect">
            <a:avLst/>
          </a:prstGeom>
        </p:spPr>
      </p:pic>
    </p:spTree>
    <p:extLst>
      <p:ext uri="{BB962C8B-B14F-4D97-AF65-F5344CB8AC3E}">
        <p14:creationId xmlns:p14="http://schemas.microsoft.com/office/powerpoint/2010/main" val="137105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76B7B-AC40-2B58-E8CC-1555B394CC5F}"/>
              </a:ext>
            </a:extLst>
          </p:cNvPr>
          <p:cNvSpPr>
            <a:spLocks noGrp="1"/>
          </p:cNvSpPr>
          <p:nvPr>
            <p:ph idx="1"/>
          </p:nvPr>
        </p:nvSpPr>
        <p:spPr>
          <a:xfrm>
            <a:off x="1261872" y="413658"/>
            <a:ext cx="8595360" cy="5766479"/>
          </a:xfrm>
        </p:spPr>
        <p:txBody>
          <a:bodyPr vert="horz" lIns="91440" tIns="45720" rIns="91440" bIns="45720" rtlCol="0" anchor="t">
            <a:normAutofit/>
          </a:bodyPr>
          <a:lstStyle/>
          <a:p>
            <a:r>
              <a:rPr lang="en-US" dirty="0"/>
              <a:t>COHORT ANALYSIS</a:t>
            </a:r>
          </a:p>
          <a:p>
            <a:r>
              <a:rPr lang="en-US" dirty="0">
                <a:ea typeface="+mn-lt"/>
                <a:cs typeface="+mn-lt"/>
              </a:rPr>
              <a:t>A cohort is a group of users who share a common characteristic. For example, all users with the same Acquisition Date belong to the same cohort.</a:t>
            </a:r>
            <a:endParaRPr lang="en-US" dirty="0"/>
          </a:p>
          <a:p>
            <a:r>
              <a:rPr lang="en-US" dirty="0">
                <a:ea typeface="+mn-lt"/>
                <a:cs typeface="+mn-lt"/>
              </a:rPr>
              <a:t>The retention rate show the percentage of customers return in the following months after the their first purchase.</a:t>
            </a:r>
            <a:endParaRPr lang="en-US" dirty="0"/>
          </a:p>
          <a:p>
            <a:r>
              <a:rPr lang="en-US" dirty="0">
                <a:ea typeface="+mn-lt"/>
                <a:cs typeface="+mn-lt"/>
              </a:rPr>
              <a:t>Customer acquisition cost is so expensive that we have to do remarketing our clients to retain them. If The retention rate is low, it means we have to spend more budget amount to acquire more customers to visit.</a:t>
            </a:r>
            <a:endParaRPr lang="en-US" dirty="0"/>
          </a:p>
          <a:p>
            <a:endParaRPr lang="en-US" dirty="0"/>
          </a:p>
        </p:txBody>
      </p:sp>
      <p:pic>
        <p:nvPicPr>
          <p:cNvPr id="4" name="Picture 4" descr="Graphical user interface&#10;&#10;Description automatically generated">
            <a:extLst>
              <a:ext uri="{FF2B5EF4-FFF2-40B4-BE49-F238E27FC236}">
                <a16:creationId xmlns:a16="http://schemas.microsoft.com/office/drawing/2014/main" id="{296470E3-0256-A303-872B-320DD164B9B7}"/>
              </a:ext>
            </a:extLst>
          </p:cNvPr>
          <p:cNvPicPr>
            <a:picLocks noChangeAspect="1"/>
          </p:cNvPicPr>
          <p:nvPr/>
        </p:nvPicPr>
        <p:blipFill>
          <a:blip r:embed="rId2"/>
          <a:stretch>
            <a:fillRect/>
          </a:stretch>
        </p:blipFill>
        <p:spPr>
          <a:xfrm>
            <a:off x="2448296" y="3513409"/>
            <a:ext cx="3831771" cy="2859390"/>
          </a:xfrm>
          <a:prstGeom prst="rect">
            <a:avLst/>
          </a:prstGeom>
        </p:spPr>
      </p:pic>
    </p:spTree>
    <p:extLst>
      <p:ext uri="{BB962C8B-B14F-4D97-AF65-F5344CB8AC3E}">
        <p14:creationId xmlns:p14="http://schemas.microsoft.com/office/powerpoint/2010/main" val="2832433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41671-7D23-5481-65E4-A5486C7352BD}"/>
              </a:ext>
            </a:extLst>
          </p:cNvPr>
          <p:cNvSpPr>
            <a:spLocks noGrp="1"/>
          </p:cNvSpPr>
          <p:nvPr>
            <p:ph idx="1"/>
          </p:nvPr>
        </p:nvSpPr>
        <p:spPr>
          <a:xfrm>
            <a:off x="1261872" y="423554"/>
            <a:ext cx="8595360" cy="5756583"/>
          </a:xfrm>
        </p:spPr>
        <p:txBody>
          <a:bodyPr vert="horz" lIns="91440" tIns="45720" rIns="91440" bIns="45720" rtlCol="0" anchor="t">
            <a:normAutofit/>
          </a:bodyPr>
          <a:lstStyle/>
          <a:p>
            <a:r>
              <a:rPr lang="en-US" dirty="0"/>
              <a:t>Web page</a:t>
            </a:r>
          </a:p>
          <a:p>
            <a:r>
              <a:rPr lang="en-US" dirty="0">
                <a:latin typeface="Calibri"/>
                <a:cs typeface="Calibri"/>
              </a:rPr>
              <a:t>First ,we have to enter the customer ID</a:t>
            </a: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pPr marL="0" indent="0">
              <a:buNone/>
            </a:pPr>
            <a:endParaRPr lang="en-US" dirty="0">
              <a:latin typeface="Calibri"/>
              <a:cs typeface="Calibri"/>
            </a:endParaRPr>
          </a:p>
          <a:p>
            <a:pPr>
              <a:lnSpc>
                <a:spcPct val="90000"/>
              </a:lnSpc>
              <a:spcBef>
                <a:spcPts val="1000"/>
              </a:spcBef>
              <a:spcAft>
                <a:spcPts val="0"/>
              </a:spcAft>
            </a:pPr>
            <a:endParaRPr lang="en-US" dirty="0">
              <a:latin typeface="Calibri"/>
              <a:ea typeface="+mn-lt"/>
              <a:cs typeface="Calibri"/>
            </a:endParaRPr>
          </a:p>
          <a:p>
            <a:endParaRPr lang="en-US" dirty="0">
              <a:latin typeface="Calibri"/>
              <a:cs typeface="Calibri"/>
            </a:endParaRPr>
          </a:p>
        </p:txBody>
      </p:sp>
      <p:pic>
        <p:nvPicPr>
          <p:cNvPr id="4" name="Picture 4" descr="Graphical user interface, application, Teams&#10;&#10;Description automatically generated">
            <a:extLst>
              <a:ext uri="{FF2B5EF4-FFF2-40B4-BE49-F238E27FC236}">
                <a16:creationId xmlns:a16="http://schemas.microsoft.com/office/drawing/2014/main" id="{954DEC4E-74DD-0A94-B44D-949F6A74FBAF}"/>
              </a:ext>
            </a:extLst>
          </p:cNvPr>
          <p:cNvPicPr>
            <a:picLocks noChangeAspect="1"/>
          </p:cNvPicPr>
          <p:nvPr/>
        </p:nvPicPr>
        <p:blipFill>
          <a:blip r:embed="rId2"/>
          <a:stretch>
            <a:fillRect/>
          </a:stretch>
        </p:blipFill>
        <p:spPr>
          <a:xfrm>
            <a:off x="2082141" y="1809316"/>
            <a:ext cx="6859979" cy="4189394"/>
          </a:xfrm>
          <a:prstGeom prst="rect">
            <a:avLst/>
          </a:prstGeom>
        </p:spPr>
      </p:pic>
    </p:spTree>
    <p:extLst>
      <p:ext uri="{BB962C8B-B14F-4D97-AF65-F5344CB8AC3E}">
        <p14:creationId xmlns:p14="http://schemas.microsoft.com/office/powerpoint/2010/main" val="179546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F87F0-7425-168E-FF01-D95DC109CBCD}"/>
              </a:ext>
            </a:extLst>
          </p:cNvPr>
          <p:cNvSpPr>
            <a:spLocks noGrp="1"/>
          </p:cNvSpPr>
          <p:nvPr>
            <p:ph idx="1"/>
          </p:nvPr>
        </p:nvSpPr>
        <p:spPr>
          <a:xfrm>
            <a:off x="1261872" y="433450"/>
            <a:ext cx="8595360" cy="5746687"/>
          </a:xfrm>
        </p:spPr>
        <p:txBody>
          <a:bodyPr vert="horz" lIns="91440" tIns="45720" rIns="91440" bIns="45720" rtlCol="0" anchor="t">
            <a:normAutofit/>
          </a:bodyPr>
          <a:lstStyle/>
          <a:p>
            <a:pPr>
              <a:lnSpc>
                <a:spcPct val="90000"/>
              </a:lnSpc>
              <a:spcBef>
                <a:spcPts val="1000"/>
              </a:spcBef>
              <a:spcAft>
                <a:spcPts val="0"/>
              </a:spcAft>
            </a:pPr>
            <a:r>
              <a:rPr lang="en-US" dirty="0">
                <a:latin typeface="Calibri"/>
                <a:cs typeface="Calibri"/>
              </a:rPr>
              <a:t>After that it will be showing product which are the product bought by the customer on that ID</a:t>
            </a:r>
            <a:endParaRPr lang="en-US" dirty="0">
              <a:ea typeface="+mn-lt"/>
              <a:cs typeface="+mn-lt"/>
            </a:endParaRPr>
          </a:p>
          <a:p>
            <a:endParaRPr lang="en-US" dirty="0"/>
          </a:p>
        </p:txBody>
      </p:sp>
      <p:pic>
        <p:nvPicPr>
          <p:cNvPr id="4" name="Picture 4">
            <a:extLst>
              <a:ext uri="{FF2B5EF4-FFF2-40B4-BE49-F238E27FC236}">
                <a16:creationId xmlns:a16="http://schemas.microsoft.com/office/drawing/2014/main" id="{E500CB86-3BD1-6223-F97F-AE053C55C2DF}"/>
              </a:ext>
            </a:extLst>
          </p:cNvPr>
          <p:cNvPicPr>
            <a:picLocks noChangeAspect="1"/>
          </p:cNvPicPr>
          <p:nvPr/>
        </p:nvPicPr>
        <p:blipFill>
          <a:blip r:embed="rId2"/>
          <a:stretch>
            <a:fillRect/>
          </a:stretch>
        </p:blipFill>
        <p:spPr>
          <a:xfrm>
            <a:off x="1518063" y="1510951"/>
            <a:ext cx="6800602" cy="3845994"/>
          </a:xfrm>
          <a:prstGeom prst="rect">
            <a:avLst/>
          </a:prstGeom>
        </p:spPr>
      </p:pic>
    </p:spTree>
    <p:extLst>
      <p:ext uri="{BB962C8B-B14F-4D97-AF65-F5344CB8AC3E}">
        <p14:creationId xmlns:p14="http://schemas.microsoft.com/office/powerpoint/2010/main" val="9259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D9469-7BC9-7CBB-7E01-9834BEEFEAA0}"/>
              </a:ext>
            </a:extLst>
          </p:cNvPr>
          <p:cNvSpPr>
            <a:spLocks noGrp="1"/>
          </p:cNvSpPr>
          <p:nvPr>
            <p:ph idx="1"/>
          </p:nvPr>
        </p:nvSpPr>
        <p:spPr>
          <a:xfrm>
            <a:off x="1261872" y="314697"/>
            <a:ext cx="8595360" cy="5865440"/>
          </a:xfrm>
        </p:spPr>
        <p:txBody>
          <a:bodyPr vert="horz" lIns="91440" tIns="45720" rIns="91440" bIns="45720" rtlCol="0" anchor="t">
            <a:normAutofit/>
          </a:bodyPr>
          <a:lstStyle/>
          <a:p>
            <a:pPr>
              <a:lnSpc>
                <a:spcPct val="90000"/>
              </a:lnSpc>
              <a:spcBef>
                <a:spcPts val="1000"/>
              </a:spcBef>
              <a:spcAft>
                <a:spcPts val="0"/>
              </a:spcAft>
            </a:pPr>
            <a:endParaRPr lang="en-US" dirty="0">
              <a:latin typeface="Calibri"/>
              <a:cs typeface="Calibri"/>
            </a:endParaRPr>
          </a:p>
          <a:p>
            <a:pPr>
              <a:lnSpc>
                <a:spcPct val="90000"/>
              </a:lnSpc>
              <a:spcBef>
                <a:spcPts val="1000"/>
              </a:spcBef>
              <a:spcAft>
                <a:spcPts val="0"/>
              </a:spcAft>
            </a:pPr>
            <a:r>
              <a:rPr lang="en-US" dirty="0">
                <a:latin typeface="Calibri"/>
                <a:cs typeface="Calibri"/>
              </a:rPr>
              <a:t>After selecting the  antecedents product we can get the consequents product </a:t>
            </a:r>
            <a:endParaRPr lang="en-US" dirty="0">
              <a:ea typeface="+mn-lt"/>
              <a:cs typeface="+mn-lt"/>
            </a:endParaRPr>
          </a:p>
          <a:p>
            <a:pPr>
              <a:lnSpc>
                <a:spcPct val="90000"/>
              </a:lnSpc>
              <a:spcBef>
                <a:spcPts val="1000"/>
              </a:spcBef>
              <a:spcAft>
                <a:spcPts val="0"/>
              </a:spcAft>
            </a:pPr>
            <a:endParaRPr lang="en-US" dirty="0">
              <a:ea typeface="+mn-lt"/>
              <a:cs typeface="+mn-lt"/>
            </a:endParaRPr>
          </a:p>
          <a:p>
            <a:pPr>
              <a:lnSpc>
                <a:spcPct val="90000"/>
              </a:lnSpc>
              <a:spcBef>
                <a:spcPts val="1000"/>
              </a:spcBef>
              <a:spcAft>
                <a:spcPts val="0"/>
              </a:spcAft>
            </a:pPr>
            <a:endParaRPr lang="en-US" dirty="0">
              <a:ea typeface="+mn-lt"/>
              <a:cs typeface="+mn-lt"/>
            </a:endParaRPr>
          </a:p>
          <a:p>
            <a:pPr>
              <a:lnSpc>
                <a:spcPct val="90000"/>
              </a:lnSpc>
              <a:spcBef>
                <a:spcPts val="1000"/>
              </a:spcBef>
              <a:spcAft>
                <a:spcPts val="0"/>
              </a:spcAft>
            </a:pPr>
            <a:endParaRPr lang="en-US" dirty="0">
              <a:ea typeface="+mn-lt"/>
              <a:cs typeface="+mn-lt"/>
            </a:endParaRPr>
          </a:p>
          <a:p>
            <a:pPr>
              <a:lnSpc>
                <a:spcPct val="90000"/>
              </a:lnSpc>
              <a:spcBef>
                <a:spcPts val="1000"/>
              </a:spcBef>
              <a:spcAft>
                <a:spcPts val="0"/>
              </a:spcAft>
            </a:pPr>
            <a:endParaRPr lang="en-US" dirty="0">
              <a:ea typeface="+mn-lt"/>
              <a:cs typeface="+mn-lt"/>
            </a:endParaRPr>
          </a:p>
          <a:p>
            <a:pPr>
              <a:lnSpc>
                <a:spcPct val="90000"/>
              </a:lnSpc>
              <a:spcBef>
                <a:spcPts val="1000"/>
              </a:spcBef>
              <a:spcAft>
                <a:spcPts val="0"/>
              </a:spcAft>
            </a:pPr>
            <a:endParaRPr lang="en-US" dirty="0">
              <a:ea typeface="+mn-lt"/>
              <a:cs typeface="+mn-lt"/>
            </a:endParaRPr>
          </a:p>
          <a:p>
            <a:pPr>
              <a:lnSpc>
                <a:spcPct val="90000"/>
              </a:lnSpc>
              <a:spcBef>
                <a:spcPts val="1000"/>
              </a:spcBef>
              <a:spcAft>
                <a:spcPts val="0"/>
              </a:spcAft>
            </a:pPr>
            <a:endParaRPr lang="en-US" dirty="0">
              <a:latin typeface="Century Schoolbook" panose="02040604050505020304"/>
              <a:cs typeface="Calibri"/>
            </a:endParaRPr>
          </a:p>
          <a:p>
            <a:pPr>
              <a:lnSpc>
                <a:spcPct val="90000"/>
              </a:lnSpc>
              <a:spcBef>
                <a:spcPts val="1000"/>
              </a:spcBef>
              <a:spcAft>
                <a:spcPts val="0"/>
              </a:spcAft>
            </a:pPr>
            <a:endParaRPr lang="en-US" dirty="0">
              <a:latin typeface="Century Schoolbook" panose="02040604050505020304"/>
              <a:cs typeface="Calibri"/>
            </a:endParaRPr>
          </a:p>
          <a:p>
            <a:pPr>
              <a:lnSpc>
                <a:spcPct val="90000"/>
              </a:lnSpc>
              <a:spcBef>
                <a:spcPts val="1000"/>
              </a:spcBef>
              <a:spcAft>
                <a:spcPts val="0"/>
              </a:spcAft>
            </a:pPr>
            <a:endParaRPr lang="en-US" dirty="0">
              <a:latin typeface="Century Schoolbook" panose="02040604050505020304"/>
              <a:cs typeface="Calibri"/>
            </a:endParaRPr>
          </a:p>
          <a:p>
            <a:pPr>
              <a:lnSpc>
                <a:spcPct val="90000"/>
              </a:lnSpc>
              <a:spcBef>
                <a:spcPts val="1000"/>
              </a:spcBef>
              <a:spcAft>
                <a:spcPts val="0"/>
              </a:spcAft>
            </a:pPr>
            <a:endParaRPr lang="en-US" dirty="0">
              <a:latin typeface="Century Schoolbook" panose="02040604050505020304"/>
              <a:cs typeface="Calibri"/>
            </a:endParaRPr>
          </a:p>
          <a:p>
            <a:pPr>
              <a:lnSpc>
                <a:spcPct val="90000"/>
              </a:lnSpc>
              <a:spcBef>
                <a:spcPts val="1000"/>
              </a:spcBef>
              <a:spcAft>
                <a:spcPts val="0"/>
              </a:spcAft>
            </a:pPr>
            <a:endParaRPr lang="en-US" dirty="0">
              <a:latin typeface="Century Schoolbook" panose="02040604050505020304"/>
              <a:cs typeface="Calibri"/>
            </a:endParaRPr>
          </a:p>
          <a:p>
            <a:pPr>
              <a:lnSpc>
                <a:spcPct val="90000"/>
              </a:lnSpc>
              <a:spcBef>
                <a:spcPts val="1000"/>
              </a:spcBef>
              <a:spcAft>
                <a:spcPts val="0"/>
              </a:spcAft>
            </a:pPr>
            <a:r>
              <a:rPr lang="en-US" dirty="0">
                <a:latin typeface="Calibri"/>
                <a:cs typeface="Calibri"/>
              </a:rPr>
              <a:t>With the help of support metric lift we get these two product because it has more 1 as value .so we can say it as good association in business analysis</a:t>
            </a:r>
            <a:endParaRPr lang="en-US" dirty="0">
              <a:ea typeface="+mn-lt"/>
              <a:cs typeface="+mn-lt"/>
            </a:endParaRPr>
          </a:p>
          <a:p>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352BFFBB-1182-2C20-ADB5-040AB9D8A023}"/>
              </a:ext>
            </a:extLst>
          </p:cNvPr>
          <p:cNvPicPr>
            <a:picLocks noChangeAspect="1"/>
          </p:cNvPicPr>
          <p:nvPr/>
        </p:nvPicPr>
        <p:blipFill>
          <a:blip r:embed="rId2"/>
          <a:stretch>
            <a:fillRect/>
          </a:stretch>
        </p:blipFill>
        <p:spPr>
          <a:xfrm>
            <a:off x="2567049" y="1449222"/>
            <a:ext cx="3059875" cy="2732437"/>
          </a:xfrm>
          <a:prstGeom prst="rect">
            <a:avLst/>
          </a:prstGeom>
        </p:spPr>
      </p:pic>
    </p:spTree>
    <p:extLst>
      <p:ext uri="{BB962C8B-B14F-4D97-AF65-F5344CB8AC3E}">
        <p14:creationId xmlns:p14="http://schemas.microsoft.com/office/powerpoint/2010/main" val="2363156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FDC36-D838-B846-33E0-409378741592}"/>
              </a:ext>
            </a:extLst>
          </p:cNvPr>
          <p:cNvSpPr>
            <a:spLocks noGrp="1"/>
          </p:cNvSpPr>
          <p:nvPr>
            <p:ph idx="1"/>
          </p:nvPr>
        </p:nvSpPr>
        <p:spPr>
          <a:xfrm>
            <a:off x="1172807" y="403762"/>
            <a:ext cx="8595360" cy="5657622"/>
          </a:xfrm>
        </p:spPr>
        <p:txBody>
          <a:bodyPr vert="horz" lIns="91440" tIns="45720" rIns="91440" bIns="45720" rtlCol="0" anchor="t">
            <a:normAutofit/>
          </a:bodyPr>
          <a:lstStyle/>
          <a:p>
            <a:r>
              <a:rPr lang="en-US" dirty="0"/>
              <a:t>Data visualization</a:t>
            </a:r>
          </a:p>
          <a:p>
            <a:pPr marL="0" indent="0">
              <a:buNone/>
            </a:pPr>
            <a:endParaRPr lang="en-US" dirty="0"/>
          </a:p>
        </p:txBody>
      </p:sp>
      <p:pic>
        <p:nvPicPr>
          <p:cNvPr id="2" name="Picture 5" descr="Chart, pie chart&#10;&#10;Description automatically generated">
            <a:extLst>
              <a:ext uri="{FF2B5EF4-FFF2-40B4-BE49-F238E27FC236}">
                <a16:creationId xmlns:a16="http://schemas.microsoft.com/office/drawing/2014/main" id="{58FBF0C7-6849-6650-BD85-C70B495727BF}"/>
              </a:ext>
            </a:extLst>
          </p:cNvPr>
          <p:cNvPicPr>
            <a:picLocks noChangeAspect="1"/>
          </p:cNvPicPr>
          <p:nvPr/>
        </p:nvPicPr>
        <p:blipFill>
          <a:blip r:embed="rId2"/>
          <a:stretch>
            <a:fillRect/>
          </a:stretch>
        </p:blipFill>
        <p:spPr>
          <a:xfrm>
            <a:off x="1092530" y="995267"/>
            <a:ext cx="2743200" cy="2987204"/>
          </a:xfrm>
          <a:prstGeom prst="rect">
            <a:avLst/>
          </a:prstGeom>
        </p:spPr>
      </p:pic>
      <p:pic>
        <p:nvPicPr>
          <p:cNvPr id="6" name="Picture 6" descr="Chart, sunburst chart&#10;&#10;Description automatically generated">
            <a:extLst>
              <a:ext uri="{FF2B5EF4-FFF2-40B4-BE49-F238E27FC236}">
                <a16:creationId xmlns:a16="http://schemas.microsoft.com/office/drawing/2014/main" id="{3AE7FC58-D9EC-39B0-E636-86621DABED0A}"/>
              </a:ext>
            </a:extLst>
          </p:cNvPr>
          <p:cNvPicPr>
            <a:picLocks noChangeAspect="1"/>
          </p:cNvPicPr>
          <p:nvPr/>
        </p:nvPicPr>
        <p:blipFill>
          <a:blip r:embed="rId3"/>
          <a:stretch>
            <a:fillRect/>
          </a:stretch>
        </p:blipFill>
        <p:spPr>
          <a:xfrm>
            <a:off x="1171699" y="3912866"/>
            <a:ext cx="2743200" cy="1941723"/>
          </a:xfrm>
          <a:prstGeom prst="rect">
            <a:avLst/>
          </a:prstGeom>
        </p:spPr>
      </p:pic>
      <p:pic>
        <p:nvPicPr>
          <p:cNvPr id="7" name="Picture 7" descr="Logo, company name&#10;&#10;Description automatically generated">
            <a:extLst>
              <a:ext uri="{FF2B5EF4-FFF2-40B4-BE49-F238E27FC236}">
                <a16:creationId xmlns:a16="http://schemas.microsoft.com/office/drawing/2014/main" id="{3D323094-DA6A-0BA9-F0F5-1D7D067660A9}"/>
              </a:ext>
            </a:extLst>
          </p:cNvPr>
          <p:cNvPicPr>
            <a:picLocks noChangeAspect="1"/>
          </p:cNvPicPr>
          <p:nvPr/>
        </p:nvPicPr>
        <p:blipFill>
          <a:blip r:embed="rId4"/>
          <a:stretch>
            <a:fillRect/>
          </a:stretch>
        </p:blipFill>
        <p:spPr>
          <a:xfrm>
            <a:off x="4900611" y="4689021"/>
            <a:ext cx="2390775" cy="1181100"/>
          </a:xfrm>
          <a:prstGeom prst="rect">
            <a:avLst/>
          </a:prstGeom>
        </p:spPr>
      </p:pic>
      <p:pic>
        <p:nvPicPr>
          <p:cNvPr id="8" name="Picture 8" descr="Chart, bar chart&#10;&#10;Description automatically generated">
            <a:extLst>
              <a:ext uri="{FF2B5EF4-FFF2-40B4-BE49-F238E27FC236}">
                <a16:creationId xmlns:a16="http://schemas.microsoft.com/office/drawing/2014/main" id="{5907C2C1-FE2B-89D4-6841-E05FE11DD97D}"/>
              </a:ext>
            </a:extLst>
          </p:cNvPr>
          <p:cNvPicPr>
            <a:picLocks noChangeAspect="1"/>
          </p:cNvPicPr>
          <p:nvPr/>
        </p:nvPicPr>
        <p:blipFill>
          <a:blip r:embed="rId5"/>
          <a:stretch>
            <a:fillRect/>
          </a:stretch>
        </p:blipFill>
        <p:spPr>
          <a:xfrm>
            <a:off x="4605647" y="2573351"/>
            <a:ext cx="2743200" cy="1315453"/>
          </a:xfrm>
          <a:prstGeom prst="rect">
            <a:avLst/>
          </a:prstGeom>
        </p:spPr>
      </p:pic>
      <p:pic>
        <p:nvPicPr>
          <p:cNvPr id="10" name="Picture 10">
            <a:extLst>
              <a:ext uri="{FF2B5EF4-FFF2-40B4-BE49-F238E27FC236}">
                <a16:creationId xmlns:a16="http://schemas.microsoft.com/office/drawing/2014/main" id="{6F726187-71F9-5B2B-66D0-4BE480E94C50}"/>
              </a:ext>
            </a:extLst>
          </p:cNvPr>
          <p:cNvPicPr>
            <a:picLocks noChangeAspect="1"/>
          </p:cNvPicPr>
          <p:nvPr/>
        </p:nvPicPr>
        <p:blipFill>
          <a:blip r:embed="rId6"/>
          <a:stretch>
            <a:fillRect/>
          </a:stretch>
        </p:blipFill>
        <p:spPr>
          <a:xfrm>
            <a:off x="7744876" y="2189820"/>
            <a:ext cx="1848222" cy="1656979"/>
          </a:xfrm>
          <a:prstGeom prst="rect">
            <a:avLst/>
          </a:prstGeom>
        </p:spPr>
      </p:pic>
      <p:pic>
        <p:nvPicPr>
          <p:cNvPr id="11" name="Picture 11" descr="A picture containing text&#10;&#10;Description automatically generated">
            <a:extLst>
              <a:ext uri="{FF2B5EF4-FFF2-40B4-BE49-F238E27FC236}">
                <a16:creationId xmlns:a16="http://schemas.microsoft.com/office/drawing/2014/main" id="{59219D00-C801-717D-3B90-FEA7D37686D3}"/>
              </a:ext>
            </a:extLst>
          </p:cNvPr>
          <p:cNvPicPr>
            <a:picLocks noChangeAspect="1"/>
          </p:cNvPicPr>
          <p:nvPr/>
        </p:nvPicPr>
        <p:blipFill>
          <a:blip r:embed="rId7"/>
          <a:stretch>
            <a:fillRect/>
          </a:stretch>
        </p:blipFill>
        <p:spPr>
          <a:xfrm>
            <a:off x="4745862" y="876857"/>
            <a:ext cx="2066925" cy="1323975"/>
          </a:xfrm>
          <a:prstGeom prst="rect">
            <a:avLst/>
          </a:prstGeom>
        </p:spPr>
      </p:pic>
    </p:spTree>
    <p:extLst>
      <p:ext uri="{BB962C8B-B14F-4D97-AF65-F5344CB8AC3E}">
        <p14:creationId xmlns:p14="http://schemas.microsoft.com/office/powerpoint/2010/main" val="402315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8E8D-A3F3-576C-6E5F-526A52C99A59}"/>
              </a:ext>
            </a:extLst>
          </p:cNvPr>
          <p:cNvSpPr>
            <a:spLocks noGrp="1"/>
          </p:cNvSpPr>
          <p:nvPr>
            <p:ph type="title"/>
          </p:nvPr>
        </p:nvSpPr>
        <p:spPr/>
        <p:txBody>
          <a:bodyPr/>
          <a:lstStyle/>
          <a:p>
            <a:br>
              <a:rPr lang="en-US" dirty="0"/>
            </a:br>
            <a:r>
              <a:rPr lang="en-US" dirty="0"/>
              <a:t>Introduction</a:t>
            </a:r>
          </a:p>
        </p:txBody>
      </p:sp>
      <p:sp>
        <p:nvSpPr>
          <p:cNvPr id="3" name="Content Placeholder 2">
            <a:extLst>
              <a:ext uri="{FF2B5EF4-FFF2-40B4-BE49-F238E27FC236}">
                <a16:creationId xmlns:a16="http://schemas.microsoft.com/office/drawing/2014/main" id="{C4A8D2AB-34D6-52ED-40FE-4DABA74AEF04}"/>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 primary goal of market basket analysis is to pinpoint the goods that consumers desire to buy. To do this, we must be aware of the customer's purchasing behavior. By doing so, we may propose items that are bought together and sets of products that are frequently purchased from the business by grasping the customer's behavioral patterns.</a:t>
            </a:r>
            <a:endParaRPr lang="en-US"/>
          </a:p>
          <a:p>
            <a:r>
              <a:rPr lang="en-US" dirty="0">
                <a:ea typeface="+mn-lt"/>
                <a:cs typeface="+mn-lt"/>
              </a:rPr>
              <a:t>In this case study, we began by exploring, manipulating, and analyzing the data had been done and creating an invoice product matrix for the ARL data structure by choosing any country; in this case, we chose Germany. We then created German association rules and suggested a product to users at the basket stage.</a:t>
            </a:r>
            <a:endParaRPr lang="en-US" dirty="0">
              <a:cs typeface="Calibri"/>
            </a:endParaRPr>
          </a:p>
          <a:p>
            <a:r>
              <a:rPr lang="en-US" dirty="0">
                <a:ea typeface="+mn-lt"/>
                <a:cs typeface="+mn-lt"/>
              </a:rPr>
              <a:t>Then, we build the model by implementing the RFR algorithm ,we built Regression model to identify the elements that have the greatest impact on the revenue that the company receives, after which we launch marketing initiatives to produce the largest profit.</a:t>
            </a:r>
            <a:endParaRPr lang="en-US" dirty="0">
              <a:cs typeface="Calibri"/>
            </a:endParaRPr>
          </a:p>
          <a:p>
            <a:r>
              <a:rPr lang="en-US" dirty="0">
                <a:ea typeface="+mn-lt"/>
                <a:cs typeface="+mn-lt"/>
              </a:rPr>
              <a:t>Additionally, we conducted cohort analysis and RFM-Recency Frequency Monetary Analysis.</a:t>
            </a:r>
            <a:endParaRPr lang="en-US" dirty="0">
              <a:cs typeface="Calibri"/>
            </a:endParaRP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46419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7859-3FD8-D7F7-E311-93A885494F0B}"/>
              </a:ext>
            </a:extLst>
          </p:cNvPr>
          <p:cNvSpPr>
            <a:spLocks noGrp="1"/>
          </p:cNvSpPr>
          <p:nvPr>
            <p:ph type="title"/>
          </p:nvPr>
        </p:nvSpPr>
        <p:spPr/>
        <p:txBody>
          <a:bodyPr/>
          <a:lstStyle/>
          <a:p>
            <a:r>
              <a:rPr lang="en-US" dirty="0"/>
              <a:t> </a:t>
            </a:r>
            <a:br>
              <a:rPr lang="en-US" dirty="0"/>
            </a:br>
            <a:r>
              <a:rPr lang="en-US" dirty="0"/>
              <a:t>Expected Outcomes</a:t>
            </a:r>
          </a:p>
        </p:txBody>
      </p:sp>
      <p:sp>
        <p:nvSpPr>
          <p:cNvPr id="3" name="Content Placeholder 2">
            <a:extLst>
              <a:ext uri="{FF2B5EF4-FFF2-40B4-BE49-F238E27FC236}">
                <a16:creationId xmlns:a16="http://schemas.microsoft.com/office/drawing/2014/main" id="{D4641015-B464-70DC-FEBC-192E632167BD}"/>
              </a:ext>
            </a:extLst>
          </p:cNvPr>
          <p:cNvSpPr>
            <a:spLocks noGrp="1"/>
          </p:cNvSpPr>
          <p:nvPr>
            <p:ph idx="1"/>
          </p:nvPr>
        </p:nvSpPr>
        <p:spPr/>
        <p:txBody>
          <a:bodyPr vert="horz" lIns="91440" tIns="45720" rIns="91440" bIns="45720" rtlCol="0" anchor="t">
            <a:normAutofit/>
          </a:bodyPr>
          <a:lstStyle/>
          <a:p>
            <a:pPr marL="0" indent="0">
              <a:buNone/>
            </a:pPr>
            <a:endParaRPr lang="en-US" dirty="0">
              <a:ea typeface="+mn-lt"/>
              <a:cs typeface="+mn-lt"/>
            </a:endParaRPr>
          </a:p>
          <a:p>
            <a:r>
              <a:rPr lang="en-US" dirty="0">
                <a:ea typeface="+mn-lt"/>
                <a:cs typeface="+mn-lt"/>
              </a:rPr>
              <a:t>Market basket analysis helps improve consumer happiness and sales. Retailers can adjust product positioning, provide special discounts, and develop new product bundles to promote future sales of certain combinations after using data to identify goods that are frequently bought together.</a:t>
            </a:r>
            <a:endParaRPr lang="en-US" dirty="0"/>
          </a:p>
          <a:p>
            <a:endParaRPr lang="en-US"/>
          </a:p>
          <a:p>
            <a:r>
              <a:rPr lang="en-US" dirty="0">
                <a:ea typeface="+mn-lt"/>
                <a:cs typeface="+mn-lt"/>
              </a:rPr>
              <a:t>These upgrades can increase revenue for the store while also enhancing and adding value to the customer's shopping experience. Customers may have a higher attitude or sense of brand loyalty toward the business if market basket analysis is used.</a:t>
            </a:r>
            <a:endParaRPr lang="en-US" dirty="0"/>
          </a:p>
        </p:txBody>
      </p:sp>
    </p:spTree>
    <p:extLst>
      <p:ext uri="{BB962C8B-B14F-4D97-AF65-F5344CB8AC3E}">
        <p14:creationId xmlns:p14="http://schemas.microsoft.com/office/powerpoint/2010/main" val="144426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3CA9-8279-64E4-350A-5AEB251F24AE}"/>
              </a:ext>
            </a:extLst>
          </p:cNvPr>
          <p:cNvSpPr>
            <a:spLocks noGrp="1"/>
          </p:cNvSpPr>
          <p:nvPr>
            <p:ph type="title"/>
          </p:nvPr>
        </p:nvSpPr>
        <p:spPr/>
        <p:txBody>
          <a:bodyPr/>
          <a:lstStyle/>
          <a:p>
            <a:br>
              <a:rPr lang="en-US" dirty="0"/>
            </a:br>
            <a:r>
              <a:rPr lang="en-US" dirty="0"/>
              <a:t>Architectural design</a:t>
            </a:r>
          </a:p>
        </p:txBody>
      </p:sp>
      <p:pic>
        <p:nvPicPr>
          <p:cNvPr id="6" name="Picture 6" descr="Diagram&#10;&#10;Description automatically generated">
            <a:extLst>
              <a:ext uri="{FF2B5EF4-FFF2-40B4-BE49-F238E27FC236}">
                <a16:creationId xmlns:a16="http://schemas.microsoft.com/office/drawing/2014/main" id="{724A716C-9386-EB71-9988-AD5A1328A480}"/>
              </a:ext>
            </a:extLst>
          </p:cNvPr>
          <p:cNvPicPr>
            <a:picLocks noGrp="1" noChangeAspect="1"/>
          </p:cNvPicPr>
          <p:nvPr>
            <p:ph idx="1"/>
          </p:nvPr>
        </p:nvPicPr>
        <p:blipFill>
          <a:blip r:embed="rId2"/>
          <a:stretch>
            <a:fillRect/>
          </a:stretch>
        </p:blipFill>
        <p:spPr>
          <a:xfrm>
            <a:off x="1922683" y="1868385"/>
            <a:ext cx="5789323" cy="4717492"/>
          </a:xfrm>
        </p:spPr>
      </p:pic>
    </p:spTree>
    <p:extLst>
      <p:ext uri="{BB962C8B-B14F-4D97-AF65-F5344CB8AC3E}">
        <p14:creationId xmlns:p14="http://schemas.microsoft.com/office/powerpoint/2010/main" val="19435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80F3-2BF6-7B8B-C02E-C937A7AD5DFB}"/>
              </a:ext>
            </a:extLst>
          </p:cNvPr>
          <p:cNvSpPr>
            <a:spLocks noGrp="1"/>
          </p:cNvSpPr>
          <p:nvPr>
            <p:ph type="title"/>
          </p:nvPr>
        </p:nvSpPr>
        <p:spPr/>
        <p:txBody>
          <a:bodyPr/>
          <a:lstStyle/>
          <a:p>
            <a:br>
              <a:rPr lang="en-US" dirty="0"/>
            </a:br>
            <a:r>
              <a:rPr lang="en-US" dirty="0"/>
              <a:t>About dataset</a:t>
            </a:r>
          </a:p>
        </p:txBody>
      </p:sp>
      <p:sp>
        <p:nvSpPr>
          <p:cNvPr id="3" name="Content Placeholder 2">
            <a:extLst>
              <a:ext uri="{FF2B5EF4-FFF2-40B4-BE49-F238E27FC236}">
                <a16:creationId xmlns:a16="http://schemas.microsoft.com/office/drawing/2014/main" id="{46973733-1863-166B-1FCA-117A519AE32F}"/>
              </a:ext>
            </a:extLst>
          </p:cNvPr>
          <p:cNvSpPr>
            <a:spLocks noGrp="1"/>
          </p:cNvSpPr>
          <p:nvPr>
            <p:ph idx="1"/>
          </p:nvPr>
        </p:nvSpPr>
        <p:spPr/>
        <p:txBody>
          <a:bodyPr vert="horz" lIns="91440" tIns="45720" rIns="91440" bIns="45720" rtlCol="0" anchor="t">
            <a:normAutofit/>
          </a:bodyPr>
          <a:lstStyle/>
          <a:p>
            <a:r>
              <a:rPr lang="en-US" dirty="0">
                <a:ea typeface="+mn-lt"/>
                <a:cs typeface="+mn-lt"/>
              </a:rPr>
              <a:t>This is a transnational data set which contains all the transactions occurring between December 1, 2010, and December 9, 2011.The company mainly sells unique all-occasion gifts. Many customers of the company are wholesalers</a:t>
            </a:r>
          </a:p>
          <a:p>
            <a:r>
              <a:rPr lang="en-US" dirty="0">
                <a:ea typeface="+mn-lt"/>
                <a:cs typeface="+mn-lt"/>
              </a:rPr>
              <a:t>Data preparation, such as Look for repeated rows. Cleaning up the Description field to ensure correct aggregation, Within the invoice number If the code begins with the letter C, it indicates that the invoice has been cancelled, thus we must delete it as well as the outliers. </a:t>
            </a:r>
            <a:endParaRPr lang="en-US" dirty="0"/>
          </a:p>
          <a:p>
            <a:r>
              <a:rPr lang="en-US" dirty="0">
                <a:ea typeface="+mn-lt"/>
                <a:cs typeface="+mn-lt"/>
              </a:rPr>
              <a:t>EDA- Exploratory data analysis is performed on data to get more understanding about the dataset, such as which nation generates far more revenue.</a:t>
            </a:r>
            <a:endParaRPr lang="en-US" dirty="0"/>
          </a:p>
          <a:p>
            <a:r>
              <a:rPr lang="en-US" dirty="0">
                <a:ea typeface="+mn-lt"/>
                <a:cs typeface="+mn-lt"/>
              </a:rPr>
              <a:t>Using RFM analysis (Recency Frequency Monetary), we can determine how many best customers, loyal customers, Big Spenders, Almost Lost, Lost Customers, and Lost Cheap Customers each nation has.</a:t>
            </a:r>
            <a:endParaRPr lang="en-US" dirty="0"/>
          </a:p>
        </p:txBody>
      </p:sp>
    </p:spTree>
    <p:extLst>
      <p:ext uri="{BB962C8B-B14F-4D97-AF65-F5344CB8AC3E}">
        <p14:creationId xmlns:p14="http://schemas.microsoft.com/office/powerpoint/2010/main" val="255779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7D08-CBE8-DE9F-8F3C-A28134941C72}"/>
              </a:ext>
            </a:extLst>
          </p:cNvPr>
          <p:cNvSpPr>
            <a:spLocks noGrp="1"/>
          </p:cNvSpPr>
          <p:nvPr>
            <p:ph type="title"/>
          </p:nvPr>
        </p:nvSpPr>
        <p:spPr/>
        <p:txBody>
          <a:bodyPr/>
          <a:lstStyle/>
          <a:p>
            <a:br>
              <a:rPr lang="en-US" dirty="0"/>
            </a:br>
            <a:r>
              <a:rPr lang="en-US" dirty="0"/>
              <a:t>Code</a:t>
            </a:r>
          </a:p>
        </p:txBody>
      </p:sp>
      <p:sp>
        <p:nvSpPr>
          <p:cNvPr id="3" name="Content Placeholder 2">
            <a:extLst>
              <a:ext uri="{FF2B5EF4-FFF2-40B4-BE49-F238E27FC236}">
                <a16:creationId xmlns:a16="http://schemas.microsoft.com/office/drawing/2014/main" id="{649948C0-E115-E92F-6C6B-ACC0B17947A1}"/>
              </a:ext>
            </a:extLst>
          </p:cNvPr>
          <p:cNvSpPr>
            <a:spLocks noGrp="1"/>
          </p:cNvSpPr>
          <p:nvPr>
            <p:ph idx="1"/>
          </p:nvPr>
        </p:nvSpPr>
        <p:spPr>
          <a:xfrm>
            <a:off x="677334" y="1972564"/>
            <a:ext cx="8596668" cy="4068798"/>
          </a:xfrm>
        </p:spPr>
        <p:txBody>
          <a:bodyPr vert="horz" lIns="91440" tIns="45720" rIns="91440" bIns="45720" rtlCol="0" anchor="t">
            <a:normAutofit/>
          </a:bodyPr>
          <a:lstStyle/>
          <a:p>
            <a:r>
              <a:rPr lang="en-US" dirty="0"/>
              <a:t>Which, </a:t>
            </a:r>
            <a:r>
              <a:rPr lang="en-US" dirty="0" err="1"/>
              <a:t>customerID</a:t>
            </a:r>
            <a:r>
              <a:rPr lang="en-US" dirty="0"/>
              <a:t>, bring most revenue? And, which, </a:t>
            </a:r>
            <a:r>
              <a:rPr lang="en-US" dirty="0" err="1"/>
              <a:t>customerID</a:t>
            </a:r>
            <a:r>
              <a:rPr lang="en-US" dirty="0"/>
              <a:t>, buy most in term of quantity</a:t>
            </a:r>
          </a:p>
          <a:p>
            <a:endParaRPr lang="en-US" dirty="0"/>
          </a:p>
        </p:txBody>
      </p:sp>
      <p:pic>
        <p:nvPicPr>
          <p:cNvPr id="4" name="Picture 4" descr="Text&#10;&#10;Description automatically generated">
            <a:extLst>
              <a:ext uri="{FF2B5EF4-FFF2-40B4-BE49-F238E27FC236}">
                <a16:creationId xmlns:a16="http://schemas.microsoft.com/office/drawing/2014/main" id="{A5C042FD-1D0C-2C55-C3DB-9D74752DEFA7}"/>
              </a:ext>
            </a:extLst>
          </p:cNvPr>
          <p:cNvPicPr>
            <a:picLocks noChangeAspect="1"/>
          </p:cNvPicPr>
          <p:nvPr/>
        </p:nvPicPr>
        <p:blipFill>
          <a:blip r:embed="rId2"/>
          <a:stretch>
            <a:fillRect/>
          </a:stretch>
        </p:blipFill>
        <p:spPr>
          <a:xfrm>
            <a:off x="1330036" y="2774695"/>
            <a:ext cx="5425044" cy="3871699"/>
          </a:xfrm>
          <a:prstGeom prst="rect">
            <a:avLst/>
          </a:prstGeom>
        </p:spPr>
      </p:pic>
    </p:spTree>
    <p:extLst>
      <p:ext uri="{BB962C8B-B14F-4D97-AF65-F5344CB8AC3E}">
        <p14:creationId xmlns:p14="http://schemas.microsoft.com/office/powerpoint/2010/main" val="261997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551FE-9AD6-DD84-0C90-EE21F4736113}"/>
              </a:ext>
            </a:extLst>
          </p:cNvPr>
          <p:cNvSpPr>
            <a:spLocks noGrp="1"/>
          </p:cNvSpPr>
          <p:nvPr>
            <p:ph idx="1"/>
          </p:nvPr>
        </p:nvSpPr>
        <p:spPr>
          <a:xfrm>
            <a:off x="1261872" y="245424"/>
            <a:ext cx="8595360" cy="5934713"/>
          </a:xfrm>
        </p:spPr>
        <p:txBody>
          <a:bodyPr vert="horz" lIns="91440" tIns="45720" rIns="91440" bIns="45720" rtlCol="0" anchor="t">
            <a:normAutofit/>
          </a:bodyPr>
          <a:lstStyle/>
          <a:p>
            <a:r>
              <a:rPr lang="en-US" dirty="0">
                <a:ea typeface="+mn-lt"/>
                <a:cs typeface="+mn-lt"/>
              </a:rPr>
              <a:t>Which </a:t>
            </a:r>
            <a:r>
              <a:rPr lang="en-US" dirty="0"/>
              <a:t>country bring most revenue in total and average</a:t>
            </a:r>
          </a:p>
          <a:p>
            <a:endParaRPr lang="en-US" dirty="0">
              <a:ea typeface="+mn-lt"/>
              <a:cs typeface="+mn-lt"/>
            </a:endParaRPr>
          </a:p>
          <a:p>
            <a:endParaRPr lang="en-US" dirty="0"/>
          </a:p>
          <a:p>
            <a:endParaRPr lang="en-US" dirty="0"/>
          </a:p>
        </p:txBody>
      </p:sp>
      <p:pic>
        <p:nvPicPr>
          <p:cNvPr id="6" name="Picture 6" descr="Text&#10;&#10;Description automatically generated">
            <a:extLst>
              <a:ext uri="{FF2B5EF4-FFF2-40B4-BE49-F238E27FC236}">
                <a16:creationId xmlns:a16="http://schemas.microsoft.com/office/drawing/2014/main" id="{B862B1C8-615B-1313-08FF-822ACE06A608}"/>
              </a:ext>
            </a:extLst>
          </p:cNvPr>
          <p:cNvPicPr>
            <a:picLocks noChangeAspect="1"/>
          </p:cNvPicPr>
          <p:nvPr/>
        </p:nvPicPr>
        <p:blipFill>
          <a:blip r:embed="rId2"/>
          <a:stretch>
            <a:fillRect/>
          </a:stretch>
        </p:blipFill>
        <p:spPr>
          <a:xfrm>
            <a:off x="1300349" y="1018191"/>
            <a:ext cx="4732315" cy="1941848"/>
          </a:xfrm>
          <a:prstGeom prst="rect">
            <a:avLst/>
          </a:prstGeom>
        </p:spPr>
      </p:pic>
      <p:pic>
        <p:nvPicPr>
          <p:cNvPr id="7" name="Picture 7">
            <a:extLst>
              <a:ext uri="{FF2B5EF4-FFF2-40B4-BE49-F238E27FC236}">
                <a16:creationId xmlns:a16="http://schemas.microsoft.com/office/drawing/2014/main" id="{AFC03ADA-ED48-39A0-9812-E9B7B3FB1A0A}"/>
              </a:ext>
            </a:extLst>
          </p:cNvPr>
          <p:cNvPicPr>
            <a:picLocks noChangeAspect="1"/>
          </p:cNvPicPr>
          <p:nvPr/>
        </p:nvPicPr>
        <p:blipFill>
          <a:blip r:embed="rId3"/>
          <a:stretch>
            <a:fillRect/>
          </a:stretch>
        </p:blipFill>
        <p:spPr>
          <a:xfrm>
            <a:off x="1142926" y="3303835"/>
            <a:ext cx="4890655" cy="3089411"/>
          </a:xfrm>
          <a:prstGeom prst="rect">
            <a:avLst/>
          </a:prstGeom>
        </p:spPr>
      </p:pic>
      <p:pic>
        <p:nvPicPr>
          <p:cNvPr id="8" name="Picture 8" descr="Chart, bar chart&#10;&#10;Description automatically generated">
            <a:extLst>
              <a:ext uri="{FF2B5EF4-FFF2-40B4-BE49-F238E27FC236}">
                <a16:creationId xmlns:a16="http://schemas.microsoft.com/office/drawing/2014/main" id="{360192E7-26FF-01B2-0533-C1F8DB4DFC6C}"/>
              </a:ext>
            </a:extLst>
          </p:cNvPr>
          <p:cNvPicPr>
            <a:picLocks noChangeAspect="1"/>
          </p:cNvPicPr>
          <p:nvPr/>
        </p:nvPicPr>
        <p:blipFill>
          <a:blip r:embed="rId4"/>
          <a:stretch>
            <a:fillRect/>
          </a:stretch>
        </p:blipFill>
        <p:spPr>
          <a:xfrm>
            <a:off x="6535388" y="1800452"/>
            <a:ext cx="3841667" cy="3177925"/>
          </a:xfrm>
          <a:prstGeom prst="rect">
            <a:avLst/>
          </a:prstGeom>
        </p:spPr>
      </p:pic>
    </p:spTree>
    <p:extLst>
      <p:ext uri="{BB962C8B-B14F-4D97-AF65-F5344CB8AC3E}">
        <p14:creationId xmlns:p14="http://schemas.microsoft.com/office/powerpoint/2010/main" val="247739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8DD45-53D1-DFEA-5D2F-33956652AD80}"/>
              </a:ext>
            </a:extLst>
          </p:cNvPr>
          <p:cNvSpPr>
            <a:spLocks noGrp="1"/>
          </p:cNvSpPr>
          <p:nvPr>
            <p:ph idx="1"/>
          </p:nvPr>
        </p:nvSpPr>
        <p:spPr>
          <a:xfrm>
            <a:off x="806651" y="314696"/>
            <a:ext cx="8595360" cy="6380038"/>
          </a:xfrm>
        </p:spPr>
        <p:txBody>
          <a:bodyPr vert="horz" lIns="91440" tIns="45720" rIns="91440" bIns="45720" rtlCol="0" anchor="t">
            <a:normAutofit/>
          </a:bodyPr>
          <a:lstStyle/>
          <a:p>
            <a:r>
              <a:rPr lang="en-US" dirty="0"/>
              <a:t>Which month we sell out most and least</a:t>
            </a:r>
          </a:p>
          <a:p>
            <a:endParaRPr lang="en-US" dirty="0"/>
          </a:p>
          <a:p>
            <a:endParaRPr lang="en-US" dirty="0"/>
          </a:p>
          <a:p>
            <a:endParaRPr lang="en-US" dirty="0"/>
          </a:p>
          <a:p>
            <a:endParaRPr lang="en-US" dirty="0"/>
          </a:p>
          <a:p>
            <a:endParaRPr lang="en-US" dirty="0"/>
          </a:p>
          <a:p>
            <a:endParaRPr lang="en-US" dirty="0"/>
          </a:p>
          <a:p>
            <a:endParaRPr lang="en-US" dirty="0"/>
          </a:p>
          <a:p>
            <a:r>
              <a:rPr lang="en-US" dirty="0"/>
              <a:t>What time do people tend to buy our products</a:t>
            </a:r>
          </a:p>
          <a:p>
            <a:endParaRPr lang="en-US" dirty="0"/>
          </a:p>
        </p:txBody>
      </p:sp>
      <p:pic>
        <p:nvPicPr>
          <p:cNvPr id="5" name="Picture 5" descr="Chart, bar chart&#10;&#10;Description automatically generated">
            <a:extLst>
              <a:ext uri="{FF2B5EF4-FFF2-40B4-BE49-F238E27FC236}">
                <a16:creationId xmlns:a16="http://schemas.microsoft.com/office/drawing/2014/main" id="{0743019D-75BA-DA22-AABE-D137C7099077}"/>
              </a:ext>
            </a:extLst>
          </p:cNvPr>
          <p:cNvPicPr>
            <a:picLocks noChangeAspect="1"/>
          </p:cNvPicPr>
          <p:nvPr/>
        </p:nvPicPr>
        <p:blipFill>
          <a:blip r:embed="rId2"/>
          <a:stretch>
            <a:fillRect/>
          </a:stretch>
        </p:blipFill>
        <p:spPr>
          <a:xfrm>
            <a:off x="953985" y="793243"/>
            <a:ext cx="5177639" cy="2708422"/>
          </a:xfrm>
          <a:prstGeom prst="rect">
            <a:avLst/>
          </a:prstGeom>
        </p:spPr>
      </p:pic>
      <p:pic>
        <p:nvPicPr>
          <p:cNvPr id="6" name="Picture 6" descr="Chart&#10;&#10;Description automatically generated">
            <a:extLst>
              <a:ext uri="{FF2B5EF4-FFF2-40B4-BE49-F238E27FC236}">
                <a16:creationId xmlns:a16="http://schemas.microsoft.com/office/drawing/2014/main" id="{B82CC886-9B80-5546-90A9-3D068EC52CDB}"/>
              </a:ext>
            </a:extLst>
          </p:cNvPr>
          <p:cNvPicPr>
            <a:picLocks noChangeAspect="1"/>
          </p:cNvPicPr>
          <p:nvPr/>
        </p:nvPicPr>
        <p:blipFill>
          <a:blip r:embed="rId3"/>
          <a:stretch>
            <a:fillRect/>
          </a:stretch>
        </p:blipFill>
        <p:spPr>
          <a:xfrm>
            <a:off x="1013361" y="4181532"/>
            <a:ext cx="5197432" cy="2047637"/>
          </a:xfrm>
          <a:prstGeom prst="rect">
            <a:avLst/>
          </a:prstGeom>
        </p:spPr>
      </p:pic>
    </p:spTree>
    <p:extLst>
      <p:ext uri="{BB962C8B-B14F-4D97-AF65-F5344CB8AC3E}">
        <p14:creationId xmlns:p14="http://schemas.microsoft.com/office/powerpoint/2010/main" val="295869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32E2A-474E-7506-34EF-EB3E2BF3D726}"/>
              </a:ext>
            </a:extLst>
          </p:cNvPr>
          <p:cNvSpPr>
            <a:spLocks noGrp="1"/>
          </p:cNvSpPr>
          <p:nvPr>
            <p:ph idx="1"/>
          </p:nvPr>
        </p:nvSpPr>
        <p:spPr>
          <a:xfrm>
            <a:off x="1261872" y="522515"/>
            <a:ext cx="8595360" cy="5657622"/>
          </a:xfrm>
        </p:spPr>
        <p:txBody>
          <a:bodyPr vert="horz" lIns="91440" tIns="45720" rIns="91440" bIns="45720" rtlCol="0" anchor="t">
            <a:normAutofit/>
          </a:bodyPr>
          <a:lstStyle/>
          <a:p>
            <a:r>
              <a:rPr lang="en-US" dirty="0"/>
              <a:t>Preparing Invoice-Product Matrix for ARL Data Structure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Determination of Association Rules</a:t>
            </a:r>
          </a:p>
          <a:p>
            <a:endParaRPr lang="en-US" dirty="0"/>
          </a:p>
        </p:txBody>
      </p:sp>
      <p:pic>
        <p:nvPicPr>
          <p:cNvPr id="5" name="Picture 5" descr="Graphical user interface&#10;&#10;Description automatically generated">
            <a:extLst>
              <a:ext uri="{FF2B5EF4-FFF2-40B4-BE49-F238E27FC236}">
                <a16:creationId xmlns:a16="http://schemas.microsoft.com/office/drawing/2014/main" id="{156797F9-993F-D3AA-7734-40020EB4842B}"/>
              </a:ext>
            </a:extLst>
          </p:cNvPr>
          <p:cNvPicPr>
            <a:picLocks noChangeAspect="1"/>
          </p:cNvPicPr>
          <p:nvPr/>
        </p:nvPicPr>
        <p:blipFill>
          <a:blip r:embed="rId2"/>
          <a:stretch>
            <a:fillRect/>
          </a:stretch>
        </p:blipFill>
        <p:spPr>
          <a:xfrm>
            <a:off x="1478478" y="1008940"/>
            <a:ext cx="4504706" cy="2959858"/>
          </a:xfrm>
          <a:prstGeom prst="rect">
            <a:avLst/>
          </a:prstGeom>
        </p:spPr>
      </p:pic>
      <p:pic>
        <p:nvPicPr>
          <p:cNvPr id="6" name="Picture 6" descr="Text&#10;&#10;Description automatically generated">
            <a:extLst>
              <a:ext uri="{FF2B5EF4-FFF2-40B4-BE49-F238E27FC236}">
                <a16:creationId xmlns:a16="http://schemas.microsoft.com/office/drawing/2014/main" id="{2DD7239B-5870-20A0-3B60-5BCE95DD17BA}"/>
              </a:ext>
            </a:extLst>
          </p:cNvPr>
          <p:cNvPicPr>
            <a:picLocks noChangeAspect="1"/>
          </p:cNvPicPr>
          <p:nvPr/>
        </p:nvPicPr>
        <p:blipFill>
          <a:blip r:embed="rId3"/>
          <a:stretch>
            <a:fillRect/>
          </a:stretch>
        </p:blipFill>
        <p:spPr>
          <a:xfrm>
            <a:off x="1419102" y="4598788"/>
            <a:ext cx="4593770" cy="2153255"/>
          </a:xfrm>
          <a:prstGeom prst="rect">
            <a:avLst/>
          </a:prstGeom>
        </p:spPr>
      </p:pic>
    </p:spTree>
    <p:extLst>
      <p:ext uri="{BB962C8B-B14F-4D97-AF65-F5344CB8AC3E}">
        <p14:creationId xmlns:p14="http://schemas.microsoft.com/office/powerpoint/2010/main" val="13596029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E –commerce market basket analysis</vt:lpstr>
      <vt:lpstr> Introduction</vt:lpstr>
      <vt:lpstr>  Expected Outcomes</vt:lpstr>
      <vt:lpstr> Architectural design</vt:lpstr>
      <vt:lpstr> About dataset</vt:lpstr>
      <vt:lpstr>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528</cp:revision>
  <dcterms:created xsi:type="dcterms:W3CDTF">2022-11-23T11:31:46Z</dcterms:created>
  <dcterms:modified xsi:type="dcterms:W3CDTF">2022-11-25T06:56:05Z</dcterms:modified>
</cp:coreProperties>
</file>