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6012dfa25_0_238: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g76012dfa25_0_238: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g76012dfa25_0_216: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76012dfa25_0_216: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6012dfa25_0_223: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g76012dfa25_0_223: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8" name="Shape 158"/>
        <p:cNvGrpSpPr/>
        <p:nvPr/>
      </p:nvGrpSpPr>
      <p:grpSpPr>
        <a:xfrm>
          <a:off x="0" y="0"/>
          <a:ext cx="0" cy="0"/>
          <a:chOff x="0" y="0"/>
          <a:chExt cx="0" cy="0"/>
        </a:xfrm>
      </p:grpSpPr>
      <p:sp>
        <p:nvSpPr>
          <p:cNvPr id="159" name="Google Shape;159;g76012dfa25_0_246: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g76012dfa25_0_246: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7" name="Shape 67"/>
        <p:cNvGrpSpPr/>
        <p:nvPr/>
      </p:nvGrpSpPr>
      <p:grpSpPr>
        <a:xfrm>
          <a:off x="0" y="0"/>
          <a:ext cx="0" cy="0"/>
          <a:chOff x="0" y="0"/>
          <a:chExt cx="0" cy="0"/>
        </a:xfrm>
      </p:grpSpPr>
      <p:sp>
        <p:nvSpPr>
          <p:cNvPr id="68" name="Google Shape;68;g76012dfa25_0_1: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69" name="Google Shape;69;g76012dfa25_0_1:notes"/>
          <p:cNvSpPr txBox="1"/>
          <p:nvPr>
            <p:ph idx="1" type="body"/>
          </p:nvPr>
        </p:nvSpPr>
        <p:spPr>
          <a:xfrm>
            <a:off x="685810" y="4343259"/>
            <a:ext cx="5486400" cy="4114500"/>
          </a:xfrm>
          <a:prstGeom prst="rect">
            <a:avLst/>
          </a:prstGeom>
          <a:noFill/>
          <a:ln>
            <a:noFill/>
          </a:ln>
        </p:spPr>
        <p:txBody>
          <a:bodyPr anchorCtr="0" anchor="t" bIns="45350" lIns="90700" spcFirstLastPara="1" rIns="90700" wrap="square" tIns="45350">
            <a:noAutofit/>
          </a:bodyPr>
          <a:lstStyle/>
          <a:p>
            <a:pPr indent="0" lvl="0" marL="0" rtl="0" algn="l">
              <a:spcBef>
                <a:spcPts val="0"/>
              </a:spcBef>
              <a:spcAft>
                <a:spcPts val="0"/>
              </a:spcAft>
              <a:buNone/>
            </a:pPr>
            <a:r>
              <a:t/>
            </a:r>
            <a:endParaRPr b="0" sz="2000" strike="noStrike">
              <a:latin typeface="Arial"/>
              <a:ea typeface="Arial"/>
              <a:cs typeface="Arial"/>
              <a:sym typeface="Arial"/>
            </a:endParaRPr>
          </a:p>
        </p:txBody>
      </p:sp>
      <p:sp>
        <p:nvSpPr>
          <p:cNvPr id="70" name="Google Shape;70;g76012dfa25_0_1:notes"/>
          <p:cNvSpPr txBox="1"/>
          <p:nvPr/>
        </p:nvSpPr>
        <p:spPr>
          <a:xfrm>
            <a:off x="3884518" y="8685037"/>
            <a:ext cx="2971800" cy="457200"/>
          </a:xfrm>
          <a:prstGeom prst="rect">
            <a:avLst/>
          </a:prstGeom>
          <a:noFill/>
          <a:ln>
            <a:noFill/>
          </a:ln>
        </p:spPr>
        <p:txBody>
          <a:bodyPr anchorCtr="0" anchor="b" bIns="45350" lIns="90700" spcFirstLastPara="1" rIns="90700" wrap="square" tIns="45350">
            <a:noAutofit/>
          </a:bodyPr>
          <a:lstStyle/>
          <a:p>
            <a:pPr indent="0" lvl="0" marL="0" marR="0" rtl="0" algn="r">
              <a:lnSpc>
                <a:spcPct val="100000"/>
              </a:lnSpc>
              <a:spcBef>
                <a:spcPts val="0"/>
              </a:spcBef>
              <a:spcAft>
                <a:spcPts val="0"/>
              </a:spcAft>
              <a:buNone/>
            </a:pPr>
            <a:fld id="{00000000-1234-1234-1234-123412341234}" type="slidenum">
              <a:rPr b="0" i="0" lang="en" sz="1200" u="none" cap="none" strike="noStrike">
                <a:solidFill>
                  <a:srgbClr val="000000"/>
                </a:solidFill>
                <a:latin typeface="Calibri"/>
                <a:ea typeface="Calibri"/>
                <a:cs typeface="Calibri"/>
                <a:sym typeface="Calibri"/>
              </a:rPr>
              <a:t>‹#›</a:t>
            </a:fld>
            <a:endParaRPr b="0" i="0" sz="1200" u="none" cap="none"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g76012dfa25_0_76: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g76012dfa25_0_76: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g76012dfa25_0_147: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g76012dfa25_0_147: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g76012dfa25_0_166: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g76012dfa25_0_166: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012dfa25_0_175: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g76012dfa25_0_175: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1" name="Shape 111"/>
        <p:cNvGrpSpPr/>
        <p:nvPr/>
      </p:nvGrpSpPr>
      <p:grpSpPr>
        <a:xfrm>
          <a:off x="0" y="0"/>
          <a:ext cx="0" cy="0"/>
          <a:chOff x="0" y="0"/>
          <a:chExt cx="0" cy="0"/>
        </a:xfrm>
      </p:grpSpPr>
      <p:sp>
        <p:nvSpPr>
          <p:cNvPr id="112" name="Google Shape;112;g76012dfa25_0_190: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g76012dfa25_0_190: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9" name="Shape 119"/>
        <p:cNvGrpSpPr/>
        <p:nvPr/>
      </p:nvGrpSpPr>
      <p:grpSpPr>
        <a:xfrm>
          <a:off x="0" y="0"/>
          <a:ext cx="0" cy="0"/>
          <a:chOff x="0" y="0"/>
          <a:chExt cx="0" cy="0"/>
        </a:xfrm>
      </p:grpSpPr>
      <p:sp>
        <p:nvSpPr>
          <p:cNvPr id="120" name="Google Shape;120;g76012dfa25_0_198: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76012dfa25_0_198: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7" name="Shape 127"/>
        <p:cNvGrpSpPr/>
        <p:nvPr/>
      </p:nvGrpSpPr>
      <p:grpSpPr>
        <a:xfrm>
          <a:off x="0" y="0"/>
          <a:ext cx="0" cy="0"/>
          <a:chOff x="0" y="0"/>
          <a:chExt cx="0" cy="0"/>
        </a:xfrm>
      </p:grpSpPr>
      <p:sp>
        <p:nvSpPr>
          <p:cNvPr id="128" name="Google Shape;128;g76012dfa25_0_207:notes"/>
          <p:cNvSpPr txBox="1"/>
          <p:nvPr>
            <p:ph idx="1" type="body"/>
          </p:nvPr>
        </p:nvSpPr>
        <p:spPr>
          <a:xfrm>
            <a:off x="685810" y="4343259"/>
            <a:ext cx="5486400" cy="411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76012dfa25_0_207:notes"/>
          <p:cNvSpPr/>
          <p:nvPr>
            <p:ph idx="2" type="sldImg"/>
          </p:nvPr>
        </p:nvSpPr>
        <p:spPr>
          <a:xfrm>
            <a:off x="1893254" y="685934"/>
            <a:ext cx="3071400" cy="3429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50" name="Shape 50"/>
        <p:cNvGrpSpPr/>
        <p:nvPr/>
      </p:nvGrpSpPr>
      <p:grpSpPr>
        <a:xfrm>
          <a:off x="0" y="0"/>
          <a:ext cx="0" cy="0"/>
          <a:chOff x="0" y="0"/>
          <a:chExt cx="0" cy="0"/>
        </a:xfrm>
      </p:grpSpPr>
      <p:sp>
        <p:nvSpPr>
          <p:cNvPr id="51" name="Google Shape;51;p13"/>
          <p:cNvSpPr txBox="1"/>
          <p:nvPr>
            <p:ph type="title"/>
          </p:nvPr>
        </p:nvSpPr>
        <p:spPr>
          <a:xfrm>
            <a:off x="318960" y="1600200"/>
            <a:ext cx="8508900" cy="3095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2" name="Google Shape;52;p13"/>
          <p:cNvSpPr txBox="1"/>
          <p:nvPr>
            <p:ph idx="1" type="body"/>
          </p:nvPr>
        </p:nvSpPr>
        <p:spPr>
          <a:xfrm>
            <a:off x="457200" y="1203480"/>
            <a:ext cx="4015800" cy="1422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3" name="Google Shape;53;p13"/>
          <p:cNvSpPr txBox="1"/>
          <p:nvPr>
            <p:ph idx="2" type="body"/>
          </p:nvPr>
        </p:nvSpPr>
        <p:spPr>
          <a:xfrm>
            <a:off x="4674240" y="1203480"/>
            <a:ext cx="4015800" cy="1422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4" name="Google Shape;54;p13"/>
          <p:cNvSpPr txBox="1"/>
          <p:nvPr>
            <p:ph idx="3" type="body"/>
          </p:nvPr>
        </p:nvSpPr>
        <p:spPr>
          <a:xfrm>
            <a:off x="457200" y="2761200"/>
            <a:ext cx="8229300" cy="1422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5" name="Google Shape;5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rtl="0">
              <a:buNone/>
              <a:defRPr sz="1300"/>
            </a:lvl1pPr>
            <a:lvl2pPr lvl="1" rtl="0">
              <a:buNone/>
              <a:defRPr sz="1300"/>
            </a:lvl2pPr>
            <a:lvl3pPr lvl="2" rtl="0">
              <a:buNone/>
              <a:defRPr sz="1300"/>
            </a:lvl3pPr>
            <a:lvl4pPr lvl="3" rtl="0">
              <a:buNone/>
              <a:defRPr sz="1300"/>
            </a:lvl4pPr>
            <a:lvl5pPr lvl="4" rtl="0">
              <a:buNone/>
              <a:defRPr sz="1300"/>
            </a:lvl5pPr>
            <a:lvl6pPr lvl="5" rtl="0">
              <a:buNone/>
              <a:defRPr sz="1300"/>
            </a:lvl6pPr>
            <a:lvl7pPr lvl="6" rtl="0">
              <a:buNone/>
              <a:defRPr sz="1300"/>
            </a:lvl7pPr>
            <a:lvl8pPr lvl="7" rtl="0">
              <a:buNone/>
              <a:defRPr sz="1300"/>
            </a:lvl8pPr>
            <a:lvl9pPr lvl="8" rtl="0">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56" name="Shape 56"/>
        <p:cNvGrpSpPr/>
        <p:nvPr/>
      </p:nvGrpSpPr>
      <p:grpSpPr>
        <a:xfrm>
          <a:off x="0" y="0"/>
          <a:ext cx="0" cy="0"/>
          <a:chOff x="0" y="0"/>
          <a:chExt cx="0" cy="0"/>
        </a:xfrm>
      </p:grpSpPr>
      <p:sp>
        <p:nvSpPr>
          <p:cNvPr id="57" name="Google Shape;57;p14"/>
          <p:cNvSpPr txBox="1"/>
          <p:nvPr>
            <p:ph type="title"/>
          </p:nvPr>
        </p:nvSpPr>
        <p:spPr>
          <a:xfrm>
            <a:off x="318960" y="1600200"/>
            <a:ext cx="8508900" cy="3095700"/>
          </a:xfrm>
          <a:prstGeom prst="rect">
            <a:avLst/>
          </a:prstGeom>
          <a:noFill/>
          <a:ln>
            <a:noFill/>
          </a:ln>
        </p:spPr>
        <p:txBody>
          <a:bodyPr anchorCtr="0" anchor="ctr" bIns="0" lIns="0" spcFirstLastPara="1" rIns="0" wrap="square" tIns="0">
            <a:noAutofit/>
          </a:bodyPr>
          <a:lstStyle>
            <a:lvl1pPr lvl="0" rtl="0" algn="l">
              <a:spcBef>
                <a:spcPts val="0"/>
              </a:spcBef>
              <a:spcAft>
                <a:spcPts val="0"/>
              </a:spcAft>
              <a:buSzPts val="2800"/>
              <a:buNone/>
              <a:defRPr/>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8" name="Google Shape;58;p14"/>
          <p:cNvSpPr txBox="1"/>
          <p:nvPr>
            <p:ph idx="1" type="body"/>
          </p:nvPr>
        </p:nvSpPr>
        <p:spPr>
          <a:xfrm>
            <a:off x="457200" y="1203480"/>
            <a:ext cx="4015800" cy="29826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59" name="Google Shape;59;p14"/>
          <p:cNvSpPr txBox="1"/>
          <p:nvPr>
            <p:ph idx="2" type="body"/>
          </p:nvPr>
        </p:nvSpPr>
        <p:spPr>
          <a:xfrm>
            <a:off x="4674240" y="1203480"/>
            <a:ext cx="4015800" cy="1422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0" name="Google Shape;60;p14"/>
          <p:cNvSpPr txBox="1"/>
          <p:nvPr>
            <p:ph idx="3" type="body"/>
          </p:nvPr>
        </p:nvSpPr>
        <p:spPr>
          <a:xfrm>
            <a:off x="4674240" y="2761200"/>
            <a:ext cx="4015800" cy="1422300"/>
          </a:xfrm>
          <a:prstGeom prst="rect">
            <a:avLst/>
          </a:prstGeom>
          <a:noFill/>
          <a:ln>
            <a:noFill/>
          </a:ln>
        </p:spPr>
        <p:txBody>
          <a:bodyPr anchorCtr="0" anchor="t" bIns="0" lIns="0" spcFirstLastPara="1" rIns="0" wrap="square" tIns="0">
            <a:noAutofit/>
          </a:bodyPr>
          <a:lstStyle>
            <a:lvl1pPr indent="-228600" lvl="0" marL="457200" rtl="0" algn="l">
              <a:spcBef>
                <a:spcPts val="0"/>
              </a:spcBef>
              <a:spcAft>
                <a:spcPts val="0"/>
              </a:spcAft>
              <a:buSzPts val="1800"/>
              <a:buNone/>
              <a:defRPr/>
            </a:lvl1pPr>
            <a:lvl2pPr indent="-228600" lvl="1" marL="914400" rtl="0" algn="l">
              <a:spcBef>
                <a:spcPts val="1600"/>
              </a:spcBef>
              <a:spcAft>
                <a:spcPts val="0"/>
              </a:spcAft>
              <a:buSzPts val="1400"/>
              <a:buNone/>
              <a:defRPr/>
            </a:lvl2pPr>
            <a:lvl3pPr indent="-228600" lvl="2" marL="1371600" rtl="0" algn="l">
              <a:spcBef>
                <a:spcPts val="1600"/>
              </a:spcBef>
              <a:spcAft>
                <a:spcPts val="0"/>
              </a:spcAft>
              <a:buSzPts val="1400"/>
              <a:buNone/>
              <a:defRPr/>
            </a:lvl3pPr>
            <a:lvl4pPr indent="-228600" lvl="3" marL="1828800" rtl="0" algn="l">
              <a:spcBef>
                <a:spcPts val="1600"/>
              </a:spcBef>
              <a:spcAft>
                <a:spcPts val="0"/>
              </a:spcAft>
              <a:buSzPts val="1400"/>
              <a:buNone/>
              <a:defRPr/>
            </a:lvl4pPr>
            <a:lvl5pPr indent="-228600" lvl="4" marL="2286000" rtl="0" algn="l">
              <a:spcBef>
                <a:spcPts val="1600"/>
              </a:spcBef>
              <a:spcAft>
                <a:spcPts val="0"/>
              </a:spcAft>
              <a:buSzPts val="1400"/>
              <a:buNone/>
              <a:defRPr/>
            </a:lvl5pPr>
            <a:lvl6pPr indent="-228600" lvl="5" marL="2743200" rtl="0" algn="l">
              <a:spcBef>
                <a:spcPts val="1600"/>
              </a:spcBef>
              <a:spcAft>
                <a:spcPts val="0"/>
              </a:spcAft>
              <a:buSzPts val="1400"/>
              <a:buNone/>
              <a:defRPr/>
            </a:lvl6pPr>
            <a:lvl7pPr indent="-228600" lvl="6" marL="3200400" rtl="0" algn="l">
              <a:spcBef>
                <a:spcPts val="1600"/>
              </a:spcBef>
              <a:spcAft>
                <a:spcPts val="0"/>
              </a:spcAft>
              <a:buSzPts val="1400"/>
              <a:buNone/>
              <a:defRPr/>
            </a:lvl7pPr>
            <a:lvl8pPr indent="-228600" lvl="7" marL="3657600" rtl="0" algn="l">
              <a:spcBef>
                <a:spcPts val="1600"/>
              </a:spcBef>
              <a:spcAft>
                <a:spcPts val="0"/>
              </a:spcAft>
              <a:buSzPts val="1400"/>
              <a:buNone/>
              <a:defRPr/>
            </a:lvl8pPr>
            <a:lvl9pPr indent="-228600" lvl="8" marL="4114800" rtl="0" algn="l">
              <a:spcBef>
                <a:spcPts val="1600"/>
              </a:spcBef>
              <a:spcAft>
                <a:spcPts val="1600"/>
              </a:spcAft>
              <a:buSzPts val="1400"/>
              <a:buNone/>
              <a:defRPr/>
            </a:lvl9pPr>
          </a:lstStyle>
          <a:p/>
        </p:txBody>
      </p:sp>
      <p:sp>
        <p:nvSpPr>
          <p:cNvPr id="61" name="Google Shape;61;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8.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pic>
        <p:nvPicPr>
          <p:cNvPr id="66" name="Google Shape;66;p15"/>
          <p:cNvPicPr preferRelativeResize="0"/>
          <p:nvPr/>
        </p:nvPicPr>
        <p:blipFill>
          <a:blip r:embed="rId3">
            <a:alphaModFix/>
          </a:blip>
          <a:stretch>
            <a:fillRect/>
          </a:stretch>
        </p:blipFill>
        <p:spPr>
          <a:xfrm>
            <a:off x="2170550" y="152400"/>
            <a:ext cx="5042071" cy="48387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8" name="Shape 138"/>
        <p:cNvGrpSpPr/>
        <p:nvPr/>
      </p:nvGrpSpPr>
      <p:grpSpPr>
        <a:xfrm>
          <a:off x="0" y="0"/>
          <a:ext cx="0" cy="0"/>
          <a:chOff x="0" y="0"/>
          <a:chExt cx="0" cy="0"/>
        </a:xfrm>
      </p:grpSpPr>
      <p:sp>
        <p:nvSpPr>
          <p:cNvPr id="139" name="Google Shape;139;p24"/>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40" name="Google Shape;140;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1" name="Google Shape;141;p24"/>
          <p:cNvSpPr txBox="1"/>
          <p:nvPr/>
        </p:nvSpPr>
        <p:spPr>
          <a:xfrm>
            <a:off x="782250" y="2366550"/>
            <a:ext cx="7579500" cy="410400"/>
          </a:xfrm>
          <a:prstGeom prst="rect">
            <a:avLst/>
          </a:prstGeom>
          <a:noFill/>
          <a:ln>
            <a:noFill/>
          </a:ln>
        </p:spPr>
        <p:txBody>
          <a:bodyPr anchorCtr="0" anchor="t" bIns="0" lIns="0" spcFirstLastPara="1" rIns="0" wrap="square" tIns="0">
            <a:noAutofit/>
          </a:bodyPr>
          <a:lstStyle/>
          <a:p>
            <a:pPr indent="0" lvl="0" marL="0" marR="0" rtl="0" algn="ctr">
              <a:lnSpc>
                <a:spcPct val="128000"/>
              </a:lnSpc>
              <a:spcBef>
                <a:spcPts val="0"/>
              </a:spcBef>
              <a:spcAft>
                <a:spcPts val="0"/>
              </a:spcAft>
              <a:buNone/>
            </a:pPr>
            <a:r>
              <a:rPr lang="en" sz="2500"/>
              <a:t>Questions</a:t>
            </a:r>
            <a:endParaRPr sz="2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45" name="Shape 145"/>
        <p:cNvGrpSpPr/>
        <p:nvPr/>
      </p:nvGrpSpPr>
      <p:grpSpPr>
        <a:xfrm>
          <a:off x="0" y="0"/>
          <a:ext cx="0" cy="0"/>
          <a:chOff x="0" y="0"/>
          <a:chExt cx="0" cy="0"/>
        </a:xfrm>
      </p:grpSpPr>
      <p:sp>
        <p:nvSpPr>
          <p:cNvPr id="146" name="Google Shape;146;p25"/>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47" name="Google Shape;147;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8" name="Google Shape;148;p25"/>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Learnings</a:t>
            </a:r>
            <a:endParaRPr sz="2500"/>
          </a:p>
        </p:txBody>
      </p:sp>
      <p:sp>
        <p:nvSpPr>
          <p:cNvPr id="149" name="Google Shape;149;p25"/>
          <p:cNvSpPr txBox="1"/>
          <p:nvPr/>
        </p:nvSpPr>
        <p:spPr>
          <a:xfrm>
            <a:off x="317550" y="1117075"/>
            <a:ext cx="8508900" cy="35076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0"/>
              </a:spcBef>
              <a:spcAft>
                <a:spcPts val="0"/>
              </a:spcAft>
              <a:buSzPts val="1400"/>
              <a:buChar char="●"/>
            </a:pPr>
            <a:r>
              <a:rPr lang="en"/>
              <a:t>Markdown</a:t>
            </a:r>
            <a:endParaRPr/>
          </a:p>
          <a:p>
            <a:pPr indent="-317500" lvl="0" marL="457200" rtl="0" algn="l">
              <a:lnSpc>
                <a:spcPct val="115000"/>
              </a:lnSpc>
              <a:spcBef>
                <a:spcPts val="0"/>
              </a:spcBef>
              <a:spcAft>
                <a:spcPts val="0"/>
              </a:spcAft>
              <a:buSzPts val="1400"/>
              <a:buChar char="●"/>
            </a:pPr>
            <a:r>
              <a:rPr lang="en"/>
              <a:t>Fork and Pull request in Git</a:t>
            </a:r>
            <a:endParaRPr/>
          </a:p>
          <a:p>
            <a:pPr indent="-317500" lvl="0" marL="457200" rtl="0" algn="l">
              <a:lnSpc>
                <a:spcPct val="115000"/>
              </a:lnSpc>
              <a:spcBef>
                <a:spcPts val="0"/>
              </a:spcBef>
              <a:spcAft>
                <a:spcPts val="0"/>
              </a:spcAft>
              <a:buSzPts val="1400"/>
              <a:buChar char="●"/>
            </a:pPr>
            <a:r>
              <a:rPr lang="en"/>
              <a:t>Node.js</a:t>
            </a:r>
            <a:endParaRPr/>
          </a:p>
          <a:p>
            <a:pPr indent="-317500" lvl="0" marL="457200" rtl="0" algn="l">
              <a:lnSpc>
                <a:spcPct val="115000"/>
              </a:lnSpc>
              <a:spcBef>
                <a:spcPts val="0"/>
              </a:spcBef>
              <a:spcAft>
                <a:spcPts val="0"/>
              </a:spcAft>
              <a:buSzPts val="1400"/>
              <a:buChar char="●"/>
            </a:pPr>
            <a:r>
              <a:rPr lang="en"/>
              <a:t>JSON</a:t>
            </a:r>
            <a:endParaRPr/>
          </a:p>
          <a:p>
            <a:pPr indent="-317500" lvl="0" marL="457200" rtl="0" algn="l">
              <a:lnSpc>
                <a:spcPct val="115000"/>
              </a:lnSpc>
              <a:spcBef>
                <a:spcPts val="0"/>
              </a:spcBef>
              <a:spcAft>
                <a:spcPts val="0"/>
              </a:spcAft>
              <a:buSzPts val="1400"/>
              <a:buChar char="●"/>
            </a:pPr>
            <a:r>
              <a:rPr lang="en"/>
              <a:t>World Wide Web Consortium Web of Things: Thing Description</a:t>
            </a:r>
            <a:endParaRPr/>
          </a:p>
          <a:p>
            <a:pPr indent="-317500" lvl="0" marL="457200" rtl="0" algn="l">
              <a:lnSpc>
                <a:spcPct val="115000"/>
              </a:lnSpc>
              <a:spcBef>
                <a:spcPts val="0"/>
              </a:spcBef>
              <a:spcAft>
                <a:spcPts val="0"/>
              </a:spcAft>
              <a:buSzPts val="1400"/>
              <a:buChar char="●"/>
            </a:pPr>
            <a:r>
              <a:rPr lang="en"/>
              <a:t>Postman</a:t>
            </a:r>
            <a:endParaRPr/>
          </a:p>
          <a:p>
            <a:pPr indent="-317500" lvl="0" marL="457200" rtl="0" algn="l">
              <a:lnSpc>
                <a:spcPct val="115000"/>
              </a:lnSpc>
              <a:spcBef>
                <a:spcPts val="0"/>
              </a:spcBef>
              <a:spcAft>
                <a:spcPts val="0"/>
              </a:spcAft>
              <a:buSzPts val="1400"/>
              <a:buChar char="●"/>
            </a:pPr>
            <a:r>
              <a:rPr lang="en"/>
              <a:t>Not to develop a application in 64 bit OS when you know you are going to deploy it in Raspberry Pi (Until 2019)</a:t>
            </a:r>
            <a:endParaRPr/>
          </a:p>
          <a:p>
            <a:pPr indent="-317500" lvl="0" marL="457200" rtl="0" algn="l">
              <a:lnSpc>
                <a:spcPct val="115000"/>
              </a:lnSpc>
              <a:spcBef>
                <a:spcPts val="0"/>
              </a:spcBef>
              <a:spcAft>
                <a:spcPts val="0"/>
              </a:spcAft>
              <a:buSzPts val="1400"/>
              <a:buChar char="●"/>
            </a:pPr>
            <a:r>
              <a:rPr lang="en"/>
              <a:t>Cron job can be used for starting applications on restart.</a:t>
            </a:r>
            <a:endParaRPr/>
          </a:p>
          <a:p>
            <a:pPr indent="-317500" lvl="0" marL="457200" rtl="0" algn="l">
              <a:lnSpc>
                <a:spcPct val="115000"/>
              </a:lnSpc>
              <a:spcBef>
                <a:spcPts val="0"/>
              </a:spcBef>
              <a:spcAft>
                <a:spcPts val="0"/>
              </a:spcAft>
              <a:buSzPts val="1400"/>
              <a:buChar char="●"/>
            </a:pPr>
            <a:r>
              <a:rPr lang="en"/>
              <a:t>Continuous Integration: Tools like Travis CI and Jenkins</a:t>
            </a:r>
            <a:endParaRPr/>
          </a:p>
          <a:p>
            <a:pPr indent="-317500" lvl="0" marL="457200" rtl="0" algn="l">
              <a:lnSpc>
                <a:spcPct val="115000"/>
              </a:lnSpc>
              <a:spcBef>
                <a:spcPts val="0"/>
              </a:spcBef>
              <a:spcAft>
                <a:spcPts val="0"/>
              </a:spcAft>
              <a:buSzPts val="1400"/>
              <a:buChar char="●"/>
            </a:pPr>
            <a:r>
              <a:rPr lang="en"/>
              <a:t>How to write a paper? (Yet to learn a lot, would be happy to do peer review)</a:t>
            </a:r>
            <a:endParaRPr/>
          </a:p>
          <a:p>
            <a:pPr indent="-317500" lvl="0" marL="457200" rtl="0" algn="l">
              <a:lnSpc>
                <a:spcPct val="115000"/>
              </a:lnSpc>
              <a:spcBef>
                <a:spcPts val="0"/>
              </a:spcBef>
              <a:spcAft>
                <a:spcPts val="0"/>
              </a:spcAft>
              <a:buSzPts val="1400"/>
              <a:buChar char="●"/>
            </a:pPr>
            <a:r>
              <a:rPr lang="en"/>
              <a:t>How to create images for paper?</a:t>
            </a:r>
            <a:endParaRPr/>
          </a:p>
          <a:p>
            <a:pPr indent="-317500" lvl="0" marL="457200" rtl="0" algn="l">
              <a:lnSpc>
                <a:spcPct val="115000"/>
              </a:lnSpc>
              <a:spcBef>
                <a:spcPts val="0"/>
              </a:spcBef>
              <a:spcAft>
                <a:spcPts val="0"/>
              </a:spcAft>
              <a:buSzPts val="1400"/>
              <a:buChar char="●"/>
            </a:pPr>
            <a:r>
              <a:rPr lang="en"/>
              <a:t>LaTeX</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9">
                                            <p:txEl>
                                              <p:pRg end="11" st="1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53" name="Shape 153"/>
        <p:cNvGrpSpPr/>
        <p:nvPr/>
      </p:nvGrpSpPr>
      <p:grpSpPr>
        <a:xfrm>
          <a:off x="0" y="0"/>
          <a:ext cx="0" cy="0"/>
          <a:chOff x="0" y="0"/>
          <a:chExt cx="0" cy="0"/>
        </a:xfrm>
      </p:grpSpPr>
      <p:sp>
        <p:nvSpPr>
          <p:cNvPr id="154" name="Google Shape;154;p26"/>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55" name="Google Shape;155;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6" name="Google Shape;156;p26"/>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History</a:t>
            </a:r>
            <a:endParaRPr sz="2500"/>
          </a:p>
        </p:txBody>
      </p:sp>
      <p:pic>
        <p:nvPicPr>
          <p:cNvPr id="157" name="Google Shape;157;p26"/>
          <p:cNvPicPr preferRelativeResize="0"/>
          <p:nvPr/>
        </p:nvPicPr>
        <p:blipFill>
          <a:blip r:embed="rId3">
            <a:alphaModFix/>
          </a:blip>
          <a:stretch>
            <a:fillRect/>
          </a:stretch>
        </p:blipFill>
        <p:spPr>
          <a:xfrm>
            <a:off x="271463" y="2176463"/>
            <a:ext cx="8601075" cy="7905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61" name="Shape 161"/>
        <p:cNvGrpSpPr/>
        <p:nvPr/>
      </p:nvGrpSpPr>
      <p:grpSpPr>
        <a:xfrm>
          <a:off x="0" y="0"/>
          <a:ext cx="0" cy="0"/>
          <a:chOff x="0" y="0"/>
          <a:chExt cx="0" cy="0"/>
        </a:xfrm>
      </p:grpSpPr>
      <p:sp>
        <p:nvSpPr>
          <p:cNvPr id="162" name="Google Shape;162;p27"/>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63" name="Google Shape;163;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64" name="Google Shape;164;p27"/>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Thanks</a:t>
            </a:r>
            <a:endParaRPr sz="2500"/>
          </a:p>
        </p:txBody>
      </p:sp>
      <p:sp>
        <p:nvSpPr>
          <p:cNvPr id="165" name="Google Shape;165;p27"/>
          <p:cNvSpPr txBox="1"/>
          <p:nvPr/>
        </p:nvSpPr>
        <p:spPr>
          <a:xfrm>
            <a:off x="317550" y="2004425"/>
            <a:ext cx="8508900" cy="35076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0"/>
              </a:spcBef>
              <a:spcAft>
                <a:spcPts val="0"/>
              </a:spcAft>
              <a:buSzPts val="1400"/>
              <a:buChar char="●"/>
            </a:pPr>
            <a:r>
              <a:rPr lang="en"/>
              <a:t>Thanks to Prof. S</a:t>
            </a:r>
            <a:r>
              <a:rPr lang="en"/>
              <a:t>ebastian Steinhorst, for allowing me to work with the chair.</a:t>
            </a:r>
            <a:endParaRPr/>
          </a:p>
          <a:p>
            <a:pPr indent="-317500" lvl="0" marL="457200" rtl="0" algn="l">
              <a:lnSpc>
                <a:spcPct val="115000"/>
              </a:lnSpc>
              <a:spcBef>
                <a:spcPts val="0"/>
              </a:spcBef>
              <a:spcAft>
                <a:spcPts val="0"/>
              </a:spcAft>
              <a:buSzPts val="1400"/>
              <a:buChar char="●"/>
            </a:pPr>
            <a:r>
              <a:rPr lang="en"/>
              <a:t>Thanks to Ege Korkan, for his continuous and tireless support.</a:t>
            </a:r>
            <a:endParaRPr/>
          </a:p>
          <a:p>
            <a:pPr indent="-317500" lvl="0" marL="457200" rtl="0" algn="l">
              <a:lnSpc>
                <a:spcPct val="115000"/>
              </a:lnSpc>
              <a:spcBef>
                <a:spcPts val="0"/>
              </a:spcBef>
              <a:spcAft>
                <a:spcPts val="0"/>
              </a:spcAft>
              <a:buSzPts val="1400"/>
              <a:buChar char="●"/>
            </a:pPr>
            <a:r>
              <a:rPr lang="en"/>
              <a:t>Thanks to the Team, for helping and sharing their time and knowledge whenever I’m at their desk.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71" name="Shape 71"/>
        <p:cNvGrpSpPr/>
        <p:nvPr/>
      </p:nvGrpSpPr>
      <p:grpSpPr>
        <a:xfrm>
          <a:off x="0" y="0"/>
          <a:ext cx="0" cy="0"/>
          <a:chOff x="0" y="0"/>
          <a:chExt cx="0" cy="0"/>
        </a:xfrm>
      </p:grpSpPr>
      <p:pic>
        <p:nvPicPr>
          <p:cNvPr descr="TUM_Glockenturm.tif" id="72" name="Google Shape;72;p16"/>
          <p:cNvPicPr preferRelativeResize="0"/>
          <p:nvPr/>
        </p:nvPicPr>
        <p:blipFill rotWithShape="1">
          <a:blip r:embed="rId3">
            <a:alphaModFix/>
          </a:blip>
          <a:srcRect b="0" l="0" r="0" t="0"/>
          <a:stretch/>
        </p:blipFill>
        <p:spPr>
          <a:xfrm>
            <a:off x="4975200" y="1476360"/>
            <a:ext cx="3819599" cy="3333599"/>
          </a:xfrm>
          <a:prstGeom prst="rect">
            <a:avLst/>
          </a:prstGeom>
          <a:noFill/>
          <a:ln>
            <a:noFill/>
          </a:ln>
        </p:spPr>
      </p:pic>
      <p:sp>
        <p:nvSpPr>
          <p:cNvPr id="73" name="Google Shape;73;p16"/>
          <p:cNvSpPr txBox="1"/>
          <p:nvPr/>
        </p:nvSpPr>
        <p:spPr>
          <a:xfrm>
            <a:off x="318960" y="972000"/>
            <a:ext cx="8508900" cy="383400"/>
          </a:xfrm>
          <a:prstGeom prst="rect">
            <a:avLst/>
          </a:prstGeom>
          <a:noFill/>
          <a:ln>
            <a:noFill/>
          </a:ln>
        </p:spPr>
        <p:txBody>
          <a:bodyPr anchorCtr="0" anchor="t" bIns="0" lIns="0" spcFirstLastPara="1" rIns="0" wrap="square" tIns="0">
            <a:noAutofit/>
          </a:bodyPr>
          <a:lstStyle/>
          <a:p>
            <a:pPr indent="0" lvl="0" marL="0" marR="0" rtl="0" algn="ctr">
              <a:spcBef>
                <a:spcPts val="0"/>
              </a:spcBef>
              <a:spcAft>
                <a:spcPts val="0"/>
              </a:spcAft>
              <a:buNone/>
            </a:pPr>
            <a:r>
              <a:t/>
            </a:r>
            <a:endParaRPr b="0" i="0" sz="4400" u="none" cap="none" strike="noStrike">
              <a:latin typeface="Arial"/>
              <a:ea typeface="Arial"/>
              <a:cs typeface="Arial"/>
              <a:sym typeface="Arial"/>
            </a:endParaRPr>
          </a:p>
        </p:txBody>
      </p:sp>
      <p:sp>
        <p:nvSpPr>
          <p:cNvPr id="74" name="Google Shape;74;p16"/>
          <p:cNvSpPr txBox="1"/>
          <p:nvPr/>
        </p:nvSpPr>
        <p:spPr>
          <a:xfrm>
            <a:off x="235825" y="467575"/>
            <a:ext cx="5808600" cy="78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t>IDP - Interdisciplinary Project</a:t>
            </a:r>
            <a:endParaRPr b="1" sz="2400"/>
          </a:p>
          <a:p>
            <a:pPr indent="0" lvl="0" marL="0" rtl="0" algn="l">
              <a:spcBef>
                <a:spcPts val="0"/>
              </a:spcBef>
              <a:spcAft>
                <a:spcPts val="0"/>
              </a:spcAft>
              <a:buNone/>
            </a:pPr>
            <a:r>
              <a:t/>
            </a:r>
            <a:endParaRPr b="1" sz="2400"/>
          </a:p>
        </p:txBody>
      </p:sp>
      <p:sp>
        <p:nvSpPr>
          <p:cNvPr id="75" name="Google Shape;75;p16"/>
          <p:cNvSpPr txBox="1"/>
          <p:nvPr/>
        </p:nvSpPr>
        <p:spPr>
          <a:xfrm>
            <a:off x="284325" y="1257175"/>
            <a:ext cx="5219400" cy="68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Presentation - WoT-CI: Web of Things System Continuous Integration</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6" name="Google Shape;76;p16"/>
          <p:cNvSpPr txBox="1"/>
          <p:nvPr/>
        </p:nvSpPr>
        <p:spPr>
          <a:xfrm>
            <a:off x="318950" y="2725850"/>
            <a:ext cx="2691300" cy="193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a:solidFill>
                  <a:schemeClr val="dk1"/>
                </a:solidFill>
              </a:rPr>
              <a:t>Presenter: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
                <a:solidFill>
                  <a:schemeClr val="dk1"/>
                </a:solidFill>
              </a:rPr>
              <a:t>Muthuraman Chidambaram</a:t>
            </a:r>
            <a:endParaRPr/>
          </a:p>
        </p:txBody>
      </p:sp>
      <p:sp>
        <p:nvSpPr>
          <p:cNvPr id="77" name="Google Shape;77;p16"/>
          <p:cNvSpPr txBox="1"/>
          <p:nvPr/>
        </p:nvSpPr>
        <p:spPr>
          <a:xfrm>
            <a:off x="311053" y="4854950"/>
            <a:ext cx="8483700" cy="273900"/>
          </a:xfrm>
          <a:prstGeom prst="rect">
            <a:avLst/>
          </a:prstGeom>
          <a:noFill/>
          <a:ln>
            <a:noFill/>
          </a:ln>
        </p:spPr>
        <p:txBody>
          <a:bodyPr anchorCtr="0" anchor="ctr" bIns="45700" lIns="0" spcFirstLastPara="1" rIns="0" wrap="square" tIns="45700">
            <a:noAutofit/>
          </a:bodyPr>
          <a:lstStyle/>
          <a:p>
            <a:pPr indent="0" lvl="0" marL="0" marR="0" rtl="0" algn="l">
              <a:lnSpc>
                <a:spcPct val="100000"/>
              </a:lnSpc>
              <a:spcBef>
                <a:spcPts val="0"/>
              </a:spcBef>
              <a:spcAft>
                <a:spcPts val="0"/>
              </a:spcAft>
              <a:buNone/>
            </a:pPr>
            <a:r>
              <a:rPr lang="en" sz="1100"/>
              <a:t>Chair of </a:t>
            </a:r>
            <a:r>
              <a:rPr lang="en" sz="1050">
                <a:solidFill>
                  <a:srgbClr val="333333"/>
                </a:solidFill>
                <a:highlight>
                  <a:srgbClr val="FFFFFF"/>
                </a:highlight>
              </a:rPr>
              <a:t>Embedded Systems and Internet of Things</a:t>
            </a:r>
            <a:r>
              <a:rPr lang="en" sz="1100"/>
              <a:t> | Muthuraman Chidambaram | IDP</a:t>
            </a:r>
            <a:endParaRPr b="0" i="0" sz="1100" u="none" cap="none" strike="noStrike">
              <a:latin typeface="Arial"/>
              <a:ea typeface="Arial"/>
              <a:cs typeface="Arial"/>
              <a:sym typeface="Arial"/>
            </a:endParaRPr>
          </a:p>
        </p:txBody>
      </p:sp>
      <p:sp>
        <p:nvSpPr>
          <p:cNvPr id="78" name="Google Shape;78;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82" name="Shape 82"/>
        <p:cNvGrpSpPr/>
        <p:nvPr/>
      </p:nvGrpSpPr>
      <p:grpSpPr>
        <a:xfrm>
          <a:off x="0" y="0"/>
          <a:ext cx="0" cy="0"/>
          <a:chOff x="0" y="0"/>
          <a:chExt cx="0" cy="0"/>
        </a:xfrm>
      </p:grpSpPr>
      <p:sp>
        <p:nvSpPr>
          <p:cNvPr id="83" name="Google Shape;83;p17"/>
          <p:cNvSpPr txBox="1"/>
          <p:nvPr/>
        </p:nvSpPr>
        <p:spPr>
          <a:xfrm>
            <a:off x="317550" y="1117075"/>
            <a:ext cx="8508900" cy="3507600"/>
          </a:xfrm>
          <a:prstGeom prst="rect">
            <a:avLst/>
          </a:prstGeom>
          <a:noFill/>
          <a:ln>
            <a:noFill/>
          </a:ln>
        </p:spPr>
        <p:txBody>
          <a:bodyPr anchorCtr="0" anchor="t" bIns="0" lIns="0" spcFirstLastPara="1" rIns="0" wrap="square" tIns="0">
            <a:noAutofit/>
          </a:bodyPr>
          <a:lstStyle/>
          <a:p>
            <a:pPr indent="-317500" lvl="0" marL="457200" marR="0" rtl="0" algn="l">
              <a:lnSpc>
                <a:spcPct val="150000"/>
              </a:lnSpc>
              <a:spcBef>
                <a:spcPts val="0"/>
              </a:spcBef>
              <a:spcAft>
                <a:spcPts val="0"/>
              </a:spcAft>
              <a:buClr>
                <a:srgbClr val="000000"/>
              </a:buClr>
              <a:buSzPts val="1400"/>
              <a:buFont typeface="Arial"/>
              <a:buChar char="●"/>
            </a:pPr>
            <a:r>
              <a:rPr lang="en"/>
              <a:t>IoT I</a:t>
            </a:r>
            <a:r>
              <a:rPr lang="en"/>
              <a:t>nteroperability</a:t>
            </a:r>
            <a:r>
              <a:rPr lang="en"/>
              <a:t> </a:t>
            </a:r>
            <a:endParaRPr b="0" i="0" sz="1400" u="none" cap="none" strike="noStrike">
              <a:latin typeface="Arial"/>
              <a:ea typeface="Arial"/>
              <a:cs typeface="Arial"/>
              <a:sym typeface="Arial"/>
            </a:endParaRPr>
          </a:p>
          <a:p>
            <a:pPr indent="-317500" lvl="0" marL="457200" marR="0" rtl="0" algn="l">
              <a:lnSpc>
                <a:spcPct val="150000"/>
              </a:lnSpc>
              <a:spcBef>
                <a:spcPts val="0"/>
              </a:spcBef>
              <a:spcAft>
                <a:spcPts val="0"/>
              </a:spcAft>
              <a:buSzPts val="1400"/>
              <a:buChar char="●"/>
            </a:pPr>
            <a:r>
              <a:rPr lang="en"/>
              <a:t>WoT Interoperability</a:t>
            </a:r>
            <a:endParaRPr/>
          </a:p>
          <a:p>
            <a:pPr indent="-317500" lvl="0" marL="457200" marR="0" rtl="0" algn="l">
              <a:lnSpc>
                <a:spcPct val="150000"/>
              </a:lnSpc>
              <a:spcBef>
                <a:spcPts val="0"/>
              </a:spcBef>
              <a:spcAft>
                <a:spcPts val="0"/>
              </a:spcAft>
              <a:buSzPts val="1400"/>
              <a:buChar char="●"/>
            </a:pPr>
            <a:r>
              <a:rPr lang="en"/>
              <a:t>Continuous Integration (CI)</a:t>
            </a:r>
            <a:endParaRPr/>
          </a:p>
          <a:p>
            <a:pPr indent="-317500" lvl="0" marL="457200" marR="0" rtl="0" algn="l">
              <a:lnSpc>
                <a:spcPct val="150000"/>
              </a:lnSpc>
              <a:spcBef>
                <a:spcPts val="0"/>
              </a:spcBef>
              <a:spcAft>
                <a:spcPts val="0"/>
              </a:spcAft>
              <a:buSzPts val="1400"/>
              <a:buChar char="●"/>
            </a:pPr>
            <a:r>
              <a:rPr lang="en"/>
              <a:t>CI ⇒ WoT-CI</a:t>
            </a:r>
            <a:endParaRPr/>
          </a:p>
          <a:p>
            <a:pPr indent="-317500" lvl="0" marL="457200" marR="0" rtl="0" algn="l">
              <a:lnSpc>
                <a:spcPct val="150000"/>
              </a:lnSpc>
              <a:spcBef>
                <a:spcPts val="0"/>
              </a:spcBef>
              <a:spcAft>
                <a:spcPts val="0"/>
              </a:spcAft>
              <a:buSzPts val="1400"/>
              <a:buChar char="●"/>
            </a:pPr>
            <a:r>
              <a:rPr lang="en"/>
              <a:t>Architecture &amp; Approach</a:t>
            </a:r>
            <a:endParaRPr/>
          </a:p>
          <a:p>
            <a:pPr indent="-317500" lvl="0" marL="457200" marR="0" rtl="0" algn="l">
              <a:lnSpc>
                <a:spcPct val="150000"/>
              </a:lnSpc>
              <a:spcBef>
                <a:spcPts val="0"/>
              </a:spcBef>
              <a:spcAft>
                <a:spcPts val="0"/>
              </a:spcAft>
              <a:buSzPts val="1400"/>
              <a:buChar char="●"/>
            </a:pPr>
            <a:r>
              <a:rPr lang="en"/>
              <a:t>Conclusion</a:t>
            </a:r>
            <a:endParaRPr/>
          </a:p>
          <a:p>
            <a:pPr indent="-317500" lvl="0" marL="457200" marR="0" rtl="0" algn="l">
              <a:lnSpc>
                <a:spcPct val="150000"/>
              </a:lnSpc>
              <a:spcBef>
                <a:spcPts val="0"/>
              </a:spcBef>
              <a:spcAft>
                <a:spcPts val="0"/>
              </a:spcAft>
              <a:buSzPts val="1400"/>
              <a:buChar char="●"/>
            </a:pPr>
            <a:r>
              <a:rPr lang="en"/>
              <a:t>Learnings</a:t>
            </a:r>
            <a:endParaRPr/>
          </a:p>
          <a:p>
            <a:pPr indent="-317500" lvl="0" marL="457200" marR="0" rtl="0" algn="l">
              <a:lnSpc>
                <a:spcPct val="150000"/>
              </a:lnSpc>
              <a:spcBef>
                <a:spcPts val="0"/>
              </a:spcBef>
              <a:spcAft>
                <a:spcPts val="0"/>
              </a:spcAft>
              <a:buSzPts val="1400"/>
              <a:buChar char="●"/>
            </a:pPr>
            <a:r>
              <a:rPr lang="en"/>
              <a:t>History</a:t>
            </a:r>
            <a:endParaRPr/>
          </a:p>
          <a:p>
            <a:pPr indent="-317500" lvl="0" marL="457200" marR="0" rtl="0" algn="l">
              <a:lnSpc>
                <a:spcPct val="150000"/>
              </a:lnSpc>
              <a:spcBef>
                <a:spcPts val="0"/>
              </a:spcBef>
              <a:spcAft>
                <a:spcPts val="0"/>
              </a:spcAft>
              <a:buSzPts val="1400"/>
              <a:buChar char="●"/>
            </a:pPr>
            <a:r>
              <a:rPr lang="en"/>
              <a:t>Thanks</a:t>
            </a:r>
            <a:endParaRPr/>
          </a:p>
        </p:txBody>
      </p:sp>
      <p:sp>
        <p:nvSpPr>
          <p:cNvPr id="84" name="Google Shape;84;p17"/>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Agenda</a:t>
            </a:r>
            <a:endParaRPr b="0" i="0" sz="2500" u="none" cap="none" strike="noStrike">
              <a:latin typeface="Arial"/>
              <a:ea typeface="Arial"/>
              <a:cs typeface="Arial"/>
              <a:sym typeface="Arial"/>
            </a:endParaRPr>
          </a:p>
        </p:txBody>
      </p:sp>
      <p:sp>
        <p:nvSpPr>
          <p:cNvPr id="85" name="Google Shape;85;p17"/>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86" name="Google Shape;86;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0" name="Shape 90"/>
        <p:cNvGrpSpPr/>
        <p:nvPr/>
      </p:nvGrpSpPr>
      <p:grpSpPr>
        <a:xfrm>
          <a:off x="0" y="0"/>
          <a:ext cx="0" cy="0"/>
          <a:chOff x="0" y="0"/>
          <a:chExt cx="0" cy="0"/>
        </a:xfrm>
      </p:grpSpPr>
      <p:sp>
        <p:nvSpPr>
          <p:cNvPr id="91" name="Google Shape;91;p18"/>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92" name="Google Shape;92;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3" name="Google Shape;93;p18"/>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IoT Interoperability</a:t>
            </a:r>
            <a:endParaRPr sz="2500"/>
          </a:p>
        </p:txBody>
      </p:sp>
      <p:pic>
        <p:nvPicPr>
          <p:cNvPr id="94" name="Google Shape;94;p18"/>
          <p:cNvPicPr preferRelativeResize="0"/>
          <p:nvPr/>
        </p:nvPicPr>
        <p:blipFill>
          <a:blip r:embed="rId3">
            <a:alphaModFix/>
          </a:blip>
          <a:stretch>
            <a:fillRect/>
          </a:stretch>
        </p:blipFill>
        <p:spPr>
          <a:xfrm>
            <a:off x="1091525" y="779475"/>
            <a:ext cx="6509975" cy="3970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98" name="Shape 98"/>
        <p:cNvGrpSpPr/>
        <p:nvPr/>
      </p:nvGrpSpPr>
      <p:grpSpPr>
        <a:xfrm>
          <a:off x="0" y="0"/>
          <a:ext cx="0" cy="0"/>
          <a:chOff x="0" y="0"/>
          <a:chExt cx="0" cy="0"/>
        </a:xfrm>
      </p:grpSpPr>
      <p:sp>
        <p:nvSpPr>
          <p:cNvPr id="99" name="Google Shape;99;p19"/>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00" name="Google Shape;100;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1" name="Google Shape;101;p19"/>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W</a:t>
            </a:r>
            <a:r>
              <a:rPr lang="en" sz="2500"/>
              <a:t>oT Interoperability</a:t>
            </a:r>
            <a:endParaRPr sz="2500"/>
          </a:p>
        </p:txBody>
      </p:sp>
      <p:pic>
        <p:nvPicPr>
          <p:cNvPr id="102" name="Google Shape;102;p19"/>
          <p:cNvPicPr preferRelativeResize="0"/>
          <p:nvPr/>
        </p:nvPicPr>
        <p:blipFill>
          <a:blip r:embed="rId3">
            <a:alphaModFix/>
          </a:blip>
          <a:stretch>
            <a:fillRect/>
          </a:stretch>
        </p:blipFill>
        <p:spPr>
          <a:xfrm>
            <a:off x="2064563" y="731200"/>
            <a:ext cx="5014863" cy="383338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06" name="Shape 106"/>
        <p:cNvGrpSpPr/>
        <p:nvPr/>
      </p:nvGrpSpPr>
      <p:grpSpPr>
        <a:xfrm>
          <a:off x="0" y="0"/>
          <a:ext cx="0" cy="0"/>
          <a:chOff x="0" y="0"/>
          <a:chExt cx="0" cy="0"/>
        </a:xfrm>
      </p:grpSpPr>
      <p:sp>
        <p:nvSpPr>
          <p:cNvPr id="107" name="Google Shape;107;p20"/>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08" name="Google Shape;108;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09" name="Google Shape;109;p20"/>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Continuous Integration(CI):</a:t>
            </a:r>
            <a:endParaRPr sz="2500"/>
          </a:p>
        </p:txBody>
      </p:sp>
      <p:pic>
        <p:nvPicPr>
          <p:cNvPr id="110" name="Google Shape;110;p20"/>
          <p:cNvPicPr preferRelativeResize="0"/>
          <p:nvPr/>
        </p:nvPicPr>
        <p:blipFill>
          <a:blip r:embed="rId3">
            <a:alphaModFix/>
          </a:blip>
          <a:stretch>
            <a:fillRect/>
          </a:stretch>
        </p:blipFill>
        <p:spPr>
          <a:xfrm>
            <a:off x="1935525" y="794025"/>
            <a:ext cx="5272961" cy="38333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14" name="Shape 114"/>
        <p:cNvGrpSpPr/>
        <p:nvPr/>
      </p:nvGrpSpPr>
      <p:grpSpPr>
        <a:xfrm>
          <a:off x="0" y="0"/>
          <a:ext cx="0" cy="0"/>
          <a:chOff x="0" y="0"/>
          <a:chExt cx="0" cy="0"/>
        </a:xfrm>
      </p:grpSpPr>
      <p:sp>
        <p:nvSpPr>
          <p:cNvPr id="115" name="Google Shape;115;p21"/>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16" name="Google Shape;1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17" name="Google Shape;117;p21"/>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CI ⇒ WoT-CI</a:t>
            </a:r>
            <a:endParaRPr sz="2500"/>
          </a:p>
        </p:txBody>
      </p:sp>
      <p:pic>
        <p:nvPicPr>
          <p:cNvPr id="118" name="Google Shape;118;p21"/>
          <p:cNvPicPr preferRelativeResize="0"/>
          <p:nvPr/>
        </p:nvPicPr>
        <p:blipFill>
          <a:blip r:embed="rId3">
            <a:alphaModFix/>
          </a:blip>
          <a:stretch>
            <a:fillRect/>
          </a:stretch>
        </p:blipFill>
        <p:spPr>
          <a:xfrm>
            <a:off x="1877700" y="786175"/>
            <a:ext cx="5388597" cy="383338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22" name="Shape 122"/>
        <p:cNvGrpSpPr/>
        <p:nvPr/>
      </p:nvGrpSpPr>
      <p:grpSpPr>
        <a:xfrm>
          <a:off x="0" y="0"/>
          <a:ext cx="0" cy="0"/>
          <a:chOff x="0" y="0"/>
          <a:chExt cx="0" cy="0"/>
        </a:xfrm>
      </p:grpSpPr>
      <p:sp>
        <p:nvSpPr>
          <p:cNvPr id="123" name="Google Shape;123;p22"/>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24" name="Google Shape;124;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25" name="Google Shape;125;p22"/>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Architecture &amp; Approach</a:t>
            </a:r>
            <a:endParaRPr sz="2500"/>
          </a:p>
        </p:txBody>
      </p:sp>
      <p:pic>
        <p:nvPicPr>
          <p:cNvPr id="126" name="Google Shape;126;p22"/>
          <p:cNvPicPr preferRelativeResize="0"/>
          <p:nvPr/>
        </p:nvPicPr>
        <p:blipFill>
          <a:blip r:embed="rId3">
            <a:alphaModFix/>
          </a:blip>
          <a:stretch>
            <a:fillRect/>
          </a:stretch>
        </p:blipFill>
        <p:spPr>
          <a:xfrm>
            <a:off x="2411188" y="841150"/>
            <a:ext cx="4321637" cy="3748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FFFFFF"/>
        </a:solidFill>
      </p:bgPr>
    </p:bg>
    <p:spTree>
      <p:nvGrpSpPr>
        <p:cNvPr id="130" name="Shape 130"/>
        <p:cNvGrpSpPr/>
        <p:nvPr/>
      </p:nvGrpSpPr>
      <p:grpSpPr>
        <a:xfrm>
          <a:off x="0" y="0"/>
          <a:ext cx="0" cy="0"/>
          <a:chOff x="0" y="0"/>
          <a:chExt cx="0" cy="0"/>
        </a:xfrm>
      </p:grpSpPr>
      <p:sp>
        <p:nvSpPr>
          <p:cNvPr id="131" name="Google Shape;131;p23"/>
          <p:cNvSpPr txBox="1"/>
          <p:nvPr/>
        </p:nvSpPr>
        <p:spPr>
          <a:xfrm>
            <a:off x="317540" y="4834785"/>
            <a:ext cx="6464100" cy="273900"/>
          </a:xfrm>
          <a:prstGeom prst="rect">
            <a:avLst/>
          </a:prstGeom>
          <a:noFill/>
          <a:ln>
            <a:noFill/>
          </a:ln>
        </p:spPr>
        <p:txBody>
          <a:bodyPr anchorCtr="0" anchor="ctr" bIns="45700" lIns="0" spcFirstLastPara="1" rIns="0" wrap="square" tIns="45700">
            <a:noAutofit/>
          </a:bodyPr>
          <a:lstStyle/>
          <a:p>
            <a:pPr indent="0" lvl="0" marL="0" rtl="0" algn="l">
              <a:spcBef>
                <a:spcPts val="0"/>
              </a:spcBef>
              <a:spcAft>
                <a:spcPts val="0"/>
              </a:spcAft>
              <a:buNone/>
            </a:pPr>
            <a:r>
              <a:rPr lang="en" sz="1100">
                <a:solidFill>
                  <a:schemeClr val="dk1"/>
                </a:solidFill>
              </a:rPr>
              <a:t>Chair of </a:t>
            </a:r>
            <a:r>
              <a:rPr lang="en" sz="1050">
                <a:solidFill>
                  <a:srgbClr val="333333"/>
                </a:solidFill>
                <a:highlight>
                  <a:srgbClr val="FFFFFF"/>
                </a:highlight>
              </a:rPr>
              <a:t>Embedded Systems and Internet of Things</a:t>
            </a:r>
            <a:r>
              <a:rPr lang="en" sz="1100">
                <a:solidFill>
                  <a:schemeClr val="dk1"/>
                </a:solidFill>
              </a:rPr>
              <a:t> | Muthuraman Chidambaram | IDP</a:t>
            </a:r>
            <a:endParaRPr sz="1100"/>
          </a:p>
        </p:txBody>
      </p:sp>
      <p:sp>
        <p:nvSpPr>
          <p:cNvPr id="132" name="Google Shape;13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33" name="Google Shape;133;p23"/>
          <p:cNvSpPr txBox="1"/>
          <p:nvPr/>
        </p:nvSpPr>
        <p:spPr>
          <a:xfrm>
            <a:off x="317525" y="286200"/>
            <a:ext cx="7579500" cy="410400"/>
          </a:xfrm>
          <a:prstGeom prst="rect">
            <a:avLst/>
          </a:prstGeom>
          <a:noFill/>
          <a:ln>
            <a:noFill/>
          </a:ln>
        </p:spPr>
        <p:txBody>
          <a:bodyPr anchorCtr="0" anchor="t" bIns="0" lIns="0" spcFirstLastPara="1" rIns="0" wrap="square" tIns="0">
            <a:noAutofit/>
          </a:bodyPr>
          <a:lstStyle/>
          <a:p>
            <a:pPr indent="0" lvl="0" marL="0" marR="0" rtl="0" algn="l">
              <a:lnSpc>
                <a:spcPct val="128000"/>
              </a:lnSpc>
              <a:spcBef>
                <a:spcPts val="0"/>
              </a:spcBef>
              <a:spcAft>
                <a:spcPts val="0"/>
              </a:spcAft>
              <a:buNone/>
            </a:pPr>
            <a:r>
              <a:rPr lang="en" sz="2500"/>
              <a:t>Conclusion</a:t>
            </a:r>
            <a:endParaRPr sz="2500"/>
          </a:p>
        </p:txBody>
      </p:sp>
      <p:sp>
        <p:nvSpPr>
          <p:cNvPr id="134" name="Google Shape;134;p23"/>
          <p:cNvSpPr txBox="1"/>
          <p:nvPr/>
        </p:nvSpPr>
        <p:spPr>
          <a:xfrm>
            <a:off x="317550" y="1541125"/>
            <a:ext cx="8508900" cy="3507600"/>
          </a:xfrm>
          <a:prstGeom prst="rect">
            <a:avLst/>
          </a:prstGeom>
          <a:noFill/>
          <a:ln>
            <a:noFill/>
          </a:ln>
        </p:spPr>
        <p:txBody>
          <a:bodyPr anchorCtr="0" anchor="t" bIns="0" lIns="0" spcFirstLastPara="1" rIns="0" wrap="square" tIns="0">
            <a:noAutofit/>
          </a:bodyPr>
          <a:lstStyle/>
          <a:p>
            <a:pPr indent="-317500" lvl="0" marL="457200" rtl="0" algn="l">
              <a:lnSpc>
                <a:spcPct val="115000"/>
              </a:lnSpc>
              <a:spcBef>
                <a:spcPts val="0"/>
              </a:spcBef>
              <a:spcAft>
                <a:spcPts val="0"/>
              </a:spcAft>
              <a:buSzPts val="1400"/>
              <a:buChar char="●"/>
            </a:pPr>
            <a:r>
              <a:rPr lang="en"/>
              <a:t>The presented architecture is supposed to be used for blackbox system testing for W3C WoT ecosystem.</a:t>
            </a:r>
            <a:endParaRPr/>
          </a:p>
          <a:p>
            <a:pPr indent="-317500" lvl="0" marL="457200" rtl="0" algn="l">
              <a:lnSpc>
                <a:spcPct val="115000"/>
              </a:lnSpc>
              <a:spcBef>
                <a:spcPts val="0"/>
              </a:spcBef>
              <a:spcAft>
                <a:spcPts val="0"/>
              </a:spcAft>
              <a:buSzPts val="1400"/>
              <a:buChar char="●"/>
            </a:pPr>
            <a:r>
              <a:rPr lang="en"/>
              <a:t>In this paper we introduce WoT-CI, a method that uses the principles of Continuous Integration (CI) in the context of WoT, by considering the WoT devices as contributors and WoT system as a single software project. </a:t>
            </a:r>
            <a:endParaRPr/>
          </a:p>
          <a:p>
            <a:pPr indent="-317500" lvl="0" marL="457200" rtl="0" algn="l">
              <a:lnSpc>
                <a:spcPct val="115000"/>
              </a:lnSpc>
              <a:spcBef>
                <a:spcPts val="0"/>
              </a:spcBef>
              <a:spcAft>
                <a:spcPts val="0"/>
              </a:spcAft>
              <a:buSzPts val="1400"/>
              <a:buChar char="●"/>
            </a:pPr>
            <a:r>
              <a:rPr lang="en"/>
              <a:t>We show that this system can reduce system integration effort while requiring no manual input from the developer, thereby, assuring that the WoT devices are functioning as per the requirement after any change to the hardware, software or network.</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