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6012dfa25_0_238:notes"/>
          <p:cNvSpPr txBox="1"/>
          <p:nvPr>
            <p:ph idx="1" type="body"/>
          </p:nvPr>
        </p:nvSpPr>
        <p:spPr>
          <a:xfrm>
            <a:off x="685810" y="4343259"/>
            <a:ext cx="54864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76012dfa25_0_238:notes"/>
          <p:cNvSpPr/>
          <p:nvPr>
            <p:ph idx="2" type="sldImg"/>
          </p:nvPr>
        </p:nvSpPr>
        <p:spPr>
          <a:xfrm>
            <a:off x="1893254" y="685934"/>
            <a:ext cx="30714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6012dfa25_0_216:notes"/>
          <p:cNvSpPr txBox="1"/>
          <p:nvPr>
            <p:ph idx="1" type="body"/>
          </p:nvPr>
        </p:nvSpPr>
        <p:spPr>
          <a:xfrm>
            <a:off x="685810" y="4343259"/>
            <a:ext cx="54864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76012dfa25_0_216:notes"/>
          <p:cNvSpPr/>
          <p:nvPr>
            <p:ph idx="2" type="sldImg"/>
          </p:nvPr>
        </p:nvSpPr>
        <p:spPr>
          <a:xfrm>
            <a:off x="1893254" y="685934"/>
            <a:ext cx="30714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6012dfa25_0_246:notes"/>
          <p:cNvSpPr txBox="1"/>
          <p:nvPr>
            <p:ph idx="1" type="body"/>
          </p:nvPr>
        </p:nvSpPr>
        <p:spPr>
          <a:xfrm>
            <a:off x="685810" y="4343259"/>
            <a:ext cx="54864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76012dfa25_0_246:notes"/>
          <p:cNvSpPr/>
          <p:nvPr>
            <p:ph idx="2" type="sldImg"/>
          </p:nvPr>
        </p:nvSpPr>
        <p:spPr>
          <a:xfrm>
            <a:off x="1893254" y="685934"/>
            <a:ext cx="30714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6012dfa25_0_1:notes"/>
          <p:cNvSpPr/>
          <p:nvPr>
            <p:ph idx="2" type="sldImg"/>
          </p:nvPr>
        </p:nvSpPr>
        <p:spPr>
          <a:xfrm>
            <a:off x="1893254" y="685934"/>
            <a:ext cx="30714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" name="Google Shape;69;g76012dfa25_0_1:notes"/>
          <p:cNvSpPr txBox="1"/>
          <p:nvPr>
            <p:ph idx="1" type="body"/>
          </p:nvPr>
        </p:nvSpPr>
        <p:spPr>
          <a:xfrm>
            <a:off x="685810" y="4343259"/>
            <a:ext cx="54864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76012dfa25_0_1:notes"/>
          <p:cNvSpPr txBox="1"/>
          <p:nvPr/>
        </p:nvSpPr>
        <p:spPr>
          <a:xfrm>
            <a:off x="3884518" y="8685037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6012dfa25_0_76:notes"/>
          <p:cNvSpPr txBox="1"/>
          <p:nvPr>
            <p:ph idx="1" type="body"/>
          </p:nvPr>
        </p:nvSpPr>
        <p:spPr>
          <a:xfrm>
            <a:off x="685810" y="4343259"/>
            <a:ext cx="54864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76012dfa25_0_76:notes"/>
          <p:cNvSpPr/>
          <p:nvPr>
            <p:ph idx="2" type="sldImg"/>
          </p:nvPr>
        </p:nvSpPr>
        <p:spPr>
          <a:xfrm>
            <a:off x="1893254" y="685934"/>
            <a:ext cx="30714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6012dfa25_0_147:notes"/>
          <p:cNvSpPr txBox="1"/>
          <p:nvPr>
            <p:ph idx="1" type="body"/>
          </p:nvPr>
        </p:nvSpPr>
        <p:spPr>
          <a:xfrm>
            <a:off x="685810" y="4343259"/>
            <a:ext cx="54864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76012dfa25_0_147:notes"/>
          <p:cNvSpPr/>
          <p:nvPr>
            <p:ph idx="2" type="sldImg"/>
          </p:nvPr>
        </p:nvSpPr>
        <p:spPr>
          <a:xfrm>
            <a:off x="1893254" y="685934"/>
            <a:ext cx="30714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6012dfa25_0_166:notes"/>
          <p:cNvSpPr txBox="1"/>
          <p:nvPr>
            <p:ph idx="1" type="body"/>
          </p:nvPr>
        </p:nvSpPr>
        <p:spPr>
          <a:xfrm>
            <a:off x="685810" y="4343259"/>
            <a:ext cx="54864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76012dfa25_0_166:notes"/>
          <p:cNvSpPr/>
          <p:nvPr>
            <p:ph idx="2" type="sldImg"/>
          </p:nvPr>
        </p:nvSpPr>
        <p:spPr>
          <a:xfrm>
            <a:off x="1893254" y="685934"/>
            <a:ext cx="30714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6012dfa25_0_175:notes"/>
          <p:cNvSpPr txBox="1"/>
          <p:nvPr>
            <p:ph idx="1" type="body"/>
          </p:nvPr>
        </p:nvSpPr>
        <p:spPr>
          <a:xfrm>
            <a:off x="685810" y="4343259"/>
            <a:ext cx="54864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76012dfa25_0_175:notes"/>
          <p:cNvSpPr/>
          <p:nvPr>
            <p:ph idx="2" type="sldImg"/>
          </p:nvPr>
        </p:nvSpPr>
        <p:spPr>
          <a:xfrm>
            <a:off x="1893254" y="685934"/>
            <a:ext cx="30714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6012dfa25_0_190:notes"/>
          <p:cNvSpPr txBox="1"/>
          <p:nvPr>
            <p:ph idx="1" type="body"/>
          </p:nvPr>
        </p:nvSpPr>
        <p:spPr>
          <a:xfrm>
            <a:off x="685810" y="4343259"/>
            <a:ext cx="54864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76012dfa25_0_190:notes"/>
          <p:cNvSpPr/>
          <p:nvPr>
            <p:ph idx="2" type="sldImg"/>
          </p:nvPr>
        </p:nvSpPr>
        <p:spPr>
          <a:xfrm>
            <a:off x="1893254" y="685934"/>
            <a:ext cx="30714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6012dfa25_0_198:notes"/>
          <p:cNvSpPr txBox="1"/>
          <p:nvPr>
            <p:ph idx="1" type="body"/>
          </p:nvPr>
        </p:nvSpPr>
        <p:spPr>
          <a:xfrm>
            <a:off x="685810" y="4343259"/>
            <a:ext cx="54864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76012dfa25_0_198:notes"/>
          <p:cNvSpPr/>
          <p:nvPr>
            <p:ph idx="2" type="sldImg"/>
          </p:nvPr>
        </p:nvSpPr>
        <p:spPr>
          <a:xfrm>
            <a:off x="1893254" y="685934"/>
            <a:ext cx="30714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6012dfa25_0_207:notes"/>
          <p:cNvSpPr txBox="1"/>
          <p:nvPr>
            <p:ph idx="1" type="body"/>
          </p:nvPr>
        </p:nvSpPr>
        <p:spPr>
          <a:xfrm>
            <a:off x="685810" y="4343259"/>
            <a:ext cx="54864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76012dfa25_0_207:notes"/>
          <p:cNvSpPr/>
          <p:nvPr>
            <p:ph idx="2" type="sldImg"/>
          </p:nvPr>
        </p:nvSpPr>
        <p:spPr>
          <a:xfrm>
            <a:off x="1893254" y="685934"/>
            <a:ext cx="30714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8960" y="1600200"/>
            <a:ext cx="8508900" cy="30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3480"/>
            <a:ext cx="40158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674240" y="1203480"/>
            <a:ext cx="40158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3" type="body"/>
          </p:nvPr>
        </p:nvSpPr>
        <p:spPr>
          <a:xfrm>
            <a:off x="457200" y="2761200"/>
            <a:ext cx="82293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318960" y="1600200"/>
            <a:ext cx="8508900" cy="30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457200" y="1203480"/>
            <a:ext cx="401580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2" type="body"/>
          </p:nvPr>
        </p:nvSpPr>
        <p:spPr>
          <a:xfrm>
            <a:off x="4674240" y="1203480"/>
            <a:ext cx="40158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3" type="body"/>
          </p:nvPr>
        </p:nvSpPr>
        <p:spPr>
          <a:xfrm>
            <a:off x="4674240" y="2761200"/>
            <a:ext cx="40158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0550" y="152400"/>
            <a:ext cx="504207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/>
        </p:nvSpPr>
        <p:spPr>
          <a:xfrm>
            <a:off x="317540" y="4834785"/>
            <a:ext cx="646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Embedded Systems and Internet of Things</a:t>
            </a:r>
            <a:r>
              <a:rPr lang="en" sz="1100">
                <a:solidFill>
                  <a:schemeClr val="dk1"/>
                </a:solidFill>
              </a:rPr>
              <a:t> | Muthuraman Chidambaram | IDP</a:t>
            </a:r>
            <a:endParaRPr sz="1100"/>
          </a:p>
        </p:txBody>
      </p:sp>
      <p:sp>
        <p:nvSpPr>
          <p:cNvPr id="140" name="Google Shape;140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4"/>
          <p:cNvSpPr txBox="1"/>
          <p:nvPr/>
        </p:nvSpPr>
        <p:spPr>
          <a:xfrm>
            <a:off x="782250" y="2366550"/>
            <a:ext cx="7579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Questions</a:t>
            </a:r>
            <a:endParaRPr sz="2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/>
        </p:nvSpPr>
        <p:spPr>
          <a:xfrm>
            <a:off x="317540" y="4834785"/>
            <a:ext cx="646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Embedded Systems and Internet of Things</a:t>
            </a:r>
            <a:r>
              <a:rPr lang="en" sz="1100">
                <a:solidFill>
                  <a:schemeClr val="dk1"/>
                </a:solidFill>
              </a:rPr>
              <a:t> | Muthuraman Chidambaram | IDP</a:t>
            </a:r>
            <a:endParaRPr sz="1100"/>
          </a:p>
        </p:txBody>
      </p:sp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5"/>
          <p:cNvSpPr txBox="1"/>
          <p:nvPr/>
        </p:nvSpPr>
        <p:spPr>
          <a:xfrm>
            <a:off x="317525" y="286200"/>
            <a:ext cx="7579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Learnings</a:t>
            </a:r>
            <a:endParaRPr sz="2500"/>
          </a:p>
        </p:txBody>
      </p:sp>
      <p:sp>
        <p:nvSpPr>
          <p:cNvPr id="149" name="Google Shape;149;p25"/>
          <p:cNvSpPr txBox="1"/>
          <p:nvPr/>
        </p:nvSpPr>
        <p:spPr>
          <a:xfrm>
            <a:off x="317550" y="1117075"/>
            <a:ext cx="8508900" cy="3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Learnt to contribute to an existing git project to which I don’t have a push access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Node.js &amp; JSON schema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W3C Web of Things: Thing Description standard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Postman API </a:t>
            </a:r>
            <a:r>
              <a:rPr lang="en"/>
              <a:t>development</a:t>
            </a:r>
            <a:r>
              <a:rPr lang="en"/>
              <a:t> environment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Continuous Integration: Tools like Travis CI and Jenkins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 &amp; How to write a paper? (Yet to learn a lot, would be happy to do peer review)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to create images for paper?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LaTeX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Consider deployment constraint while developing a software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/>
        </p:nvSpPr>
        <p:spPr>
          <a:xfrm>
            <a:off x="317540" y="4834785"/>
            <a:ext cx="646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Embedded Systems and Internet of Things</a:t>
            </a:r>
            <a:r>
              <a:rPr lang="en" sz="1100">
                <a:solidFill>
                  <a:schemeClr val="dk1"/>
                </a:solidFill>
              </a:rPr>
              <a:t> | Muthuraman Chidambaram | IDP</a:t>
            </a:r>
            <a:endParaRPr sz="1100"/>
          </a:p>
        </p:txBody>
      </p:sp>
      <p:sp>
        <p:nvSpPr>
          <p:cNvPr id="155" name="Google Shape;155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6"/>
          <p:cNvSpPr txBox="1"/>
          <p:nvPr/>
        </p:nvSpPr>
        <p:spPr>
          <a:xfrm>
            <a:off x="317550" y="2152500"/>
            <a:ext cx="85089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 !!!</a:t>
            </a:r>
            <a:endParaRPr sz="4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UM_Glockenturm.tif" id="72" name="Google Shape;7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5200" y="1476360"/>
            <a:ext cx="3819599" cy="333359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318960" y="972000"/>
            <a:ext cx="85089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235825" y="467575"/>
            <a:ext cx="58086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IDP - Interdisciplinary Project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sp>
        <p:nvSpPr>
          <p:cNvPr id="75" name="Google Shape;75;p16"/>
          <p:cNvSpPr txBox="1"/>
          <p:nvPr/>
        </p:nvSpPr>
        <p:spPr>
          <a:xfrm>
            <a:off x="284325" y="1257175"/>
            <a:ext cx="5219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Presentation - WoT-CI: Web of Things System Continuous Integration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318950" y="2725850"/>
            <a:ext cx="2691300" cy="19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Presenter: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Muthuraman Chidambaram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Supervisor: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Ege Korkan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Advisor: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Sebastian Steinhorst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311053" y="4854950"/>
            <a:ext cx="848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Embedded Systems and Internet of Things</a:t>
            </a:r>
            <a:r>
              <a:rPr lang="en" sz="1100"/>
              <a:t> | Muthuraman Chidambaram | IDP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317550" y="1117075"/>
            <a:ext cx="8508900" cy="3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IoT I</a:t>
            </a:r>
            <a:r>
              <a:rPr lang="en"/>
              <a:t>nteroperability</a:t>
            </a:r>
            <a:r>
              <a:rPr lang="en"/>
              <a:t>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WoT Interoperability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Continuous Integration (CI)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CI ⇒ WoT-CI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Architecture &amp; Approach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Conclusion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Learnings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History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Thanks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317525" y="286200"/>
            <a:ext cx="7579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Agenda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317540" y="4834785"/>
            <a:ext cx="646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Embedded Systems and Internet of Things</a:t>
            </a:r>
            <a:r>
              <a:rPr lang="en" sz="1100">
                <a:solidFill>
                  <a:schemeClr val="dk1"/>
                </a:solidFill>
              </a:rPr>
              <a:t> | Muthuraman Chidambaram | IDP</a:t>
            </a:r>
            <a:endParaRPr sz="1100"/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317540" y="4834785"/>
            <a:ext cx="646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Embedded Systems and Internet of Things</a:t>
            </a:r>
            <a:r>
              <a:rPr lang="en" sz="1100">
                <a:solidFill>
                  <a:schemeClr val="dk1"/>
                </a:solidFill>
              </a:rPr>
              <a:t> | Muthuraman Chidambaram | IDP</a:t>
            </a:r>
            <a:endParaRPr sz="1100"/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317525" y="286200"/>
            <a:ext cx="7579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IoT Interoperability</a:t>
            </a:r>
            <a:endParaRPr sz="2500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9113" y="767900"/>
            <a:ext cx="5065777" cy="383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/>
        </p:nvSpPr>
        <p:spPr>
          <a:xfrm>
            <a:off x="317540" y="4834785"/>
            <a:ext cx="646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Embedded Systems and Internet of Things</a:t>
            </a:r>
            <a:r>
              <a:rPr lang="en" sz="1100">
                <a:solidFill>
                  <a:schemeClr val="dk1"/>
                </a:solidFill>
              </a:rPr>
              <a:t> | Muthuraman Chidambaram | IDP</a:t>
            </a:r>
            <a:endParaRPr sz="1100"/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317525" y="286200"/>
            <a:ext cx="7579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</a:t>
            </a:r>
            <a:r>
              <a:rPr lang="en" sz="2500"/>
              <a:t>oT Interoperability</a:t>
            </a:r>
            <a:endParaRPr sz="2500"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3925" y="849000"/>
            <a:ext cx="5096148" cy="383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317540" y="4834785"/>
            <a:ext cx="646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Embedded Systems and Internet of Things</a:t>
            </a:r>
            <a:r>
              <a:rPr lang="en" sz="1100">
                <a:solidFill>
                  <a:schemeClr val="dk1"/>
                </a:solidFill>
              </a:rPr>
              <a:t> | Muthuraman Chidambaram | IDP</a:t>
            </a:r>
            <a:endParaRPr sz="1100"/>
          </a:p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317525" y="286200"/>
            <a:ext cx="7579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Continuous Integration(CI):</a:t>
            </a:r>
            <a:endParaRPr sz="2500"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525" y="794025"/>
            <a:ext cx="5272961" cy="3833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/>
        </p:nvSpPr>
        <p:spPr>
          <a:xfrm>
            <a:off x="317540" y="4834785"/>
            <a:ext cx="646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Embedded Systems and Internet of Things</a:t>
            </a:r>
            <a:r>
              <a:rPr lang="en" sz="1100">
                <a:solidFill>
                  <a:schemeClr val="dk1"/>
                </a:solidFill>
              </a:rPr>
              <a:t> | Muthuraman Chidambaram | IDP</a:t>
            </a:r>
            <a:endParaRPr sz="1100"/>
          </a:p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1"/>
          <p:cNvSpPr txBox="1"/>
          <p:nvPr/>
        </p:nvSpPr>
        <p:spPr>
          <a:xfrm>
            <a:off x="317525" y="286200"/>
            <a:ext cx="7579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CI ⇒ WoT-CI</a:t>
            </a:r>
            <a:endParaRPr sz="2500"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700" y="786175"/>
            <a:ext cx="5388597" cy="383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/>
        </p:nvSpPr>
        <p:spPr>
          <a:xfrm>
            <a:off x="317540" y="4834785"/>
            <a:ext cx="646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Embedded Systems and Internet of Things</a:t>
            </a:r>
            <a:r>
              <a:rPr lang="en" sz="1100">
                <a:solidFill>
                  <a:schemeClr val="dk1"/>
                </a:solidFill>
              </a:rPr>
              <a:t> | Muthuraman Chidambaram | IDP</a:t>
            </a:r>
            <a:endParaRPr sz="1100"/>
          </a:p>
        </p:txBody>
      </p:sp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317525" y="286200"/>
            <a:ext cx="7579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Architecture &amp; Approach</a:t>
            </a:r>
            <a:endParaRPr sz="2500"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188" y="841150"/>
            <a:ext cx="4321637" cy="374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/>
        </p:nvSpPr>
        <p:spPr>
          <a:xfrm>
            <a:off x="317540" y="4834785"/>
            <a:ext cx="646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Embedded Systems and Internet of Things</a:t>
            </a:r>
            <a:r>
              <a:rPr lang="en" sz="1100">
                <a:solidFill>
                  <a:schemeClr val="dk1"/>
                </a:solidFill>
              </a:rPr>
              <a:t> | Muthuraman Chidambaram | IDP</a:t>
            </a:r>
            <a:endParaRPr sz="1100"/>
          </a:p>
        </p:txBody>
      </p: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3"/>
          <p:cNvSpPr txBox="1"/>
          <p:nvPr/>
        </p:nvSpPr>
        <p:spPr>
          <a:xfrm>
            <a:off x="317525" y="286200"/>
            <a:ext cx="7579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Conclusion</a:t>
            </a:r>
            <a:endParaRPr sz="2500"/>
          </a:p>
        </p:txBody>
      </p:sp>
      <p:sp>
        <p:nvSpPr>
          <p:cNvPr id="134" name="Google Shape;134;p23"/>
          <p:cNvSpPr txBox="1"/>
          <p:nvPr/>
        </p:nvSpPr>
        <p:spPr>
          <a:xfrm>
            <a:off x="317550" y="1541125"/>
            <a:ext cx="8508900" cy="25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presented architecture is supposed to be used for blackbox system testing for W3C WoT ecosystem.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WoT-CI - a method that uses the principles of Continuous Integration (CI) in the context of WoT, by considering the WoT devices as contributors and WoT system as a single software project.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system can reduce system integration effort while requiring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manual input from the developer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Also makes sure that the WoT devices are functioning as per the requirement after any change to the hardware, software or network.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