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2FA9ECF0-A8D9-45A3-A4F9-7FF1424B6202}"/>
    <pc:docChg chg="custSel modSld">
      <pc:chgData name="MAHA LAKSHMI" userId="6f0f25397fedf202" providerId="LiveId" clId="{2FA9ECF0-A8D9-45A3-A4F9-7FF1424B6202}" dt="2024-08-27T05:44:37.080" v="22" actId="478"/>
      <pc:docMkLst>
        <pc:docMk/>
      </pc:docMkLst>
      <pc:sldChg chg="addSp delSp modSp mod">
        <pc:chgData name="MAHA LAKSHMI" userId="6f0f25397fedf202" providerId="LiveId" clId="{2FA9ECF0-A8D9-45A3-A4F9-7FF1424B6202}" dt="2024-08-27T05:44:37.080" v="22" actId="478"/>
        <pc:sldMkLst>
          <pc:docMk/>
          <pc:sldMk cId="0" sldId="256"/>
        </pc:sldMkLst>
        <pc:spChg chg="add del mod">
          <ac:chgData name="MAHA LAKSHMI" userId="6f0f25397fedf202" providerId="LiveId" clId="{2FA9ECF0-A8D9-45A3-A4F9-7FF1424B6202}" dt="2024-08-27T05:44:37.080" v="22" actId="478"/>
          <ac:spMkLst>
            <pc:docMk/>
            <pc:sldMk cId="0" sldId="256"/>
            <ac:spMk id="10" creationId="{3E58C26B-953C-CA7F-D38A-0206F84229B9}"/>
          </ac:spMkLst>
        </pc:spChg>
        <pc:spChg chg="mod">
          <ac:chgData name="MAHA LAKSHMI" userId="6f0f25397fedf202" providerId="LiveId" clId="{2FA9ECF0-A8D9-45A3-A4F9-7FF1424B6202}" dt="2024-08-27T05:44:21.105" v="21" actId="123"/>
          <ac:spMkLst>
            <pc:docMk/>
            <pc:sldMk cId="0" sldId="256"/>
            <ac:spMk id="14" creationId="{D55ADE35-C35B-07C1-F5AA-C33B3DDB802E}"/>
          </ac:spMkLst>
        </pc:spChg>
      </pc:sldChg>
      <pc:sldChg chg="modSp mod">
        <pc:chgData name="MAHA LAKSHMI" userId="6f0f25397fedf202" providerId="LiveId" clId="{2FA9ECF0-A8D9-45A3-A4F9-7FF1424B6202}" dt="2024-08-27T05:41:43.909" v="0" actId="123"/>
        <pc:sldMkLst>
          <pc:docMk/>
          <pc:sldMk cId="0" sldId="260"/>
        </pc:sldMkLst>
        <pc:spChg chg="mod">
          <ac:chgData name="MAHA LAKSHMI" userId="6f0f25397fedf202" providerId="LiveId" clId="{2FA9ECF0-A8D9-45A3-A4F9-7FF1424B6202}" dt="2024-08-27T05:41:43.909" v="0" actId="123"/>
          <ac:spMkLst>
            <pc:docMk/>
            <pc:sldMk cId="0" sldId="260"/>
            <ac:spMk id="11" creationId="{F050B57B-77CA-84FA-9910-3F41C17BBB48}"/>
          </ac:spMkLst>
        </pc:spChg>
      </pc:sldChg>
      <pc:sldChg chg="modSp mod">
        <pc:chgData name="MAHA LAKSHMI" userId="6f0f25397fedf202" providerId="LiveId" clId="{2FA9ECF0-A8D9-45A3-A4F9-7FF1424B6202}" dt="2024-08-27T05:41:51.820" v="2" actId="123"/>
        <pc:sldMkLst>
          <pc:docMk/>
          <pc:sldMk cId="0" sldId="261"/>
        </pc:sldMkLst>
        <pc:spChg chg="mod">
          <ac:chgData name="MAHA LAKSHMI" userId="6f0f25397fedf202" providerId="LiveId" clId="{2FA9ECF0-A8D9-45A3-A4F9-7FF1424B6202}" dt="2024-08-27T05:41:51.820" v="2" actId="123"/>
          <ac:spMkLst>
            <pc:docMk/>
            <pc:sldMk cId="0" sldId="261"/>
            <ac:spMk id="7" creationId="{E73B76A3-4384-CD64-A079-8E78AA0D8898}"/>
          </ac:spMkLst>
        </pc:spChg>
        <pc:spChg chg="mod">
          <ac:chgData name="MAHA LAKSHMI" userId="6f0f25397fedf202" providerId="LiveId" clId="{2FA9ECF0-A8D9-45A3-A4F9-7FF1424B6202}" dt="2024-08-27T05:41:48.760" v="1" actId="123"/>
          <ac:spMkLst>
            <pc:docMk/>
            <pc:sldMk cId="0" sldId="261"/>
            <ac:spMk id="10" creationId="{1843C95F-00E7-1542-BF1E-A78DC1DECEA0}"/>
          </ac:spMkLst>
        </pc:spChg>
      </pc:sldChg>
      <pc:sldChg chg="modSp mod">
        <pc:chgData name="MAHA LAKSHMI" userId="6f0f25397fedf202" providerId="LiveId" clId="{2FA9ECF0-A8D9-45A3-A4F9-7FF1424B6202}" dt="2024-08-27T05:41:57.440" v="3" actId="123"/>
        <pc:sldMkLst>
          <pc:docMk/>
          <pc:sldMk cId="0" sldId="262"/>
        </pc:sldMkLst>
        <pc:spChg chg="mod">
          <ac:chgData name="MAHA LAKSHMI" userId="6f0f25397fedf202" providerId="LiveId" clId="{2FA9ECF0-A8D9-45A3-A4F9-7FF1424B6202}" dt="2024-08-27T05:41:57.440" v="3" actId="123"/>
          <ac:spMkLst>
            <pc:docMk/>
            <pc:sldMk cId="0" sldId="262"/>
            <ac:spMk id="14" creationId="{DB49BD76-2F86-FBF9-9331-447FB06EB5BA}"/>
          </ac:spMkLst>
        </pc:spChg>
      </pc:sldChg>
      <pc:sldChg chg="modSp mod">
        <pc:chgData name="MAHA LAKSHMI" userId="6f0f25397fedf202" providerId="LiveId" clId="{2FA9ECF0-A8D9-45A3-A4F9-7FF1424B6202}" dt="2024-08-27T05:42:41.131" v="16" actId="123"/>
        <pc:sldMkLst>
          <pc:docMk/>
          <pc:sldMk cId="0" sldId="264"/>
        </pc:sldMkLst>
        <pc:spChg chg="mod">
          <ac:chgData name="MAHA LAKSHMI" userId="6f0f25397fedf202" providerId="LiveId" clId="{2FA9ECF0-A8D9-45A3-A4F9-7FF1424B6202}" dt="2024-08-27T05:42:41.131" v="16" actId="123"/>
          <ac:spMkLst>
            <pc:docMk/>
            <pc:sldMk cId="0" sldId="264"/>
            <ac:spMk id="2" creationId="{3D6EA0F0-9BF4-5772-E950-3378C3CD931F}"/>
          </ac:spMkLst>
        </pc:spChg>
      </pc:sldChg>
      <pc:sldChg chg="modSp mod">
        <pc:chgData name="MAHA LAKSHMI" userId="6f0f25397fedf202" providerId="LiveId" clId="{2FA9ECF0-A8D9-45A3-A4F9-7FF1424B6202}" dt="2024-08-27T05:42:48.809" v="17" actId="14100"/>
        <pc:sldMkLst>
          <pc:docMk/>
          <pc:sldMk cId="0" sldId="265"/>
        </pc:sldMkLst>
        <pc:graphicFrameChg chg="modGraphic">
          <ac:chgData name="MAHA LAKSHMI" userId="6f0f25397fedf202" providerId="LiveId" clId="{2FA9ECF0-A8D9-45A3-A4F9-7FF1424B6202}" dt="2024-08-27T05:42:48.809" v="17" actId="14100"/>
          <ac:graphicFrameMkLst>
            <pc:docMk/>
            <pc:sldMk cId="0" sldId="265"/>
            <ac:graphicFrameMk id="2" creationId="{27928F15-FE25-8E2A-9A55-128C6B4C51CB}"/>
          </ac:graphicFrameMkLst>
        </pc:graphicFrameChg>
      </pc:sldChg>
      <pc:sldChg chg="modSp mod">
        <pc:chgData name="MAHA LAKSHMI" userId="6f0f25397fedf202" providerId="LiveId" clId="{2FA9ECF0-A8D9-45A3-A4F9-7FF1424B6202}" dt="2024-08-27T05:42:54.127" v="18" actId="123"/>
        <pc:sldMkLst>
          <pc:docMk/>
          <pc:sldMk cId="2986442291" sldId="268"/>
        </pc:sldMkLst>
        <pc:spChg chg="mod">
          <ac:chgData name="MAHA LAKSHMI" userId="6f0f25397fedf202" providerId="LiveId" clId="{2FA9ECF0-A8D9-45A3-A4F9-7FF1424B6202}" dt="2024-08-27T05:42:54.127" v="18" actId="123"/>
          <ac:spMkLst>
            <pc:docMk/>
            <pc:sldMk cId="2986442291" sldId="268"/>
            <ac:spMk id="3" creationId="{0602B99E-C4F9-985D-5B78-860ED6083AC9}"/>
          </ac:spMkLst>
        </pc:spChg>
      </pc:sldChg>
      <pc:sldChg chg="modSp mod">
        <pc:chgData name="MAHA LAKSHMI" userId="6f0f25397fedf202" providerId="LiveId" clId="{2FA9ECF0-A8D9-45A3-A4F9-7FF1424B6202}" dt="2024-08-27T05:42:36.029" v="15" actId="255"/>
        <pc:sldMkLst>
          <pc:docMk/>
          <pc:sldMk cId="2720660618" sldId="269"/>
        </pc:sldMkLst>
        <pc:spChg chg="mod">
          <ac:chgData name="MAHA LAKSHMI" userId="6f0f25397fedf202" providerId="LiveId" clId="{2FA9ECF0-A8D9-45A3-A4F9-7FF1424B6202}" dt="2024-08-27T05:42:36.029" v="15" actId="255"/>
          <ac:spMkLst>
            <pc:docMk/>
            <pc:sldMk cId="2720660618" sldId="269"/>
            <ac:spMk id="4" creationId="{1648E0C8-4DBA-AD28-C146-A36A6DFFC96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NGEETHA\Downloads\muthuselvan%20NM%20new%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[muthuselvan NM new (1).xlsx]muthu ,gayathri!PivotTable1</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EMPLOYEE</a:t>
            </a:r>
            <a:r>
              <a:rPr lang="en-IN" sz="1400" baseline="0"/>
              <a:t> SALARY STATUS BASED ON JOB</a:t>
            </a:r>
            <a:endParaRPr lang="en-IN" sz="1400"/>
          </a:p>
        </c:rich>
      </c:tx>
      <c:layout>
        <c:manualLayout>
          <c:xMode val="edge"/>
          <c:yMode val="edge"/>
          <c:x val="0.14864578508568782"/>
          <c:y val="1.923078379072061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'muthu ,gayathri'!$B$3:$B$4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,gayathri'!$B$5:$B$13</c:f>
              <c:numCache>
                <c:formatCode>General</c:formatCode>
                <c:ptCount val="8"/>
                <c:pt idx="0">
                  <c:v>43000</c:v>
                </c:pt>
                <c:pt idx="1">
                  <c:v>53500</c:v>
                </c:pt>
                <c:pt idx="2">
                  <c:v>27500</c:v>
                </c:pt>
                <c:pt idx="3">
                  <c:v>43500</c:v>
                </c:pt>
                <c:pt idx="4">
                  <c:v>55000</c:v>
                </c:pt>
                <c:pt idx="5">
                  <c:v>62500</c:v>
                </c:pt>
                <c:pt idx="6">
                  <c:v>39500</c:v>
                </c:pt>
                <c:pt idx="7">
                  <c:v>80000</c:v>
                </c:pt>
              </c:numCache>
            </c:numRef>
          </c:val>
          <c:extLst>
            <c:ext xmlns:c16="http://schemas.microsoft.com/office/drawing/2014/chart" uri="{C3380CC4-5D6E-409C-BE32-E72D297353CC}">
              <c16:uniqueId val="{00000000-4839-4EB8-BAF1-AA5EC97EF8B5}"/>
            </c:ext>
          </c:extLst>
        </c:ser>
        <c:ser>
          <c:idx val="1"/>
          <c:order val="1"/>
          <c:tx>
            <c:strRef>
              <c:f>'muthu ,gayathri'!$C$3:$C$4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,gayathri'!$C$5:$C$13</c:f>
              <c:numCache>
                <c:formatCode>General</c:formatCode>
                <c:ptCount val="8"/>
                <c:pt idx="1">
                  <c:v>16500</c:v>
                </c:pt>
                <c:pt idx="2">
                  <c:v>23000</c:v>
                </c:pt>
                <c:pt idx="3">
                  <c:v>8000</c:v>
                </c:pt>
                <c:pt idx="4">
                  <c:v>45500</c:v>
                </c:pt>
                <c:pt idx="6">
                  <c:v>8000</c:v>
                </c:pt>
                <c:pt idx="7">
                  <c:v>57500</c:v>
                </c:pt>
              </c:numCache>
            </c:numRef>
          </c:val>
          <c:extLst>
            <c:ext xmlns:c16="http://schemas.microsoft.com/office/drawing/2014/chart" uri="{C3380CC4-5D6E-409C-BE32-E72D297353CC}">
              <c16:uniqueId val="{00000001-4839-4EB8-BAF1-AA5EC97EF8B5}"/>
            </c:ext>
          </c:extLst>
        </c:ser>
        <c:ser>
          <c:idx val="2"/>
          <c:order val="2"/>
          <c:tx>
            <c:strRef>
              <c:f>'muthu ,gayathri'!$D$3:$D$4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,gayathri'!$D$5:$D$13</c:f>
              <c:numCache>
                <c:formatCode>General</c:formatCode>
                <c:ptCount val="8"/>
                <c:pt idx="0">
                  <c:v>66000</c:v>
                </c:pt>
                <c:pt idx="1">
                  <c:v>54000</c:v>
                </c:pt>
                <c:pt idx="2">
                  <c:v>53500</c:v>
                </c:pt>
                <c:pt idx="3">
                  <c:v>151000</c:v>
                </c:pt>
                <c:pt idx="4">
                  <c:v>90000</c:v>
                </c:pt>
                <c:pt idx="5">
                  <c:v>11000</c:v>
                </c:pt>
                <c:pt idx="6">
                  <c:v>51000</c:v>
                </c:pt>
                <c:pt idx="7">
                  <c:v>39500</c:v>
                </c:pt>
              </c:numCache>
            </c:numRef>
          </c:val>
          <c:extLst>
            <c:ext xmlns:c16="http://schemas.microsoft.com/office/drawing/2014/chart" uri="{C3380CC4-5D6E-409C-BE32-E72D297353CC}">
              <c16:uniqueId val="{00000002-4839-4EB8-BAF1-AA5EC97EF8B5}"/>
            </c:ext>
          </c:extLst>
        </c:ser>
        <c:dLbls>
          <c:showLegendKey val="0"/>
          <c:showVal val="0"/>
          <c:showCatName val="0"/>
          <c:showSerName val="0"/>
          <c:showPercent val="0"/>
          <c:showBubbleSize val="0"/>
        </c:dLbls>
        <c:gapWidth val="150"/>
        <c:shape val="box"/>
        <c:axId val="1973699551"/>
        <c:axId val="1973700991"/>
        <c:axId val="0"/>
      </c:bar3DChart>
      <c:catAx>
        <c:axId val="197369955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JOB TITLE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700991"/>
        <c:crosses val="autoZero"/>
        <c:auto val="1"/>
        <c:lblAlgn val="ctr"/>
        <c:lblOffset val="100"/>
        <c:noMultiLvlLbl val="0"/>
      </c:catAx>
      <c:valAx>
        <c:axId val="1973700991"/>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SALARY STATUS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699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43538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90233"/>
            <a:ext cx="9825689" cy="1938992"/>
          </a:xfrm>
          <a:prstGeom prst="rect">
            <a:avLst/>
          </a:prstGeom>
          <a:noFill/>
        </p:spPr>
        <p:txBody>
          <a:bodyPr wrap="square" rtlCol="0">
            <a:spAutoFit/>
          </a:bodyPr>
          <a:lstStyle/>
          <a:p>
            <a:pPr algn="just"/>
            <a:r>
              <a:rPr lang="en-US" sz="2400" dirty="0"/>
              <a:t>STUDENT NAME : Muthuselvan K</a:t>
            </a:r>
          </a:p>
          <a:p>
            <a:pPr algn="just"/>
            <a:r>
              <a:rPr lang="en-US" sz="2400" dirty="0"/>
              <a:t>REGISTER NO      : 122200919 ,51F14C81E14D5699C044D30D1D349301</a:t>
            </a:r>
          </a:p>
          <a:p>
            <a:pPr algn="just"/>
            <a:r>
              <a:rPr lang="en-US" sz="2400" dirty="0"/>
              <a:t>DEPARTMENT     : Bachelor of Commerce (Corporate Secretaryship)</a:t>
            </a:r>
          </a:p>
          <a:p>
            <a:pPr algn="just"/>
            <a:r>
              <a:rPr lang="en-US" sz="2400" dirty="0"/>
              <a:t>COLLEGE              : K.C.S. Kasi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27928F15-FE25-8E2A-9A55-128C6B4C51CB}"/>
              </a:ext>
            </a:extLst>
          </p:cNvPr>
          <p:cNvGraphicFramePr>
            <a:graphicFrameLocks noGrp="1"/>
          </p:cNvGraphicFramePr>
          <p:nvPr>
            <p:extLst>
              <p:ext uri="{D42A27DB-BD31-4B8C-83A1-F6EECF244321}">
                <p14:modId xmlns:p14="http://schemas.microsoft.com/office/powerpoint/2010/main" val="159831572"/>
              </p:ext>
            </p:extLst>
          </p:nvPr>
        </p:nvGraphicFramePr>
        <p:xfrm>
          <a:off x="381000" y="1295400"/>
          <a:ext cx="5181600" cy="4038592"/>
        </p:xfrm>
        <a:graphic>
          <a:graphicData uri="http://schemas.openxmlformats.org/drawingml/2006/table">
            <a:tbl>
              <a:tblPr>
                <a:tableStyleId>{5C22544A-7EE6-4342-B048-85BDC9FD1C3A}</a:tableStyleId>
              </a:tblPr>
              <a:tblGrid>
                <a:gridCol w="2049497">
                  <a:extLst>
                    <a:ext uri="{9D8B030D-6E8A-4147-A177-3AD203B41FA5}">
                      <a16:colId xmlns:a16="http://schemas.microsoft.com/office/drawing/2014/main" val="2130714477"/>
                    </a:ext>
                  </a:extLst>
                </a:gridCol>
                <a:gridCol w="1206865">
                  <a:extLst>
                    <a:ext uri="{9D8B030D-6E8A-4147-A177-3AD203B41FA5}">
                      <a16:colId xmlns:a16="http://schemas.microsoft.com/office/drawing/2014/main" val="2238909834"/>
                    </a:ext>
                  </a:extLst>
                </a:gridCol>
                <a:gridCol w="545963">
                  <a:extLst>
                    <a:ext uri="{9D8B030D-6E8A-4147-A177-3AD203B41FA5}">
                      <a16:colId xmlns:a16="http://schemas.microsoft.com/office/drawing/2014/main" val="2357105757"/>
                    </a:ext>
                  </a:extLst>
                </a:gridCol>
                <a:gridCol w="545963">
                  <a:extLst>
                    <a:ext uri="{9D8B030D-6E8A-4147-A177-3AD203B41FA5}">
                      <a16:colId xmlns:a16="http://schemas.microsoft.com/office/drawing/2014/main" val="1936532797"/>
                    </a:ext>
                  </a:extLst>
                </a:gridCol>
                <a:gridCol w="833312">
                  <a:extLst>
                    <a:ext uri="{9D8B030D-6E8A-4147-A177-3AD203B41FA5}">
                      <a16:colId xmlns:a16="http://schemas.microsoft.com/office/drawing/2014/main" val="1483679356"/>
                    </a:ext>
                  </a:extLst>
                </a:gridCol>
              </a:tblGrid>
              <a:tr h="290618">
                <a:tc>
                  <a:txBody>
                    <a:bodyPr/>
                    <a:lstStyle/>
                    <a:p>
                      <a:pPr algn="l" fontAlgn="b"/>
                      <a:r>
                        <a:rPr lang="en-IN" sz="1600" b="1" u="none" strike="noStrike" dirty="0">
                          <a:solidFill>
                            <a:schemeClr val="tx2">
                              <a:lumMod val="75000"/>
                            </a:schemeClr>
                          </a:solidFill>
                          <a:effectLst/>
                        </a:rPr>
                        <a:t>Sum of Salary</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SALARY</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6443532"/>
                  </a:ext>
                </a:extLst>
              </a:tr>
              <a:tr h="571216">
                <a:tc>
                  <a:txBody>
                    <a:bodyPr/>
                    <a:lstStyle/>
                    <a:p>
                      <a:pPr algn="l" fontAlgn="b"/>
                      <a:r>
                        <a:rPr lang="en-IN" sz="1600" b="1" u="none" strike="noStrike" dirty="0">
                          <a:solidFill>
                            <a:schemeClr val="tx2">
                              <a:lumMod val="75000"/>
                            </a:schemeClr>
                          </a:solidFill>
                          <a:effectLst/>
                        </a:rPr>
                        <a:t>JOB TITLE</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solidFill>
                            <a:schemeClr val="tx2">
                              <a:lumMod val="75000"/>
                            </a:schemeClr>
                          </a:solidFill>
                          <a:effectLst/>
                        </a:rPr>
                        <a:t>HIGH</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LOW</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MED</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Grand Total</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8541573"/>
                  </a:ext>
                </a:extLst>
              </a:tr>
              <a:tr h="290618">
                <a:tc>
                  <a:txBody>
                    <a:bodyPr/>
                    <a:lstStyle/>
                    <a:p>
                      <a:pPr algn="l" fontAlgn="b"/>
                      <a:r>
                        <a:rPr lang="en-IN" sz="1600" b="1" u="none" strike="noStrike" dirty="0">
                          <a:solidFill>
                            <a:schemeClr val="tx2">
                              <a:lumMod val="75000"/>
                            </a:schemeClr>
                          </a:solidFill>
                          <a:effectLst/>
                        </a:rPr>
                        <a:t>Designer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43000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66000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109000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400380"/>
                  </a:ext>
                </a:extLst>
              </a:tr>
              <a:tr h="290618">
                <a:tc>
                  <a:txBody>
                    <a:bodyPr/>
                    <a:lstStyle/>
                    <a:p>
                      <a:pPr algn="l" fontAlgn="b"/>
                      <a:r>
                        <a:rPr lang="en-IN" sz="1600" b="1" u="none" strike="noStrike" dirty="0">
                          <a:solidFill>
                            <a:schemeClr val="tx2">
                              <a:lumMod val="75000"/>
                            </a:schemeClr>
                          </a:solidFill>
                          <a:effectLst/>
                        </a:rPr>
                        <a:t>DevOps Engineer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16500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124000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4094561"/>
                  </a:ext>
                </a:extLst>
              </a:tr>
              <a:tr h="290618">
                <a:tc>
                  <a:txBody>
                    <a:bodyPr/>
                    <a:lstStyle/>
                    <a:p>
                      <a:pPr algn="l" fontAlgn="b"/>
                      <a:r>
                        <a:rPr lang="en-IN" sz="1600" b="1" u="none" strike="noStrike" dirty="0">
                          <a:solidFill>
                            <a:schemeClr val="tx2">
                              <a:lumMod val="75000"/>
                            </a:schemeClr>
                          </a:solidFill>
                          <a:effectLst/>
                        </a:rPr>
                        <a:t>HR Manager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27500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23000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104000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9565834"/>
                  </a:ext>
                </a:extLst>
              </a:tr>
              <a:tr h="571216">
                <a:tc>
                  <a:txBody>
                    <a:bodyPr/>
                    <a:lstStyle/>
                    <a:p>
                      <a:pPr algn="l" fontAlgn="b"/>
                      <a:r>
                        <a:rPr lang="en-IN" sz="1600" b="1" u="none" strike="noStrike" dirty="0">
                          <a:solidFill>
                            <a:schemeClr val="tx2">
                              <a:lumMod val="75000"/>
                            </a:schemeClr>
                          </a:solidFill>
                          <a:effectLst/>
                        </a:rPr>
                        <a:t>Machine Learning Engineer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8000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151000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202500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1435459"/>
                  </a:ext>
                </a:extLst>
              </a:tr>
              <a:tr h="290618">
                <a:tc>
                  <a:txBody>
                    <a:bodyPr/>
                    <a:lstStyle/>
                    <a:p>
                      <a:pPr algn="l" fontAlgn="b"/>
                      <a:r>
                        <a:rPr lang="en-IN" sz="1600" b="1" u="none" strike="noStrike">
                          <a:solidFill>
                            <a:schemeClr val="tx2">
                              <a:lumMod val="75000"/>
                            </a:schemeClr>
                          </a:solidFill>
                          <a:effectLst/>
                        </a:rPr>
                        <a:t>Mobile Developer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55000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45500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90000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190500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7793843"/>
                  </a:ext>
                </a:extLst>
              </a:tr>
              <a:tr h="290618">
                <a:tc>
                  <a:txBody>
                    <a:bodyPr/>
                    <a:lstStyle/>
                    <a:p>
                      <a:pPr algn="l" fontAlgn="b"/>
                      <a:r>
                        <a:rPr lang="en-IN" sz="1600" b="1" u="none" strike="noStrike">
                          <a:solidFill>
                            <a:schemeClr val="tx2">
                              <a:lumMod val="75000"/>
                            </a:schemeClr>
                          </a:solidFill>
                          <a:effectLst/>
                        </a:rPr>
                        <a:t>Project Manager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62500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73500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2773544"/>
                  </a:ext>
                </a:extLst>
              </a:tr>
              <a:tr h="290618">
                <a:tc>
                  <a:txBody>
                    <a:bodyPr/>
                    <a:lstStyle/>
                    <a:p>
                      <a:pPr algn="l" fontAlgn="b"/>
                      <a:r>
                        <a:rPr lang="en-IN" sz="1600" b="1" u="none" strike="noStrike">
                          <a:solidFill>
                            <a:schemeClr val="tx2">
                              <a:lumMod val="75000"/>
                            </a:schemeClr>
                          </a:solidFill>
                          <a:effectLst/>
                        </a:rPr>
                        <a:t>Tester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39500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8000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98500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9641738"/>
                  </a:ext>
                </a:extLst>
              </a:tr>
              <a:tr h="290618">
                <a:tc>
                  <a:txBody>
                    <a:bodyPr/>
                    <a:lstStyle/>
                    <a:p>
                      <a:pPr algn="l" fontAlgn="b"/>
                      <a:r>
                        <a:rPr lang="en-IN" sz="1600" b="1" u="none" strike="noStrike">
                          <a:solidFill>
                            <a:schemeClr val="tx2">
                              <a:lumMod val="75000"/>
                            </a:schemeClr>
                          </a:solidFill>
                          <a:effectLst/>
                        </a:rPr>
                        <a:t>Web Developer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80000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57500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39500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177000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3258785"/>
                  </a:ext>
                </a:extLst>
              </a:tr>
              <a:tr h="571216">
                <a:tc>
                  <a:txBody>
                    <a:bodyPr/>
                    <a:lstStyle/>
                    <a:p>
                      <a:pPr algn="l" fontAlgn="b"/>
                      <a:r>
                        <a:rPr lang="en-IN" sz="1600" b="1" u="none" strike="noStrike">
                          <a:solidFill>
                            <a:schemeClr val="tx2">
                              <a:lumMod val="75000"/>
                            </a:schemeClr>
                          </a:solidFill>
                          <a:effectLst/>
                        </a:rPr>
                        <a:t>Grand Total</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404500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158500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516000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1079000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1311440"/>
                  </a:ext>
                </a:extLst>
              </a:tr>
            </a:tbl>
          </a:graphicData>
        </a:graphic>
      </p:graphicFrame>
      <p:graphicFrame>
        <p:nvGraphicFramePr>
          <p:cNvPr id="8" name="Chart 7">
            <a:extLst>
              <a:ext uri="{FF2B5EF4-FFF2-40B4-BE49-F238E27FC236}">
                <a16:creationId xmlns:a16="http://schemas.microsoft.com/office/drawing/2014/main" id="{F2BDA88C-84EC-1613-4514-3CEBCE556698}"/>
              </a:ext>
            </a:extLst>
          </p:cNvPr>
          <p:cNvGraphicFramePr>
            <a:graphicFrameLocks/>
          </p:cNvGraphicFramePr>
          <p:nvPr>
            <p:extLst>
              <p:ext uri="{D42A27DB-BD31-4B8C-83A1-F6EECF244321}">
                <p14:modId xmlns:p14="http://schemas.microsoft.com/office/powerpoint/2010/main" val="341976787"/>
              </p:ext>
            </p:extLst>
          </p:nvPr>
        </p:nvGraphicFramePr>
        <p:xfrm>
          <a:off x="5791200" y="1371600"/>
          <a:ext cx="5181600" cy="3962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02B99E-C4F9-985D-5B78-860ED6083AC9}"/>
              </a:ext>
            </a:extLst>
          </p:cNvPr>
          <p:cNvSpPr txBox="1"/>
          <p:nvPr/>
        </p:nvSpPr>
        <p:spPr>
          <a:xfrm>
            <a:off x="774997" y="1371600"/>
            <a:ext cx="9116256"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graph titled "Employee Salary Status Based on Job" illustrates the salary distribution across various job titles, categorized into high, medium, and low salary brackets. The data reveals that Project Managers tend to have the highest salaries, with a significant number of employees in this role falling into the high and medium salary categories. Similarly, Machine Learning Engineers also command relatively high salaries, though there is a more even distribution between the salary brackets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38199" y="2043248"/>
            <a:ext cx="9534525"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Status Based On Job Title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43287" y="1256976"/>
            <a:ext cx="5746686" cy="489364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Wingdings" panose="05000000000000000000" pitchFamily="2" charset="2"/>
              <a:buChar char="ü"/>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397"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166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lang="en-IN" sz="4250" spc="20" dirty="0">
                <a:latin typeface="Times New Roman" panose="02020603050405020304" pitchFamily="18" charset="0"/>
                <a:cs typeface="Times New Roman" panose="02020603050405020304" pitchFamily="18" charset="0"/>
              </a:rPr>
              <a:t>M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A21199C-ABE8-7317-28C6-443850BEC803}"/>
              </a:ext>
            </a:extLst>
          </p:cNvPr>
          <p:cNvSpPr txBox="1"/>
          <p:nvPr/>
        </p:nvSpPr>
        <p:spPr>
          <a:xfrm>
            <a:off x="609600" y="1600200"/>
            <a:ext cx="7934325" cy="353943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My Result illustrates the Employee Salary Status Based on Job. It displays the salary ranges (High, Medium, Low) for various job titles: Designer, Develops Engineer, HR Manager, Machine Learning Engineer, Mobile Developer, Project Manager, Tester, and Web Developer</a:t>
            </a:r>
            <a:r>
              <a:rPr lang="en-US" sz="3200" dirty="0"/>
              <a:t>.</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34349" y="1195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55173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lang="en-IN"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23887" y="1702891"/>
            <a:ext cx="8820150"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involves an analysis of employee salary status based on various job titles, as visualized in a bar chart. The chart categorizes salaries into three groups: </a:t>
            </a:r>
            <a:r>
              <a:rPr lang="en-US" sz="2400" b="1" dirty="0">
                <a:latin typeface="Times New Roman" panose="02020603050405020304" pitchFamily="18" charset="0"/>
                <a:cs typeface="Times New Roman" panose="02020603050405020304" pitchFamily="18" charset="0"/>
              </a:rPr>
              <a:t>High, Medium, and Low</a:t>
            </a:r>
            <a:r>
              <a:rPr lang="en-US" sz="2400" dirty="0">
                <a:latin typeface="Times New Roman" panose="02020603050405020304" pitchFamily="18" charset="0"/>
                <a:cs typeface="Times New Roman" panose="02020603050405020304" pitchFamily="18" charset="0"/>
              </a:rPr>
              <a:t>, and plots them across different job roles including Designer, Develops Engineer, HR Manager, Machine Learning Engineer, Mobile Developer, Project Manager, Team Leader, Tester, and Web Developer. The graph provides a comparative view of how these roles are compensated, highlighting disparities or trends in salary distribution across the different job titles. The data is likely used to understand compensation patterns and may help in decision-making related to salary structuring within an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37481" y="50485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87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73B76A3-4384-CD64-A079-8E78AA0D8898}"/>
              </a:ext>
            </a:extLst>
          </p:cNvPr>
          <p:cNvSpPr txBox="1"/>
          <p:nvPr/>
        </p:nvSpPr>
        <p:spPr>
          <a:xfrm>
            <a:off x="557037" y="1594779"/>
            <a:ext cx="8887000"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end user of  "EMPLOYEE SALARY STATUS BASED ON JOB," which compares salary ranges (high, medium, low) across different job titles. The end users of this data could include:           </a:t>
            </a:r>
          </a:p>
          <a:p>
            <a:r>
              <a:rPr lang="en-US" sz="28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843C95F-00E7-1542-BF1E-A78DC1DECEA0}"/>
              </a:ext>
            </a:extLst>
          </p:cNvPr>
          <p:cNvSpPr txBox="1"/>
          <p:nvPr/>
        </p:nvSpPr>
        <p:spPr>
          <a:xfrm>
            <a:off x="2640718" y="3104278"/>
            <a:ext cx="4719638" cy="2523768"/>
          </a:xfrm>
          <a:prstGeom prst="rect">
            <a:avLst/>
          </a:prstGeom>
          <a:noFill/>
        </p:spPr>
        <p:txBody>
          <a:bodyPr wrap="square" rtlCol="0">
            <a:spAutoFit/>
          </a:bodyPr>
          <a:lstStyle/>
          <a:p>
            <a:pPr algn="just"/>
            <a:endParaRPr lang="en-IN" dirty="0"/>
          </a:p>
          <a:p>
            <a:pPr marL="285750" indent="-285750" algn="just">
              <a:buFont typeface="Wingdings" panose="05000000000000000000" pitchFamily="2" charset="2"/>
              <a:buChar char="Ø"/>
            </a:pPr>
            <a:r>
              <a:rPr lang="en-IN" sz="2800" dirty="0"/>
              <a:t>HR Professionals</a:t>
            </a:r>
          </a:p>
          <a:p>
            <a:pPr marL="285750" indent="-285750" algn="just">
              <a:buFont typeface="Wingdings" panose="05000000000000000000" pitchFamily="2" charset="2"/>
              <a:buChar char="Ø"/>
            </a:pPr>
            <a:r>
              <a:rPr lang="en-IN" sz="2800" dirty="0"/>
              <a:t>Managers and Team Leader</a:t>
            </a:r>
          </a:p>
          <a:p>
            <a:pPr marL="285750" indent="-285750" algn="just">
              <a:buFont typeface="Wingdings" panose="05000000000000000000" pitchFamily="2" charset="2"/>
              <a:buChar char="Ø"/>
            </a:pPr>
            <a:r>
              <a:rPr lang="en-IN" sz="2800" dirty="0"/>
              <a:t>Employees</a:t>
            </a:r>
          </a:p>
          <a:p>
            <a:pPr marL="285750" indent="-285750" algn="just">
              <a:buFont typeface="Wingdings" panose="05000000000000000000" pitchFamily="2" charset="2"/>
              <a:buChar char="Ø"/>
            </a:pPr>
            <a:r>
              <a:rPr lang="en-IN" sz="2800" dirty="0"/>
              <a:t>Job seekers</a:t>
            </a:r>
          </a:p>
          <a:p>
            <a:pPr marL="285750" indent="-285750" algn="just">
              <a:buFont typeface="Wingdings" panose="05000000000000000000" pitchFamily="2" charset="2"/>
              <a:buChar char="Ø"/>
            </a:pPr>
            <a:r>
              <a:rPr lang="en-IN" sz="2800" dirty="0"/>
              <a:t>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62525"/>
            <a:ext cx="32385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165634" y="47515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62915"/>
            <a:ext cx="10668000"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DB49BD76-2F86-FBF9-9331-447FB06EB5BA}"/>
              </a:ext>
            </a:extLst>
          </p:cNvPr>
          <p:cNvSpPr txBox="1"/>
          <p:nvPr/>
        </p:nvSpPr>
        <p:spPr>
          <a:xfrm>
            <a:off x="533400" y="1219199"/>
            <a:ext cx="8534400" cy="489364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t>Remove Duplicates : I</a:t>
            </a:r>
            <a:r>
              <a:rPr lang="en-US" sz="2400" dirty="0"/>
              <a:t>t removes the combination of values across all selected range to determine duplicates.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 Filter: It take my dataset and show only the data that meet my criteria specify.</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Conditional Formating : It is used to specify important values stand out in employee performance score in a data set.</a:t>
            </a:r>
          </a:p>
          <a:p>
            <a:pPr algn="just"/>
            <a:endParaRPr lang="en-US" sz="2400" dirty="0"/>
          </a:p>
          <a:p>
            <a:pPr marL="285750" indent="-285750" algn="just">
              <a:buFont typeface="Wingdings" panose="05000000000000000000" pitchFamily="2" charset="2"/>
              <a:buChar char="Ø"/>
            </a:pPr>
            <a:r>
              <a:rPr lang="en-US" sz="2400" dirty="0"/>
              <a:t>Pivot Table: I used "pivot table" to summarize my huge data.</a:t>
            </a:r>
          </a:p>
          <a:p>
            <a:pPr algn="just"/>
            <a:endParaRPr lang="en-US" sz="2400" dirty="0"/>
          </a:p>
          <a:p>
            <a:pPr marL="285750" indent="-285750" algn="just">
              <a:buFont typeface="Wingdings" panose="05000000000000000000" pitchFamily="2" charset="2"/>
              <a:buChar char="Ø"/>
            </a:pPr>
            <a:r>
              <a:rPr lang="en-US" sz="2400" dirty="0"/>
              <a:t> Pivot Chart: I used "pivot chart" to visually summarizes my data using area graph</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94071" y="256958"/>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648E0C8-4DBA-AD28-C146-A36A6DFFC96B}"/>
              </a:ext>
            </a:extLst>
          </p:cNvPr>
          <p:cNvSpPr txBox="1"/>
          <p:nvPr/>
        </p:nvSpPr>
        <p:spPr>
          <a:xfrm>
            <a:off x="457200" y="1143634"/>
            <a:ext cx="815340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First Name : He first of your names that come before your family name.</a:t>
            </a:r>
          </a:p>
          <a:p>
            <a:pPr algn="just"/>
            <a:r>
              <a:rPr lang="en-US" sz="2000" dirty="0">
                <a:latin typeface="Times New Roman" panose="02020603050405020304" pitchFamily="18" charset="0"/>
                <a:cs typeface="Times New Roman" panose="02020603050405020304" pitchFamily="18" charset="0"/>
              </a:rPr>
              <a:t>Last Name : A name that identifies a person's family and is different from their given name.</a:t>
            </a:r>
          </a:p>
          <a:p>
            <a:pPr algn="just"/>
            <a:r>
              <a:rPr lang="en-US" sz="2000" dirty="0">
                <a:latin typeface="Times New Roman" panose="02020603050405020304" pitchFamily="18" charset="0"/>
                <a:cs typeface="Times New Roman" panose="02020603050405020304" pitchFamily="18" charset="0"/>
              </a:rPr>
              <a:t>Email :An email is a form of electronic communication that allows users to send messages to other users over the internet.</a:t>
            </a:r>
          </a:p>
          <a:p>
            <a:pPr algn="just"/>
            <a:r>
              <a:rPr lang="en-US" sz="2000" dirty="0">
                <a:latin typeface="Times New Roman" panose="02020603050405020304" pitchFamily="18" charset="0"/>
                <a:cs typeface="Times New Roman" panose="02020603050405020304" pitchFamily="18" charset="0"/>
              </a:rPr>
              <a:t>Gender : Is a social, psychological, and cultural construct that is developed through socialization and varies from society to society.</a:t>
            </a:r>
          </a:p>
          <a:p>
            <a:pPr algn="just"/>
            <a:r>
              <a:rPr lang="en-US" sz="2000" dirty="0">
                <a:latin typeface="Times New Roman" panose="02020603050405020304" pitchFamily="18" charset="0"/>
                <a:cs typeface="Times New Roman" panose="02020603050405020304" pitchFamily="18" charset="0"/>
              </a:rPr>
              <a:t>Department :A part of an organization such as a school, business, or government that deals with a particular area of study or work.</a:t>
            </a:r>
          </a:p>
          <a:p>
            <a:pPr algn="just"/>
            <a:r>
              <a:rPr lang="en-US" sz="2000" dirty="0">
                <a:latin typeface="Times New Roman" panose="02020603050405020304" pitchFamily="18" charset="0"/>
                <a:cs typeface="Times New Roman" panose="02020603050405020304" pitchFamily="18" charset="0"/>
              </a:rPr>
              <a:t>Job title : A job title is a formal name for a position within an organization that can include the position's name, the organization's name, and sometimes the name of the person who holds the position.</a:t>
            </a:r>
          </a:p>
          <a:p>
            <a:pPr algn="just"/>
            <a:r>
              <a:rPr lang="en-US" sz="2000" dirty="0">
                <a:latin typeface="Times New Roman" panose="02020603050405020304" pitchFamily="18" charset="0"/>
                <a:cs typeface="Times New Roman" panose="02020603050405020304" pitchFamily="18" charset="0"/>
              </a:rPr>
              <a:t>Years of experience: Is a term that refers to how long a candidate has worked in a particular industry or field.</a:t>
            </a:r>
          </a:p>
          <a:p>
            <a:pPr algn="just"/>
            <a:r>
              <a:rPr lang="en-US" sz="2000" dirty="0">
                <a:latin typeface="Times New Roman" panose="02020603050405020304" pitchFamily="18" charset="0"/>
                <a:cs typeface="Times New Roman" panose="02020603050405020304" pitchFamily="18" charset="0"/>
              </a:rPr>
              <a:t>Salary : The money that a person receives (usually every month) for the work he/she has done.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40" y="212725"/>
            <a:ext cx="4289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6EA0F0-9BF4-5772-E950-3378C3CD931F}"/>
              </a:ext>
            </a:extLst>
          </p:cNvPr>
          <p:cNvSpPr txBox="1"/>
          <p:nvPr/>
        </p:nvSpPr>
        <p:spPr>
          <a:xfrm>
            <a:off x="663575" y="1069880"/>
            <a:ext cx="9852025" cy="5262979"/>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set was downloaded from Kaggle website.</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Extract it from zip format</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 </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Conditional Formating: It is used to specify important values stand out in employee performance score in a data set</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Slicer: I used slicer to filter my data</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Pivot Table: I used "pivot table to summarize my huge data</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Pivot Chart: I used using area graph. "pivot chart" to visually summarizes my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903</Words>
  <Application>Microsoft Office PowerPoint</Application>
  <PresentationFormat>Widescreen</PresentationFormat>
  <Paragraphs>132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36</cp:revision>
  <dcterms:created xsi:type="dcterms:W3CDTF">2024-03-29T15:07:22Z</dcterms:created>
  <dcterms:modified xsi:type="dcterms:W3CDTF">2024-08-27T05:44:37Z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