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6858000" cy="9144000"/>
  <p:embeddedFontLst>
    <p:embeddedFont>
      <p:font typeface="Play"/>
      <p:regular r:id="rId37"/>
      <p:bold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3" roundtripDataSignature="AMtx7mgOi0ZYkMji4+I/kMpIVPbChX/1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6.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Play-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Lato-regular.fntdata"/><Relationship Id="rId16" Type="http://schemas.openxmlformats.org/officeDocument/2006/relationships/slide" Target="slides/slide12.xml"/><Relationship Id="rId38" Type="http://schemas.openxmlformats.org/officeDocument/2006/relationships/font" Target="fonts/Play-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2"/>
          <p:cNvSpPr/>
          <p:nvPr>
            <p:ph idx="2" type="pic"/>
          </p:nvPr>
        </p:nvSpPr>
        <p:spPr>
          <a:xfrm>
            <a:off x="5183188" y="987425"/>
            <a:ext cx="6172200" cy="4873625"/>
          </a:xfrm>
          <a:prstGeom prst="rect">
            <a:avLst/>
          </a:prstGeom>
          <a:noFill/>
          <a:ln>
            <a:noFill/>
          </a:ln>
        </p:spPr>
      </p:sp>
      <p:sp>
        <p:nvSpPr>
          <p:cNvPr id="64" name="Google Shape;64;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31.png"/><Relationship Id="rId9" Type="http://schemas.openxmlformats.org/officeDocument/2006/relationships/image" Target="../media/image46.png"/><Relationship Id="rId5" Type="http://schemas.openxmlformats.org/officeDocument/2006/relationships/image" Target="../media/image36.png"/><Relationship Id="rId6" Type="http://schemas.openxmlformats.org/officeDocument/2006/relationships/image" Target="../media/image30.png"/><Relationship Id="rId7" Type="http://schemas.openxmlformats.org/officeDocument/2006/relationships/image" Target="../media/image33.png"/><Relationship Id="rId8"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7.png"/><Relationship Id="rId8" Type="http://schemas.openxmlformats.org/officeDocument/2006/relationships/image" Target="../media/image5.png"/></Relationships>
</file>

<file path=ppt/slides/_rels/slide20.xml.rels><?xml version="1.0" encoding="UTF-8" standalone="yes"?><Relationships xmlns="http://schemas.openxmlformats.org/package/2006/relationships"><Relationship Id="rId11" Type="http://schemas.openxmlformats.org/officeDocument/2006/relationships/image" Target="../media/image45.png"/><Relationship Id="rId10" Type="http://schemas.openxmlformats.org/officeDocument/2006/relationships/image" Target="../media/image49.png"/><Relationship Id="rId13" Type="http://schemas.openxmlformats.org/officeDocument/2006/relationships/image" Target="../media/image47.png"/><Relationship Id="rId12" Type="http://schemas.openxmlformats.org/officeDocument/2006/relationships/image" Target="../media/image51.png"/><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41.png"/><Relationship Id="rId9" Type="http://schemas.openxmlformats.org/officeDocument/2006/relationships/image" Target="../media/image46.png"/><Relationship Id="rId5" Type="http://schemas.openxmlformats.org/officeDocument/2006/relationships/image" Target="../media/image24.png"/><Relationship Id="rId6" Type="http://schemas.openxmlformats.org/officeDocument/2006/relationships/image" Target="../media/image36.png"/><Relationship Id="rId7" Type="http://schemas.openxmlformats.org/officeDocument/2006/relationships/image" Target="../media/image30.png"/><Relationship Id="rId8"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10.png"/><Relationship Id="rId7"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3.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17.png"/><Relationship Id="rId7" Type="http://schemas.openxmlformats.org/officeDocument/2006/relationships/image" Target="../media/image13.png"/><Relationship Id="rId8"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image" Target="../media/image25.png"/><Relationship Id="rId10" Type="http://schemas.openxmlformats.org/officeDocument/2006/relationships/image" Target="../media/image44.png"/><Relationship Id="rId13" Type="http://schemas.openxmlformats.org/officeDocument/2006/relationships/image" Target="../media/image43.png"/><Relationship Id="rId12" Type="http://schemas.openxmlformats.org/officeDocument/2006/relationships/image" Target="../media/image27.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18.png"/><Relationship Id="rId9" Type="http://schemas.openxmlformats.org/officeDocument/2006/relationships/image" Target="../media/image29.png"/><Relationship Id="rId14" Type="http://schemas.openxmlformats.org/officeDocument/2006/relationships/image" Target="../media/image48.png"/><Relationship Id="rId5" Type="http://schemas.openxmlformats.org/officeDocument/2006/relationships/image" Target="../media/image26.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p1"/>
          <p:cNvSpPr txBox="1"/>
          <p:nvPr>
            <p:ph type="ctrTitle"/>
          </p:nvPr>
        </p:nvSpPr>
        <p:spPr>
          <a:xfrm>
            <a:off x="836363" y="4071597"/>
            <a:ext cx="10515600" cy="77161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SUPPLY CHAIN MANAGEMENT </a:t>
            </a:r>
            <a:endParaRPr/>
          </a:p>
        </p:txBody>
      </p:sp>
      <p:sp>
        <p:nvSpPr>
          <p:cNvPr id="86" name="Google Shape;86;p1"/>
          <p:cNvSpPr txBox="1"/>
          <p:nvPr>
            <p:ph idx="1" type="subTitle"/>
          </p:nvPr>
        </p:nvSpPr>
        <p:spPr>
          <a:xfrm>
            <a:off x="839469" y="5214257"/>
            <a:ext cx="10509388" cy="91483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"Predict the future, optimize the present—supply chain analytics makes it happen."</a:t>
            </a:r>
            <a:endParaRPr/>
          </a:p>
        </p:txBody>
      </p:sp>
      <p:pic>
        <p:nvPicPr>
          <p:cNvPr descr="Oil refinery against blue sky" id="87" name="Google Shape;87;p1"/>
          <p:cNvPicPr preferRelativeResize="0"/>
          <p:nvPr/>
        </p:nvPicPr>
        <p:blipFill rotWithShape="1">
          <a:blip r:embed="rId3">
            <a:alphaModFix/>
          </a:blip>
          <a:srcRect b="0" l="0" r="0" t="43130"/>
          <a:stretch/>
        </p:blipFill>
        <p:spPr>
          <a:xfrm>
            <a:off x="20" y="2"/>
            <a:ext cx="12191979" cy="390010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4" name="Shape 264"/>
        <p:cNvGrpSpPr/>
        <p:nvPr/>
      </p:nvGrpSpPr>
      <p:grpSpPr>
        <a:xfrm>
          <a:off x="0" y="0"/>
          <a:ext cx="0" cy="0"/>
          <a:chOff x="0" y="0"/>
          <a:chExt cx="0" cy="0"/>
        </a:xfrm>
      </p:grpSpPr>
      <p:sp>
        <p:nvSpPr>
          <p:cNvPr id="265" name="Google Shape;265;p10"/>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700"/>
              <a:buNone/>
            </a:pPr>
            <a:r>
              <a:t/>
            </a:r>
            <a:endParaRPr sz="17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Supply chain analytics is the practice of </a:t>
            </a:r>
            <a:r>
              <a:rPr lang="en-US" sz="1700">
                <a:solidFill>
                  <a:srgbClr val="FF0000"/>
                </a:solidFill>
                <a:latin typeface="Times New Roman"/>
                <a:ea typeface="Times New Roman"/>
                <a:cs typeface="Times New Roman"/>
                <a:sym typeface="Times New Roman"/>
              </a:rPr>
              <a:t>collecting and analyzing data </a:t>
            </a:r>
            <a:r>
              <a:rPr lang="en-US" sz="1700">
                <a:latin typeface="Times New Roman"/>
                <a:ea typeface="Times New Roman"/>
                <a:cs typeface="Times New Roman"/>
                <a:sym typeface="Times New Roman"/>
              </a:rPr>
              <a:t>from every aspect of a company’s supply chain to gain insights that can help optimize operations and profitability.</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 It showcases how raw data from various sources is transformed into actionable insights and business results.</a:t>
            </a:r>
            <a:endParaRPr/>
          </a:p>
          <a:p>
            <a:pPr indent="-228600" lvl="0" marL="228600" rtl="0" algn="l">
              <a:lnSpc>
                <a:spcPct val="150000"/>
              </a:lnSpc>
              <a:spcBef>
                <a:spcPts val="1000"/>
              </a:spcBef>
              <a:spcAft>
                <a:spcPts val="0"/>
              </a:spcAft>
              <a:buClr>
                <a:schemeClr val="dk1"/>
              </a:buClr>
              <a:buSzPts val="1700"/>
              <a:buFont typeface="Play"/>
              <a:buAutoNum type="arabicPeriod"/>
            </a:pPr>
            <a:r>
              <a:rPr b="1" lang="en-US" sz="1700">
                <a:latin typeface="Times New Roman"/>
                <a:ea typeface="Times New Roman"/>
                <a:cs typeface="Times New Roman"/>
                <a:sym typeface="Times New Roman"/>
              </a:rPr>
              <a:t>Data Collection and Integration:</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Data is gathered from various sources across the supply chain</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Including:</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Sales records</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Inventory levels</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Customer interactions</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Supplier information</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Logistics data</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This data is integrated into a central repository like a </a:t>
            </a:r>
            <a:r>
              <a:rPr lang="en-US" sz="1700">
                <a:solidFill>
                  <a:srgbClr val="FF0000"/>
                </a:solidFill>
                <a:latin typeface="Times New Roman"/>
                <a:ea typeface="Times New Roman"/>
                <a:cs typeface="Times New Roman"/>
                <a:sym typeface="Times New Roman"/>
              </a:rPr>
              <a:t>data warehouse or a data mart</a:t>
            </a:r>
            <a:r>
              <a:rPr lang="en-US" sz="1700">
                <a:latin typeface="Times New Roman"/>
                <a:ea typeface="Times New Roman"/>
                <a:cs typeface="Times New Roman"/>
                <a:sym typeface="Times New Roman"/>
              </a:rPr>
              <a:t>. This creates a single source of truth for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1"/>
          <p:cNvSpPr txBox="1"/>
          <p:nvPr>
            <p:ph idx="1" type="body"/>
          </p:nvPr>
        </p:nvSpPr>
        <p:spPr>
          <a:xfrm>
            <a:off x="0" y="0"/>
            <a:ext cx="12192000" cy="68580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700"/>
              <a:buNone/>
            </a:pPr>
            <a:r>
              <a:rPr b="1" lang="en-US" sz="1700">
                <a:latin typeface="Times New Roman"/>
                <a:ea typeface="Times New Roman"/>
                <a:cs typeface="Times New Roman"/>
                <a:sym typeface="Times New Roman"/>
              </a:rPr>
              <a:t>2.Data Analysis and Transformation:</a:t>
            </a:r>
            <a:endParaRPr sz="17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1700"/>
              <a:buFont typeface="Arial"/>
              <a:buChar char="•"/>
            </a:pPr>
            <a:r>
              <a:rPr b="1" lang="en-US" sz="1700">
                <a:latin typeface="Times New Roman"/>
                <a:ea typeface="Times New Roman"/>
                <a:cs typeface="Times New Roman"/>
                <a:sym typeface="Times New Roman"/>
              </a:rPr>
              <a:t>Data Cleaning:</a:t>
            </a:r>
            <a:r>
              <a:rPr lang="en-US" sz="1700">
                <a:latin typeface="Times New Roman"/>
                <a:ea typeface="Times New Roman"/>
                <a:cs typeface="Times New Roman"/>
                <a:sym typeface="Times New Roman"/>
              </a:rPr>
              <a:t> </a:t>
            </a:r>
            <a:r>
              <a:rPr lang="en-US" sz="1700">
                <a:solidFill>
                  <a:srgbClr val="FF0000"/>
                </a:solidFill>
                <a:latin typeface="Times New Roman"/>
                <a:ea typeface="Times New Roman"/>
                <a:cs typeface="Times New Roman"/>
                <a:sym typeface="Times New Roman"/>
              </a:rPr>
              <a:t>Raw data </a:t>
            </a:r>
            <a:r>
              <a:rPr lang="en-US" sz="1700">
                <a:latin typeface="Times New Roman"/>
                <a:ea typeface="Times New Roman"/>
                <a:cs typeface="Times New Roman"/>
                <a:sym typeface="Times New Roman"/>
              </a:rPr>
              <a:t>is cleaned to ensure accuracy and remove inconsistencies.</a:t>
            </a:r>
            <a:endParaRPr/>
          </a:p>
          <a:p>
            <a:pPr indent="-228600" lvl="0" marL="228600" rtl="0" algn="l">
              <a:lnSpc>
                <a:spcPct val="150000"/>
              </a:lnSpc>
              <a:spcBef>
                <a:spcPts val="1000"/>
              </a:spcBef>
              <a:spcAft>
                <a:spcPts val="0"/>
              </a:spcAft>
              <a:buClr>
                <a:schemeClr val="dk1"/>
              </a:buClr>
              <a:buSzPts val="1700"/>
              <a:buFont typeface="Arial"/>
              <a:buChar char="•"/>
            </a:pPr>
            <a:r>
              <a:rPr b="1" lang="en-US" sz="1700">
                <a:latin typeface="Times New Roman"/>
                <a:ea typeface="Times New Roman"/>
                <a:cs typeface="Times New Roman"/>
                <a:sym typeface="Times New Roman"/>
              </a:rPr>
              <a:t>Data Transformation:</a:t>
            </a:r>
            <a:r>
              <a:rPr lang="en-US" sz="1700">
                <a:latin typeface="Times New Roman"/>
                <a:ea typeface="Times New Roman"/>
                <a:cs typeface="Times New Roman"/>
                <a:sym typeface="Times New Roman"/>
              </a:rPr>
              <a:t> Data is transformed into a format suitable for </a:t>
            </a:r>
            <a:r>
              <a:rPr lang="en-US" sz="1700">
                <a:solidFill>
                  <a:srgbClr val="FF0000"/>
                </a:solidFill>
                <a:latin typeface="Times New Roman"/>
                <a:ea typeface="Times New Roman"/>
                <a:cs typeface="Times New Roman"/>
                <a:sym typeface="Times New Roman"/>
              </a:rPr>
              <a:t>analysis</a:t>
            </a:r>
            <a:r>
              <a:rPr lang="en-US" sz="1700">
                <a:latin typeface="Times New Roman"/>
                <a:ea typeface="Times New Roman"/>
                <a:cs typeface="Times New Roman"/>
                <a:sym typeface="Times New Roman"/>
              </a:rPr>
              <a:t> such as aggregating data, creating new variables and normalizing values.</a:t>
            </a:r>
            <a:endParaRPr/>
          </a:p>
          <a:p>
            <a:pPr indent="-228600" lvl="0" marL="228600" rtl="0" algn="l">
              <a:lnSpc>
                <a:spcPct val="150000"/>
              </a:lnSpc>
              <a:spcBef>
                <a:spcPts val="1000"/>
              </a:spcBef>
              <a:spcAft>
                <a:spcPts val="0"/>
              </a:spcAft>
              <a:buClr>
                <a:schemeClr val="dk1"/>
              </a:buClr>
              <a:buSzPts val="1700"/>
              <a:buFont typeface="Arial"/>
              <a:buChar char="•"/>
            </a:pPr>
            <a:r>
              <a:rPr b="1" lang="en-US" sz="1700">
                <a:latin typeface="Times New Roman"/>
                <a:ea typeface="Times New Roman"/>
                <a:cs typeface="Times New Roman"/>
                <a:sym typeface="Times New Roman"/>
              </a:rPr>
              <a:t>Querying and Reporting Tools:</a:t>
            </a:r>
            <a:r>
              <a:rPr lang="en-US" sz="1700">
                <a:latin typeface="Times New Roman"/>
                <a:ea typeface="Times New Roman"/>
                <a:cs typeface="Times New Roman"/>
                <a:sym typeface="Times New Roman"/>
              </a:rPr>
              <a:t> These tools allow users to extract specific information from the data warehouse, create reports and analyze trends.</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3. Insight Generation:</a:t>
            </a:r>
            <a:endParaRPr/>
          </a:p>
          <a:p>
            <a:pPr indent="-228600" lvl="0" marL="228600" rtl="0" algn="l">
              <a:lnSpc>
                <a:spcPct val="150000"/>
              </a:lnSpc>
              <a:spcBef>
                <a:spcPts val="1000"/>
              </a:spcBef>
              <a:spcAft>
                <a:spcPts val="0"/>
              </a:spcAft>
              <a:buClr>
                <a:schemeClr val="dk1"/>
              </a:buClr>
              <a:buSzPts val="1700"/>
              <a:buFont typeface="Arial"/>
              <a:buChar char="•"/>
            </a:pPr>
            <a:r>
              <a:rPr b="1" lang="en-US" sz="1700">
                <a:latin typeface="Times New Roman"/>
                <a:ea typeface="Times New Roman"/>
                <a:cs typeface="Times New Roman"/>
                <a:sym typeface="Times New Roman"/>
              </a:rPr>
              <a:t>Decision Support Systems:</a:t>
            </a:r>
            <a:r>
              <a:rPr lang="en-US" sz="1700">
                <a:latin typeface="Times New Roman"/>
                <a:ea typeface="Times New Roman"/>
                <a:cs typeface="Times New Roman"/>
                <a:sym typeface="Times New Roman"/>
              </a:rPr>
              <a:t> These systems use </a:t>
            </a:r>
            <a:r>
              <a:rPr lang="en-US" sz="1700">
                <a:solidFill>
                  <a:srgbClr val="FF0000"/>
                </a:solidFill>
                <a:latin typeface="Times New Roman"/>
                <a:ea typeface="Times New Roman"/>
                <a:cs typeface="Times New Roman"/>
                <a:sym typeface="Times New Roman"/>
              </a:rPr>
              <a:t>analytical models and algorithms to analyze </a:t>
            </a:r>
            <a:r>
              <a:rPr lang="en-US" sz="1700">
                <a:latin typeface="Times New Roman"/>
                <a:ea typeface="Times New Roman"/>
                <a:cs typeface="Times New Roman"/>
                <a:sym typeface="Times New Roman"/>
              </a:rPr>
              <a:t>data and provide insights into potential outcomes.</a:t>
            </a:r>
            <a:endParaRPr/>
          </a:p>
          <a:p>
            <a:pPr indent="-228600" lvl="0" marL="228600" rtl="0" algn="l">
              <a:lnSpc>
                <a:spcPct val="150000"/>
              </a:lnSpc>
              <a:spcBef>
                <a:spcPts val="1000"/>
              </a:spcBef>
              <a:spcAft>
                <a:spcPts val="0"/>
              </a:spcAft>
              <a:buClr>
                <a:schemeClr val="dk1"/>
              </a:buClr>
              <a:buSzPts val="1700"/>
              <a:buFont typeface="Arial"/>
              <a:buChar char="•"/>
            </a:pPr>
            <a:r>
              <a:rPr b="1" lang="en-US" sz="1700">
                <a:latin typeface="Times New Roman"/>
                <a:ea typeface="Times New Roman"/>
                <a:cs typeface="Times New Roman"/>
                <a:sym typeface="Times New Roman"/>
              </a:rPr>
              <a:t>Forecasting Technology:</a:t>
            </a:r>
            <a:r>
              <a:rPr lang="en-US" sz="1700">
                <a:latin typeface="Times New Roman"/>
                <a:ea typeface="Times New Roman"/>
                <a:cs typeface="Times New Roman"/>
                <a:sym typeface="Times New Roman"/>
              </a:rPr>
              <a:t> </a:t>
            </a:r>
            <a:r>
              <a:rPr lang="en-US" sz="1700">
                <a:solidFill>
                  <a:srgbClr val="FF0000"/>
                </a:solidFill>
                <a:latin typeface="Times New Roman"/>
                <a:ea typeface="Times New Roman"/>
                <a:cs typeface="Times New Roman"/>
                <a:sym typeface="Times New Roman"/>
              </a:rPr>
              <a:t>Predictive models </a:t>
            </a:r>
            <a:r>
              <a:rPr lang="en-US" sz="1700">
                <a:latin typeface="Times New Roman"/>
                <a:ea typeface="Times New Roman"/>
                <a:cs typeface="Times New Roman"/>
                <a:sym typeface="Times New Roman"/>
              </a:rPr>
              <a:t>are used to forecast future demand, identify potential disruptions and optimize inventory levels.</a:t>
            </a:r>
            <a:endParaRPr/>
          </a:p>
          <a:p>
            <a:pPr indent="-228600" lvl="0" marL="228600" rtl="0" algn="l">
              <a:lnSpc>
                <a:spcPct val="150000"/>
              </a:lnSpc>
              <a:spcBef>
                <a:spcPts val="1000"/>
              </a:spcBef>
              <a:spcAft>
                <a:spcPts val="0"/>
              </a:spcAft>
              <a:buClr>
                <a:schemeClr val="dk1"/>
              </a:buClr>
              <a:buSzPts val="1700"/>
              <a:buFont typeface="Arial"/>
              <a:buChar char="•"/>
            </a:pPr>
            <a:r>
              <a:rPr b="1" lang="en-US" sz="1700">
                <a:latin typeface="Times New Roman"/>
                <a:ea typeface="Times New Roman"/>
                <a:cs typeface="Times New Roman"/>
                <a:sym typeface="Times New Roman"/>
              </a:rPr>
              <a:t>Visualization Technology:</a:t>
            </a:r>
            <a:r>
              <a:rPr lang="en-US" sz="1700">
                <a:latin typeface="Times New Roman"/>
                <a:ea typeface="Times New Roman"/>
                <a:cs typeface="Times New Roman"/>
                <a:sym typeface="Times New Roman"/>
              </a:rPr>
              <a:t> Data is visualized using </a:t>
            </a:r>
            <a:r>
              <a:rPr lang="en-US" sz="1700">
                <a:solidFill>
                  <a:srgbClr val="FF0000"/>
                </a:solidFill>
                <a:latin typeface="Times New Roman"/>
                <a:ea typeface="Times New Roman"/>
                <a:cs typeface="Times New Roman"/>
                <a:sym typeface="Times New Roman"/>
              </a:rPr>
              <a:t>charts, graphs and dashboards </a:t>
            </a:r>
            <a:r>
              <a:rPr lang="en-US" sz="1700">
                <a:latin typeface="Times New Roman"/>
                <a:ea typeface="Times New Roman"/>
                <a:cs typeface="Times New Roman"/>
                <a:sym typeface="Times New Roman"/>
              </a:rPr>
              <a:t>to make complex information easily understandable.</a:t>
            </a:r>
            <a:endParaRPr/>
          </a:p>
          <a:p>
            <a:pPr indent="0" lvl="0" marL="0" rtl="0" algn="l">
              <a:lnSpc>
                <a:spcPct val="15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sp>
        <p:nvSpPr>
          <p:cNvPr id="275" name="Google Shape;275;p12"/>
          <p:cNvSpPr txBox="1"/>
          <p:nvPr>
            <p:ph type="title"/>
          </p:nvPr>
        </p:nvSpPr>
        <p:spPr>
          <a:xfrm>
            <a:off x="1399789" y="185058"/>
            <a:ext cx="9392421" cy="55680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Order Performance Dashboard</a:t>
            </a:r>
            <a:endParaRPr b="1" sz="3200">
              <a:latin typeface="Times New Roman"/>
              <a:ea typeface="Times New Roman"/>
              <a:cs typeface="Times New Roman"/>
              <a:sym typeface="Times New Roman"/>
            </a:endParaRPr>
          </a:p>
        </p:txBody>
      </p:sp>
      <p:pic>
        <p:nvPicPr>
          <p:cNvPr id="276" name="Google Shape;276;p12"/>
          <p:cNvPicPr preferRelativeResize="0"/>
          <p:nvPr>
            <p:ph idx="1" type="body"/>
          </p:nvPr>
        </p:nvPicPr>
        <p:blipFill rotWithShape="1">
          <a:blip r:embed="rId3">
            <a:alphaModFix/>
          </a:blip>
          <a:srcRect b="0" l="0" r="0" t="0"/>
          <a:stretch/>
        </p:blipFill>
        <p:spPr>
          <a:xfrm>
            <a:off x="0" y="999781"/>
            <a:ext cx="12404035" cy="51227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3"/>
          <p:cNvSpPr txBox="1"/>
          <p:nvPr>
            <p:ph idx="1" type="body"/>
          </p:nvPr>
        </p:nvSpPr>
        <p:spPr>
          <a:xfrm>
            <a:off x="129209" y="377687"/>
            <a:ext cx="11936895" cy="6241774"/>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1700"/>
              <a:buChar char="•"/>
            </a:pPr>
            <a:r>
              <a:rPr lang="en-US" sz="1700">
                <a:latin typeface="Times New Roman"/>
                <a:ea typeface="Times New Roman"/>
                <a:cs typeface="Times New Roman"/>
                <a:sym typeface="Times New Roman"/>
              </a:rPr>
              <a:t>This  dashboard provides  insights related to order performance, delays ,trends and inventory management, necessitating immediate action to streamline processes, optimize stock levels and improve overall warehouse performance.</a:t>
            </a:r>
            <a:endParaRPr/>
          </a:p>
          <a:p>
            <a:pPr indent="-228600" lvl="0" marL="228600" rtl="0" algn="l">
              <a:lnSpc>
                <a:spcPct val="150000"/>
              </a:lnSpc>
              <a:spcBef>
                <a:spcPts val="1000"/>
              </a:spcBef>
              <a:spcAft>
                <a:spcPts val="0"/>
              </a:spcAft>
              <a:buClr>
                <a:srgbClr val="FF0000"/>
              </a:buClr>
              <a:buSzPts val="1700"/>
              <a:buChar char="•"/>
            </a:pPr>
            <a:r>
              <a:rPr lang="en-US" sz="1700">
                <a:solidFill>
                  <a:srgbClr val="FF0000"/>
                </a:solidFill>
                <a:latin typeface="Times New Roman"/>
                <a:ea typeface="Times New Roman"/>
                <a:cs typeface="Times New Roman"/>
                <a:sym typeface="Times New Roman"/>
              </a:rPr>
              <a:t>30,871 total orders, 43.54% of orders were delayed </a:t>
            </a:r>
            <a:r>
              <a:rPr lang="en-US" sz="1700">
                <a:latin typeface="Times New Roman"/>
                <a:ea typeface="Times New Roman"/>
                <a:cs typeface="Times New Roman"/>
                <a:sym typeface="Times New Roman"/>
              </a:rPr>
              <a:t>across both warehouses, with an average delay of </a:t>
            </a:r>
            <a:r>
              <a:rPr lang="en-US" sz="1700">
                <a:solidFill>
                  <a:srgbClr val="FF0000"/>
                </a:solidFill>
                <a:latin typeface="Times New Roman"/>
                <a:ea typeface="Times New Roman"/>
                <a:cs typeface="Times New Roman"/>
                <a:sym typeface="Times New Roman"/>
              </a:rPr>
              <a:t>49 days</a:t>
            </a:r>
            <a:r>
              <a:rPr b="1" lang="en-US" sz="1700">
                <a:latin typeface="Times New Roman"/>
                <a:ea typeface="Times New Roman"/>
                <a:cs typeface="Times New Roman"/>
                <a:sym typeface="Times New Roman"/>
              </a:rPr>
              <a:t>.</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Delayed orders were associated with </a:t>
            </a:r>
            <a:r>
              <a:rPr lang="en-US" sz="1700">
                <a:solidFill>
                  <a:srgbClr val="FF0000"/>
                </a:solidFill>
                <a:latin typeface="Times New Roman"/>
                <a:ea typeface="Times New Roman"/>
                <a:cs typeface="Times New Roman"/>
                <a:sym typeface="Times New Roman"/>
              </a:rPr>
              <a:t>First Class shipping mode</a:t>
            </a:r>
            <a:r>
              <a:rPr b="1" lang="en-US" sz="1700">
                <a:latin typeface="Times New Roman"/>
                <a:ea typeface="Times New Roman"/>
                <a:cs typeface="Times New Roman"/>
                <a:sym typeface="Times New Roman"/>
              </a:rPr>
              <a:t>.</a:t>
            </a:r>
            <a:endParaRPr sz="17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LATAM has the highest average delay 58 days, followed by Europe </a:t>
            </a:r>
            <a:r>
              <a:rPr lang="en-US" sz="1700">
                <a:solidFill>
                  <a:srgbClr val="FF0000"/>
                </a:solidFill>
                <a:latin typeface="Times New Roman"/>
                <a:ea typeface="Times New Roman"/>
                <a:cs typeface="Times New Roman"/>
                <a:sym typeface="Times New Roman"/>
              </a:rPr>
              <a:t>50 days </a:t>
            </a:r>
            <a:r>
              <a:rPr lang="en-US" sz="1700">
                <a:latin typeface="Times New Roman"/>
                <a:ea typeface="Times New Roman"/>
                <a:cs typeface="Times New Roman"/>
                <a:sym typeface="Times New Roman"/>
              </a:rPr>
              <a:t>and Pacific Asia </a:t>
            </a:r>
            <a:r>
              <a:rPr lang="en-US" sz="1700">
                <a:solidFill>
                  <a:srgbClr val="FF0000"/>
                </a:solidFill>
                <a:latin typeface="Times New Roman"/>
                <a:ea typeface="Times New Roman"/>
                <a:cs typeface="Times New Roman"/>
                <a:sym typeface="Times New Roman"/>
              </a:rPr>
              <a:t>49 days</a:t>
            </a:r>
            <a:r>
              <a:rPr lang="en-US" sz="1700">
                <a:latin typeface="Times New Roman"/>
                <a:ea typeface="Times New Roman"/>
                <a:cs typeface="Times New Roman"/>
                <a:sym typeface="Times New Roman"/>
              </a:rPr>
              <a:t>.</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North America and Africa have the lowest average delays </a:t>
            </a:r>
            <a:r>
              <a:rPr lang="en-US" sz="1700">
                <a:solidFill>
                  <a:srgbClr val="FF0000"/>
                </a:solidFill>
                <a:latin typeface="Times New Roman"/>
                <a:ea typeface="Times New Roman"/>
                <a:cs typeface="Times New Roman"/>
                <a:sym typeface="Times New Roman"/>
              </a:rPr>
              <a:t>31 and 37 days .</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Brazil has the highest delay rate in the top 10 %</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From 2015 to 2017 the percentage of delayed orders and the average days of delays have steadily decreased, reflecting improved processes or logistics.</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Forecasts warehouse labor requirements in alignment with procurement and shipping schedules.</a:t>
            </a:r>
            <a:endParaRPr b="1"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700"/>
              <a:buNone/>
            </a:pPr>
            <a:r>
              <a:t/>
            </a:r>
            <a:endParaRPr sz="17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txBox="1"/>
          <p:nvPr>
            <p:ph type="title"/>
          </p:nvPr>
        </p:nvSpPr>
        <p:spPr>
          <a:xfrm>
            <a:off x="318052" y="139149"/>
            <a:ext cx="11035748" cy="6162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Order Performance KPI</a:t>
            </a:r>
            <a:endParaRPr/>
          </a:p>
        </p:txBody>
      </p:sp>
      <p:sp>
        <p:nvSpPr>
          <p:cNvPr id="287" name="Google Shape;287;p14"/>
          <p:cNvSpPr txBox="1"/>
          <p:nvPr>
            <p:ph idx="1" type="body"/>
          </p:nvPr>
        </p:nvSpPr>
        <p:spPr>
          <a:xfrm>
            <a:off x="228599" y="993912"/>
            <a:ext cx="11963401" cy="56354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700"/>
              <a:buNone/>
            </a:pPr>
            <a:r>
              <a:rPr lang="en-US" sz="1700">
                <a:latin typeface="Times New Roman"/>
                <a:ea typeface="Times New Roman"/>
                <a:cs typeface="Times New Roman"/>
                <a:sym typeface="Times New Roman"/>
              </a:rPr>
              <a:t>These KPIs collectively aim to monitor </a:t>
            </a:r>
            <a:r>
              <a:rPr b="1" lang="en-US" sz="1700">
                <a:latin typeface="Times New Roman"/>
                <a:ea typeface="Times New Roman"/>
                <a:cs typeface="Times New Roman"/>
                <a:sym typeface="Times New Roman"/>
              </a:rPr>
              <a:t>Order performance</a:t>
            </a:r>
            <a:r>
              <a:rPr lang="en-US" sz="1700">
                <a:latin typeface="Times New Roman"/>
                <a:ea typeface="Times New Roman"/>
                <a:cs typeface="Times New Roman"/>
                <a:sym typeface="Times New Roman"/>
              </a:rPr>
              <a:t>, </a:t>
            </a:r>
            <a:r>
              <a:rPr b="1" lang="en-US" sz="1700">
                <a:latin typeface="Times New Roman"/>
                <a:ea typeface="Times New Roman"/>
                <a:cs typeface="Times New Roman"/>
                <a:sym typeface="Times New Roman"/>
              </a:rPr>
              <a:t>order efficiency</a:t>
            </a:r>
            <a:r>
              <a:rPr lang="en-US" sz="1700">
                <a:latin typeface="Times New Roman"/>
                <a:ea typeface="Times New Roman"/>
                <a:cs typeface="Times New Roman"/>
                <a:sym typeface="Times New Roman"/>
              </a:rPr>
              <a:t> and </a:t>
            </a:r>
            <a:r>
              <a:rPr b="1" lang="en-US" sz="1700">
                <a:latin typeface="Times New Roman"/>
                <a:ea typeface="Times New Roman"/>
                <a:cs typeface="Times New Roman"/>
                <a:sym typeface="Times New Roman"/>
              </a:rPr>
              <a:t>financial outcomes</a:t>
            </a:r>
            <a:r>
              <a:rPr lang="en-US" sz="1700">
                <a:latin typeface="Times New Roman"/>
                <a:ea typeface="Times New Roman"/>
                <a:cs typeface="Times New Roman"/>
                <a:sym typeface="Times New Roman"/>
              </a:rPr>
              <a:t> to enable effective decision-making.</a:t>
            </a:r>
            <a:endParaRPr/>
          </a:p>
          <a:p>
            <a:pPr indent="0" lvl="0" marL="0" rtl="0" algn="l">
              <a:lnSpc>
                <a:spcPct val="9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1. Total Quantity:</a:t>
            </a:r>
            <a:endParaRPr/>
          </a:p>
          <a:p>
            <a:pPr indent="0" lvl="0" marL="0" rtl="0" algn="l">
              <a:lnSpc>
                <a:spcPct val="9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Measures the total number of </a:t>
            </a:r>
            <a:r>
              <a:rPr lang="en-US" sz="1700">
                <a:solidFill>
                  <a:srgbClr val="FF0000"/>
                </a:solidFill>
                <a:latin typeface="Times New Roman"/>
                <a:ea typeface="Times New Roman"/>
                <a:cs typeface="Times New Roman"/>
                <a:sym typeface="Times New Roman"/>
              </a:rPr>
              <a:t>products available </a:t>
            </a:r>
            <a:r>
              <a:rPr lang="en-US" sz="1700">
                <a:latin typeface="Times New Roman"/>
                <a:ea typeface="Times New Roman"/>
                <a:cs typeface="Times New Roman"/>
                <a:sym typeface="Times New Roman"/>
              </a:rPr>
              <a:t>or processed, providing insight into overall inventory levels.</a:t>
            </a:r>
            <a:endParaRPr/>
          </a:p>
          <a:p>
            <a:pPr indent="0" lvl="0" marL="0" rtl="0" algn="l">
              <a:lnSpc>
                <a:spcPct val="9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Formula:</a:t>
            </a:r>
            <a:endParaRPr/>
          </a:p>
          <a:p>
            <a:pPr indent="0" lvl="0" marL="0" rtl="0" algn="l">
              <a:lnSpc>
                <a:spcPct val="9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Total Quantity=∑(Quantity of all orders or products)</a:t>
            </a:r>
            <a:endParaRPr/>
          </a:p>
          <a:p>
            <a:pPr indent="0" lvl="0" marL="0" rtl="0" algn="l">
              <a:lnSpc>
                <a:spcPct val="9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2. Total Orders:</a:t>
            </a:r>
            <a:endParaRPr/>
          </a:p>
          <a:p>
            <a:pPr indent="0" lvl="0" marL="0" rtl="0" algn="l">
              <a:lnSpc>
                <a:spcPct val="9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Tracks the total number of </a:t>
            </a:r>
            <a:r>
              <a:rPr lang="en-US" sz="1700">
                <a:solidFill>
                  <a:srgbClr val="FF0000"/>
                </a:solidFill>
                <a:latin typeface="Times New Roman"/>
                <a:ea typeface="Times New Roman"/>
                <a:cs typeface="Times New Roman"/>
                <a:sym typeface="Times New Roman"/>
              </a:rPr>
              <a:t>orders processed </a:t>
            </a:r>
            <a:r>
              <a:rPr lang="en-US" sz="1700">
                <a:latin typeface="Times New Roman"/>
                <a:ea typeface="Times New Roman"/>
                <a:cs typeface="Times New Roman"/>
                <a:sym typeface="Times New Roman"/>
              </a:rPr>
              <a:t>to assess overall demand and operational scale.</a:t>
            </a:r>
            <a:endParaRPr/>
          </a:p>
          <a:p>
            <a:pPr indent="0" lvl="0" marL="0" rtl="0" algn="l">
              <a:lnSpc>
                <a:spcPct val="9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Formula:</a:t>
            </a:r>
            <a:endParaRPr/>
          </a:p>
          <a:p>
            <a:pPr indent="0" lvl="0" marL="0" rtl="0" algn="l">
              <a:lnSpc>
                <a:spcPct val="9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Total Orders=Count of all unique orders (Order ID)</a:t>
            </a:r>
            <a:endParaRPr/>
          </a:p>
          <a:p>
            <a:pPr indent="0" lvl="0" marL="0" rtl="0" algn="l">
              <a:lnSpc>
                <a:spcPct val="9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3. Orders Delayed (%)</a:t>
            </a:r>
            <a:endParaRPr/>
          </a:p>
          <a:p>
            <a:pPr indent="0" lvl="0" marL="0" rtl="0" algn="l">
              <a:lnSpc>
                <a:spcPct val="9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Indicates the percentage of </a:t>
            </a:r>
            <a:r>
              <a:rPr lang="en-US" sz="1700">
                <a:solidFill>
                  <a:srgbClr val="FF0000"/>
                </a:solidFill>
                <a:latin typeface="Times New Roman"/>
                <a:ea typeface="Times New Roman"/>
                <a:cs typeface="Times New Roman"/>
                <a:sym typeface="Times New Roman"/>
              </a:rPr>
              <a:t>orders that were delayed</a:t>
            </a:r>
            <a:r>
              <a:rPr lang="en-US" sz="1700">
                <a:latin typeface="Times New Roman"/>
                <a:ea typeface="Times New Roman"/>
                <a:cs typeface="Times New Roman"/>
                <a:sym typeface="Times New Roman"/>
              </a:rPr>
              <a:t>, highlighting operational inefficiencies.</a:t>
            </a:r>
            <a:endParaRPr/>
          </a:p>
          <a:p>
            <a:pPr indent="0" lvl="0" marL="0" rtl="0" algn="l">
              <a:lnSpc>
                <a:spcPct val="9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Formula:</a:t>
            </a:r>
            <a:endParaRPr/>
          </a:p>
          <a:p>
            <a:pPr indent="0" lvl="0" marL="0" rtl="0" algn="l">
              <a:lnSpc>
                <a:spcPct val="9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Orders Delayed (%)=( Number of Delayed Orders /Total Orders)*100</a:t>
            </a:r>
            <a:endParaRPr/>
          </a:p>
          <a:p>
            <a:pPr indent="0" lvl="0" marL="0" rtl="0" algn="l">
              <a:lnSpc>
                <a:spcPct val="90000"/>
              </a:lnSpc>
              <a:spcBef>
                <a:spcPts val="1000"/>
              </a:spcBef>
              <a:spcAft>
                <a:spcPts val="0"/>
              </a:spcAft>
              <a:buClr>
                <a:schemeClr val="dk1"/>
              </a:buClr>
              <a:buSzPts val="1700"/>
              <a:buNone/>
            </a:pPr>
            <a:r>
              <a:t/>
            </a:r>
            <a:endParaRPr sz="1700">
              <a:latin typeface="Times New Roman"/>
              <a:ea typeface="Times New Roman"/>
              <a:cs typeface="Times New Roman"/>
              <a:sym typeface="Times New Roman"/>
            </a:endParaRPr>
          </a:p>
        </p:txBody>
      </p:sp>
      <p:sp>
        <p:nvSpPr>
          <p:cNvPr id="288" name="Google Shape;288;p14"/>
          <p:cNvSpPr/>
          <p:nvPr/>
        </p:nvSpPr>
        <p:spPr>
          <a:xfrm>
            <a:off x="8269357" y="2370481"/>
            <a:ext cx="3796747" cy="2330728"/>
          </a:xfrm>
          <a:prstGeom prst="rect">
            <a:avLst/>
          </a:prstGeom>
          <a:solidFill>
            <a:schemeClr val="lt1"/>
          </a:solidFill>
          <a:ln cap="flat" cmpd="sng" w="19050">
            <a:solidFill>
              <a:srgbClr val="454C3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4"/>
          <p:cNvSpPr txBox="1"/>
          <p:nvPr/>
        </p:nvSpPr>
        <p:spPr>
          <a:xfrm>
            <a:off x="8269357" y="2435087"/>
            <a:ext cx="1669774" cy="615553"/>
          </a:xfrm>
          <a:prstGeom prst="rect">
            <a:avLst/>
          </a:prstGeom>
          <a:gradFill>
            <a:gsLst>
              <a:gs pos="0">
                <a:srgbClr val="CCC1DE"/>
              </a:gs>
              <a:gs pos="50000">
                <a:srgbClr val="C1B5D7"/>
              </a:gs>
              <a:gs pos="100000">
                <a:srgbClr val="B9A9D3"/>
              </a:gs>
            </a:gsLst>
            <a:lin ang="5400000" scaled="0"/>
          </a:gradFill>
          <a:ln cap="flat" cmpd="sng" w="12700">
            <a:solidFill>
              <a:schemeClr val="accent5"/>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Total Quantity</a:t>
            </a:r>
            <a:endParaRPr/>
          </a:p>
          <a:p>
            <a:pPr indent="0" lvl="0" marL="0" marR="0" rtl="0" algn="ctr">
              <a:spcBef>
                <a:spcPts val="0"/>
              </a:spcBef>
              <a:spcAft>
                <a:spcPts val="0"/>
              </a:spcAft>
              <a:buNone/>
            </a:pPr>
            <a:r>
              <a:rPr b="1" lang="en-US" sz="1700">
                <a:solidFill>
                  <a:schemeClr val="dk1"/>
                </a:solidFill>
                <a:latin typeface="Times New Roman"/>
                <a:ea typeface="Times New Roman"/>
                <a:cs typeface="Times New Roman"/>
                <a:sym typeface="Times New Roman"/>
              </a:rPr>
              <a:t>66,367</a:t>
            </a:r>
            <a:endParaRPr/>
          </a:p>
        </p:txBody>
      </p:sp>
      <p:sp>
        <p:nvSpPr>
          <p:cNvPr id="290" name="Google Shape;290;p14"/>
          <p:cNvSpPr txBox="1"/>
          <p:nvPr/>
        </p:nvSpPr>
        <p:spPr>
          <a:xfrm>
            <a:off x="8286750" y="3019560"/>
            <a:ext cx="1669774" cy="630942"/>
          </a:xfrm>
          <a:prstGeom prst="rect">
            <a:avLst/>
          </a:prstGeom>
          <a:gradFill>
            <a:gsLst>
              <a:gs pos="0">
                <a:srgbClr val="FACFAA"/>
              </a:gs>
              <a:gs pos="50000">
                <a:srgbClr val="F8C69A"/>
              </a:gs>
              <a:gs pos="100000">
                <a:srgbClr val="FBBE87"/>
              </a:gs>
            </a:gsLst>
            <a:lin ang="5400000" scaled="0"/>
          </a:gra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Orders Delayed </a:t>
            </a:r>
            <a:endParaRPr/>
          </a:p>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43.54 %</a:t>
            </a:r>
            <a:endParaRPr/>
          </a:p>
        </p:txBody>
      </p:sp>
      <p:sp>
        <p:nvSpPr>
          <p:cNvPr id="291" name="Google Shape;291;p14"/>
          <p:cNvSpPr txBox="1"/>
          <p:nvPr/>
        </p:nvSpPr>
        <p:spPr>
          <a:xfrm>
            <a:off x="9925879" y="3064319"/>
            <a:ext cx="2126973" cy="615553"/>
          </a:xfrm>
          <a:prstGeom prst="rect">
            <a:avLst/>
          </a:prstGeom>
          <a:gradFill>
            <a:gsLst>
              <a:gs pos="0">
                <a:srgbClr val="E8CAD3"/>
              </a:gs>
              <a:gs pos="50000">
                <a:srgbClr val="E1BEC8"/>
              </a:gs>
              <a:gs pos="100000">
                <a:srgbClr val="DFB3C1"/>
              </a:gs>
            </a:gsLst>
            <a:lin ang="5400000" scaled="0"/>
          </a:gradFill>
          <a:ln cap="flat" cmpd="sng" w="12700">
            <a:solidFill>
              <a:schemeClr val="accent4"/>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Avg</a:t>
            </a:r>
            <a:r>
              <a:rPr lang="en-US" sz="1700">
                <a:solidFill>
                  <a:schemeClr val="dk1"/>
                </a:solidFill>
                <a:latin typeface="Times New Roman"/>
                <a:ea typeface="Times New Roman"/>
                <a:cs typeface="Times New Roman"/>
                <a:sym typeface="Times New Roman"/>
              </a:rPr>
              <a:t> </a:t>
            </a:r>
            <a:r>
              <a:rPr b="1" lang="en-US" sz="1700">
                <a:solidFill>
                  <a:schemeClr val="dk1"/>
                </a:solidFill>
                <a:latin typeface="Times New Roman"/>
                <a:ea typeface="Times New Roman"/>
                <a:cs typeface="Times New Roman"/>
                <a:sym typeface="Times New Roman"/>
              </a:rPr>
              <a:t>Delayed</a:t>
            </a:r>
            <a:r>
              <a:rPr lang="en-US" sz="1700">
                <a:solidFill>
                  <a:schemeClr val="dk1"/>
                </a:solidFill>
                <a:latin typeface="Times New Roman"/>
                <a:ea typeface="Times New Roman"/>
                <a:cs typeface="Times New Roman"/>
                <a:sym typeface="Times New Roman"/>
              </a:rPr>
              <a:t> </a:t>
            </a:r>
            <a:r>
              <a:rPr b="1" lang="en-US" sz="1700">
                <a:solidFill>
                  <a:schemeClr val="dk1"/>
                </a:solidFill>
                <a:latin typeface="Times New Roman"/>
                <a:ea typeface="Times New Roman"/>
                <a:cs typeface="Times New Roman"/>
                <a:sym typeface="Times New Roman"/>
              </a:rPr>
              <a:t>Days</a:t>
            </a:r>
            <a:endParaRPr/>
          </a:p>
          <a:p>
            <a:pPr indent="0" lvl="0" marL="0" marR="0" rtl="0" algn="ctr">
              <a:spcBef>
                <a:spcPts val="0"/>
              </a:spcBef>
              <a:spcAft>
                <a:spcPts val="0"/>
              </a:spcAft>
              <a:buNone/>
            </a:pPr>
            <a:r>
              <a:rPr lang="en-US" sz="1700">
                <a:solidFill>
                  <a:schemeClr val="dk1"/>
                </a:solidFill>
                <a:latin typeface="Times New Roman"/>
                <a:ea typeface="Times New Roman"/>
                <a:cs typeface="Times New Roman"/>
                <a:sym typeface="Times New Roman"/>
              </a:rPr>
              <a:t>49</a:t>
            </a:r>
            <a:endParaRPr/>
          </a:p>
        </p:txBody>
      </p:sp>
      <p:sp>
        <p:nvSpPr>
          <p:cNvPr id="292" name="Google Shape;292;p14"/>
          <p:cNvSpPr txBox="1"/>
          <p:nvPr/>
        </p:nvSpPr>
        <p:spPr>
          <a:xfrm>
            <a:off x="9939131" y="2419699"/>
            <a:ext cx="2126973" cy="615553"/>
          </a:xfrm>
          <a:prstGeom prst="rect">
            <a:avLst/>
          </a:prstGeom>
          <a:gradFill>
            <a:gsLst>
              <a:gs pos="0">
                <a:srgbClr val="BFCCDF"/>
              </a:gs>
              <a:gs pos="50000">
                <a:srgbClr val="B2C2D8"/>
              </a:gs>
              <a:gs pos="100000">
                <a:srgbClr val="A6BAD5"/>
              </a:gs>
            </a:gsLst>
            <a:lin ang="5400000" scaled="0"/>
          </a:gra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700">
                <a:solidFill>
                  <a:schemeClr val="dk1"/>
                </a:solidFill>
                <a:latin typeface="Times New Roman"/>
                <a:ea typeface="Times New Roman"/>
                <a:cs typeface="Times New Roman"/>
                <a:sym typeface="Times New Roman"/>
              </a:rPr>
              <a:t>Total Orders </a:t>
            </a:r>
            <a:endParaRPr/>
          </a:p>
          <a:p>
            <a:pPr indent="0" lvl="0" marL="0" marR="0" rtl="0" algn="ctr">
              <a:spcBef>
                <a:spcPts val="0"/>
              </a:spcBef>
              <a:spcAft>
                <a:spcPts val="0"/>
              </a:spcAft>
              <a:buNone/>
            </a:pPr>
            <a:r>
              <a:rPr b="1" lang="en-US" sz="1700">
                <a:solidFill>
                  <a:schemeClr val="dk1"/>
                </a:solidFill>
                <a:latin typeface="Times New Roman"/>
                <a:ea typeface="Times New Roman"/>
                <a:cs typeface="Times New Roman"/>
                <a:sym typeface="Times New Roman"/>
              </a:rPr>
              <a:t>30,871</a:t>
            </a:r>
            <a:endParaRPr/>
          </a:p>
        </p:txBody>
      </p:sp>
      <p:sp>
        <p:nvSpPr>
          <p:cNvPr id="293" name="Google Shape;293;p14"/>
          <p:cNvSpPr txBox="1"/>
          <p:nvPr/>
        </p:nvSpPr>
        <p:spPr>
          <a:xfrm>
            <a:off x="8264387" y="3696909"/>
            <a:ext cx="1669774" cy="923330"/>
          </a:xfrm>
          <a:prstGeom prst="rect">
            <a:avLst/>
          </a:prstGeom>
          <a:gradFill>
            <a:gsLst>
              <a:gs pos="0">
                <a:srgbClr val="F3DAA0"/>
              </a:gs>
              <a:gs pos="50000">
                <a:srgbClr val="F0D391"/>
              </a:gs>
              <a:gs pos="100000">
                <a:srgbClr val="F3D07D"/>
              </a:gs>
            </a:gsLst>
            <a:lin ang="5400000" scaled="0"/>
          </a:gradFill>
          <a:ln cap="flat" cmpd="sng" w="12700">
            <a:solidFill>
              <a:schemeClr val="accent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Net Revenue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rPr lang="en-US" sz="1700">
                <a:solidFill>
                  <a:schemeClr val="dk1"/>
                </a:solidFill>
                <a:latin typeface="Times New Roman"/>
                <a:ea typeface="Times New Roman"/>
                <a:cs typeface="Times New Roman"/>
                <a:sym typeface="Times New Roman"/>
              </a:rPr>
              <a:t>$5.5 M</a:t>
            </a:r>
            <a:endParaRPr/>
          </a:p>
        </p:txBody>
      </p:sp>
      <p:sp>
        <p:nvSpPr>
          <p:cNvPr id="294" name="Google Shape;294;p14"/>
          <p:cNvSpPr txBox="1"/>
          <p:nvPr/>
        </p:nvSpPr>
        <p:spPr>
          <a:xfrm>
            <a:off x="9956524" y="3696909"/>
            <a:ext cx="2092186" cy="923330"/>
          </a:xfrm>
          <a:prstGeom prst="rect">
            <a:avLst/>
          </a:prstGeom>
          <a:gradFill>
            <a:gsLst>
              <a:gs pos="0">
                <a:srgbClr val="8EA8C8"/>
              </a:gs>
              <a:gs pos="50000">
                <a:srgbClr val="7B9DC5"/>
              </a:gs>
              <a:gs pos="100000">
                <a:srgbClr val="698AB0"/>
              </a:gs>
            </a:gsLst>
            <a:lin ang="5400000" scaled="0"/>
          </a:gra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700">
                <a:solidFill>
                  <a:srgbClr val="3F3F3F"/>
                </a:solidFill>
                <a:latin typeface="Times New Roman"/>
                <a:ea typeface="Times New Roman"/>
                <a:cs typeface="Times New Roman"/>
                <a:sym typeface="Times New Roman"/>
              </a:rPr>
              <a:t>Net Profit</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ctr">
              <a:spcBef>
                <a:spcPts val="0"/>
              </a:spcBef>
              <a:spcAft>
                <a:spcPts val="0"/>
              </a:spcAft>
              <a:buNone/>
            </a:pPr>
            <a:r>
              <a:rPr lang="en-US" sz="1700">
                <a:solidFill>
                  <a:srgbClr val="3F3F3F"/>
                </a:solidFill>
                <a:latin typeface="Times New Roman"/>
                <a:ea typeface="Times New Roman"/>
                <a:cs typeface="Times New Roman"/>
                <a:sym typeface="Times New Roman"/>
              </a:rPr>
              <a:t>$3.9941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5"/>
          <p:cNvSpPr txBox="1"/>
          <p:nvPr>
            <p:ph idx="1" type="body"/>
          </p:nvPr>
        </p:nvSpPr>
        <p:spPr>
          <a:xfrm>
            <a:off x="261730" y="367748"/>
            <a:ext cx="11668539" cy="628153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700"/>
              <a:buNone/>
            </a:pPr>
            <a:r>
              <a:rPr b="1" lang="en-US" sz="1700">
                <a:latin typeface="Times New Roman"/>
                <a:ea typeface="Times New Roman"/>
                <a:cs typeface="Times New Roman"/>
                <a:sym typeface="Times New Roman"/>
              </a:rPr>
              <a:t>4. Average Delayed Days:</a:t>
            </a:r>
            <a:endParaRPr/>
          </a:p>
          <a:p>
            <a:pPr indent="0" lvl="0" marL="0" rtl="0" algn="l">
              <a:lnSpc>
                <a:spcPct val="9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Provides the </a:t>
            </a:r>
            <a:r>
              <a:rPr lang="en-US" sz="1700">
                <a:solidFill>
                  <a:srgbClr val="FF0000"/>
                </a:solidFill>
                <a:latin typeface="Times New Roman"/>
                <a:ea typeface="Times New Roman"/>
                <a:cs typeface="Times New Roman"/>
                <a:sym typeface="Times New Roman"/>
              </a:rPr>
              <a:t>average number of days </a:t>
            </a:r>
            <a:r>
              <a:rPr lang="en-US" sz="1700">
                <a:latin typeface="Times New Roman"/>
                <a:ea typeface="Times New Roman"/>
                <a:cs typeface="Times New Roman"/>
                <a:sym typeface="Times New Roman"/>
              </a:rPr>
              <a:t>delayed orders were late, offering insights into shipping and logistics issues.</a:t>
            </a:r>
            <a:endParaRPr/>
          </a:p>
          <a:p>
            <a:pPr indent="0" lvl="0" marL="0" rtl="0" algn="l">
              <a:lnSpc>
                <a:spcPct val="9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Formula:</a:t>
            </a:r>
            <a:endParaRPr/>
          </a:p>
          <a:p>
            <a:pPr indent="0" lvl="0" marL="0" rtl="0" algn="l">
              <a:lnSpc>
                <a:spcPct val="9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Avg. Delayed Days=  ∑(Delayed Days for all delayed orders) / Number of Delayed Orders</a:t>
            </a:r>
            <a:endParaRPr/>
          </a:p>
          <a:p>
            <a:pPr indent="0" lvl="0" marL="0" rtl="0" algn="l">
              <a:lnSpc>
                <a:spcPct val="9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5. Net Revenue:</a:t>
            </a:r>
            <a:endParaRPr/>
          </a:p>
          <a:p>
            <a:pPr indent="0" lvl="0" marL="0" rtl="0" algn="l">
              <a:lnSpc>
                <a:spcPct val="9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Measures the total </a:t>
            </a:r>
            <a:r>
              <a:rPr lang="en-US" sz="1700">
                <a:solidFill>
                  <a:srgbClr val="FF0000"/>
                </a:solidFill>
                <a:latin typeface="Times New Roman"/>
                <a:ea typeface="Times New Roman"/>
                <a:cs typeface="Times New Roman"/>
                <a:sym typeface="Times New Roman"/>
              </a:rPr>
              <a:t>revenue generated </a:t>
            </a:r>
            <a:r>
              <a:rPr lang="en-US" sz="1700">
                <a:latin typeface="Times New Roman"/>
                <a:ea typeface="Times New Roman"/>
                <a:cs typeface="Times New Roman"/>
                <a:sym typeface="Times New Roman"/>
              </a:rPr>
              <a:t>from all orders, helping to evaluate financial performance.</a:t>
            </a:r>
            <a:endParaRPr/>
          </a:p>
          <a:p>
            <a:pPr indent="0" lvl="0" marL="0" rtl="0" algn="l">
              <a:lnSpc>
                <a:spcPct val="9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Formula:</a:t>
            </a:r>
            <a:endParaRPr/>
          </a:p>
          <a:p>
            <a:pPr indent="0" lvl="0" marL="0" rtl="0" algn="l">
              <a:lnSpc>
                <a:spcPct val="9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Net Revenue=∑(Order Total Amount)</a:t>
            </a:r>
            <a:endParaRPr/>
          </a:p>
          <a:p>
            <a:pPr indent="0" lvl="0" marL="0" rtl="0" algn="l">
              <a:lnSpc>
                <a:spcPct val="9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6. Net Profit:</a:t>
            </a:r>
            <a:endParaRPr/>
          </a:p>
          <a:p>
            <a:pPr indent="0" lvl="0" marL="0" rtl="0" algn="l">
              <a:lnSpc>
                <a:spcPct val="9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Calculates the </a:t>
            </a:r>
            <a:r>
              <a:rPr lang="en-US" sz="1700">
                <a:solidFill>
                  <a:srgbClr val="FF0000"/>
                </a:solidFill>
                <a:latin typeface="Times New Roman"/>
                <a:ea typeface="Times New Roman"/>
                <a:cs typeface="Times New Roman"/>
                <a:sym typeface="Times New Roman"/>
              </a:rPr>
              <a:t>profitability</a:t>
            </a:r>
            <a:r>
              <a:rPr lang="en-US" sz="1700">
                <a:latin typeface="Times New Roman"/>
                <a:ea typeface="Times New Roman"/>
                <a:cs typeface="Times New Roman"/>
                <a:sym typeface="Times New Roman"/>
              </a:rPr>
              <a:t> of operations after accounting for costs.</a:t>
            </a:r>
            <a:endParaRPr/>
          </a:p>
          <a:p>
            <a:pPr indent="0" lvl="0" marL="0" rtl="0" algn="l">
              <a:lnSpc>
                <a:spcPct val="9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Formula:</a:t>
            </a:r>
            <a:endParaRPr/>
          </a:p>
          <a:p>
            <a:pPr indent="0" lvl="0" marL="0" rtl="0" algn="l">
              <a:lnSpc>
                <a:spcPct val="9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Net Profit=Net Revenue−Total Costs (including inventory, shipping, and operations)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sp>
        <p:nvSpPr>
          <p:cNvPr id="304" name="Google Shape;304;p16"/>
          <p:cNvSpPr txBox="1"/>
          <p:nvPr>
            <p:ph type="title"/>
          </p:nvPr>
        </p:nvSpPr>
        <p:spPr>
          <a:xfrm>
            <a:off x="1399790" y="139148"/>
            <a:ext cx="9392421" cy="51683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SUPPLY CHAIN INNOVATION</a:t>
            </a:r>
            <a:endParaRPr/>
          </a:p>
        </p:txBody>
      </p:sp>
      <p:sp>
        <p:nvSpPr>
          <p:cNvPr id="305" name="Google Shape;305;p16"/>
          <p:cNvSpPr txBox="1"/>
          <p:nvPr>
            <p:ph idx="1" type="body"/>
          </p:nvPr>
        </p:nvSpPr>
        <p:spPr>
          <a:xfrm>
            <a:off x="0" y="755374"/>
            <a:ext cx="7416444" cy="6102626"/>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700"/>
              <a:buNone/>
            </a:pPr>
            <a:r>
              <a:rPr lang="en-US" sz="1700">
                <a:latin typeface="Times New Roman"/>
                <a:ea typeface="Times New Roman"/>
                <a:cs typeface="Times New Roman"/>
                <a:sym typeface="Times New Roman"/>
              </a:rPr>
              <a:t>To enhance inventory management and optimize supply chain operations, businesses can use a combination of advanced techniques and powerful tools.   </a:t>
            </a:r>
            <a:endParaRPr/>
          </a:p>
          <a:p>
            <a:pPr indent="0" lvl="0" marL="0" rtl="0" algn="l">
              <a:lnSpc>
                <a:spcPct val="150000"/>
              </a:lnSpc>
              <a:spcBef>
                <a:spcPts val="1000"/>
              </a:spcBef>
              <a:spcAft>
                <a:spcPts val="0"/>
              </a:spcAft>
              <a:buClr>
                <a:schemeClr val="dk1"/>
              </a:buClr>
              <a:buSzPts val="1700"/>
              <a:buNone/>
            </a:pPr>
            <a:r>
              <a:rPr b="1" i="0" lang="en-US" sz="1700">
                <a:latin typeface="Times New Roman"/>
                <a:ea typeface="Times New Roman"/>
                <a:cs typeface="Times New Roman"/>
                <a:sym typeface="Times New Roman"/>
              </a:rPr>
              <a:t>1.Microsoft Power BI:</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 Microsoft Power BI is a </a:t>
            </a:r>
            <a:r>
              <a:rPr lang="en-US" sz="1700">
                <a:solidFill>
                  <a:srgbClr val="FF0000"/>
                </a:solidFill>
                <a:latin typeface="Times New Roman"/>
                <a:ea typeface="Times New Roman"/>
                <a:cs typeface="Times New Roman"/>
                <a:sym typeface="Times New Roman"/>
              </a:rPr>
              <a:t>powerful business analytics tool </a:t>
            </a:r>
            <a:r>
              <a:rPr lang="en-US" sz="1700">
                <a:latin typeface="Times New Roman"/>
                <a:ea typeface="Times New Roman"/>
                <a:cs typeface="Times New Roman"/>
                <a:sym typeface="Times New Roman"/>
              </a:rPr>
              <a:t>that enables users to visualize and share insights from their data, displaying key metrics.</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2.</a:t>
            </a:r>
            <a:r>
              <a:rPr b="1" i="0" lang="en-US" sz="1700">
                <a:latin typeface="Times New Roman"/>
                <a:ea typeface="Times New Roman"/>
                <a:cs typeface="Times New Roman"/>
                <a:sym typeface="Times New Roman"/>
              </a:rPr>
              <a:t> Azure Synapse Analytics:</a:t>
            </a:r>
            <a:endParaRPr/>
          </a:p>
          <a:p>
            <a:pPr indent="-228600" lvl="0" marL="228600" rtl="0" algn="l">
              <a:lnSpc>
                <a:spcPct val="150000"/>
              </a:lnSpc>
              <a:spcBef>
                <a:spcPts val="1000"/>
              </a:spcBef>
              <a:spcAft>
                <a:spcPts val="0"/>
              </a:spcAft>
              <a:buClr>
                <a:schemeClr val="dk1"/>
              </a:buClr>
              <a:buSzPts val="1700"/>
              <a:buChar char="•"/>
            </a:pPr>
            <a:r>
              <a:rPr b="0" i="0" lang="en-US" sz="1700">
                <a:latin typeface="Times New Roman"/>
                <a:ea typeface="Times New Roman"/>
                <a:cs typeface="Times New Roman"/>
                <a:sym typeface="Times New Roman"/>
              </a:rPr>
              <a:t>Storing supply chain data for complex </a:t>
            </a:r>
            <a:r>
              <a:rPr b="0" i="0" lang="en-US" sz="1700">
                <a:solidFill>
                  <a:srgbClr val="FF0000"/>
                </a:solidFill>
                <a:latin typeface="Times New Roman"/>
                <a:ea typeface="Times New Roman"/>
                <a:cs typeface="Times New Roman"/>
                <a:sym typeface="Times New Roman"/>
              </a:rPr>
              <a:t>analytical querying</a:t>
            </a:r>
            <a:r>
              <a:rPr b="0" i="0" lang="en-US" sz="1700">
                <a:latin typeface="Times New Roman"/>
                <a:ea typeface="Times New Roman"/>
                <a:cs typeface="Times New Roman"/>
                <a:sym typeface="Times New Roman"/>
              </a:rPr>
              <a:t>.</a:t>
            </a:r>
            <a:r>
              <a:rPr lang="en-US" sz="1700">
                <a:latin typeface="Times New Roman"/>
                <a:ea typeface="Times New Roman"/>
                <a:cs typeface="Times New Roman"/>
                <a:sym typeface="Times New Roman"/>
              </a:rPr>
              <a:t> Integrating supply chain data from hundreds of data sources across the company’s divisions, subsidiaries. To perform analytical querying in seconds.</a:t>
            </a:r>
            <a:endParaRPr/>
          </a:p>
          <a:p>
            <a:pPr indent="0" lvl="0" marL="0" rtl="0" algn="l">
              <a:lnSpc>
                <a:spcPct val="150000"/>
              </a:lnSpc>
              <a:spcBef>
                <a:spcPts val="1000"/>
              </a:spcBef>
              <a:spcAft>
                <a:spcPts val="0"/>
              </a:spcAft>
              <a:buClr>
                <a:schemeClr val="dk1"/>
              </a:buClr>
              <a:buSzPts val="1700"/>
              <a:buNone/>
            </a:pPr>
            <a:r>
              <a:rPr b="1" i="0" lang="en-US" sz="1700">
                <a:latin typeface="Times New Roman"/>
                <a:ea typeface="Times New Roman"/>
                <a:cs typeface="Times New Roman"/>
                <a:sym typeface="Times New Roman"/>
              </a:rPr>
              <a:t>3.Amazon Redshift:</a:t>
            </a:r>
            <a:endParaRPr/>
          </a:p>
          <a:p>
            <a:pPr indent="-228600" lvl="0" marL="228600" rtl="0" algn="l">
              <a:lnSpc>
                <a:spcPct val="150000"/>
              </a:lnSpc>
              <a:spcBef>
                <a:spcPts val="1000"/>
              </a:spcBef>
              <a:spcAft>
                <a:spcPts val="0"/>
              </a:spcAft>
              <a:buClr>
                <a:schemeClr val="dk1"/>
              </a:buClr>
              <a:buSzPts val="1700"/>
              <a:buChar char="•"/>
            </a:pPr>
            <a:r>
              <a:rPr b="0" i="0" lang="en-US" sz="1700">
                <a:latin typeface="Times New Roman"/>
                <a:ea typeface="Times New Roman"/>
                <a:cs typeface="Times New Roman"/>
                <a:sym typeface="Times New Roman"/>
              </a:rPr>
              <a:t>Warehousing for supply chain big data.</a:t>
            </a:r>
            <a:r>
              <a:rPr lang="en-US" sz="1700">
                <a:latin typeface="Times New Roman"/>
                <a:ea typeface="Times New Roman"/>
                <a:cs typeface="Times New Roman"/>
                <a:sym typeface="Times New Roman"/>
              </a:rPr>
              <a:t> Amazon Redshift’s integration with </a:t>
            </a:r>
            <a:r>
              <a:rPr lang="en-US" sz="1700">
                <a:solidFill>
                  <a:srgbClr val="FF0000"/>
                </a:solidFill>
                <a:latin typeface="Times New Roman"/>
                <a:ea typeface="Times New Roman"/>
                <a:cs typeface="Times New Roman"/>
                <a:sym typeface="Times New Roman"/>
              </a:rPr>
              <a:t>machine learning and data science tool</a:t>
            </a:r>
            <a:r>
              <a:rPr lang="en-US" sz="1700">
                <a:latin typeface="Times New Roman"/>
                <a:ea typeface="Times New Roman"/>
                <a:cs typeface="Times New Roman"/>
                <a:sym typeface="Times New Roman"/>
              </a:rPr>
              <a:t>s allows supply chain teams to build </a:t>
            </a:r>
            <a:r>
              <a:rPr lang="en-US" sz="1700">
                <a:solidFill>
                  <a:srgbClr val="FF0000"/>
                </a:solidFill>
                <a:latin typeface="Times New Roman"/>
                <a:ea typeface="Times New Roman"/>
                <a:cs typeface="Times New Roman"/>
                <a:sym typeface="Times New Roman"/>
              </a:rPr>
              <a:t>predictive models for demand forecasting </a:t>
            </a:r>
            <a:r>
              <a:rPr lang="en-US" sz="1700">
                <a:latin typeface="Times New Roman"/>
                <a:ea typeface="Times New Roman"/>
                <a:cs typeface="Times New Roman"/>
                <a:sym typeface="Times New Roman"/>
              </a:rPr>
              <a:t>based on historical sales data</a:t>
            </a:r>
            <a:endParaRPr/>
          </a:p>
        </p:txBody>
      </p:sp>
      <p:pic>
        <p:nvPicPr>
          <p:cNvPr id="306" name="Google Shape;306;p16"/>
          <p:cNvPicPr preferRelativeResize="0"/>
          <p:nvPr/>
        </p:nvPicPr>
        <p:blipFill rotWithShape="1">
          <a:blip r:embed="rId3">
            <a:alphaModFix/>
          </a:blip>
          <a:srcRect b="0" l="0" r="0" t="0"/>
          <a:stretch/>
        </p:blipFill>
        <p:spPr>
          <a:xfrm>
            <a:off x="7118270" y="1104397"/>
            <a:ext cx="4775556" cy="499822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7"/>
          <p:cNvSpPr txBox="1"/>
          <p:nvPr>
            <p:ph idx="1" type="body"/>
          </p:nvPr>
        </p:nvSpPr>
        <p:spPr>
          <a:xfrm>
            <a:off x="89453" y="149087"/>
            <a:ext cx="11757990" cy="652007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161616"/>
              </a:buClr>
              <a:buSzPts val="1700"/>
              <a:buNone/>
            </a:pPr>
            <a:r>
              <a:rPr b="1" i="0" lang="en-US" sz="1700">
                <a:solidFill>
                  <a:srgbClr val="161616"/>
                </a:solidFill>
                <a:latin typeface="Times New Roman"/>
                <a:ea typeface="Times New Roman"/>
                <a:cs typeface="Times New Roman"/>
                <a:sym typeface="Times New Roman"/>
              </a:rPr>
              <a:t>4. Logic Apps: </a:t>
            </a:r>
            <a:endParaRPr/>
          </a:p>
          <a:p>
            <a:pPr indent="-228600" lvl="0" marL="228600" rtl="0" algn="l">
              <a:lnSpc>
                <a:spcPct val="150000"/>
              </a:lnSpc>
              <a:spcBef>
                <a:spcPts val="1000"/>
              </a:spcBef>
              <a:spcAft>
                <a:spcPts val="0"/>
              </a:spcAft>
              <a:buClr>
                <a:srgbClr val="161616"/>
              </a:buClr>
              <a:buSzPts val="1700"/>
              <a:buChar char="•"/>
            </a:pPr>
            <a:r>
              <a:rPr b="0" i="0" lang="en-US" sz="1700">
                <a:solidFill>
                  <a:srgbClr val="161616"/>
                </a:solidFill>
                <a:latin typeface="Times New Roman"/>
                <a:ea typeface="Times New Roman"/>
                <a:cs typeface="Times New Roman"/>
                <a:sym typeface="Times New Roman"/>
              </a:rPr>
              <a:t>Logic Apps is a </a:t>
            </a:r>
            <a:r>
              <a:rPr b="0" i="0" lang="en-US" sz="1700">
                <a:solidFill>
                  <a:srgbClr val="FF0000"/>
                </a:solidFill>
                <a:latin typeface="Times New Roman"/>
                <a:ea typeface="Times New Roman"/>
                <a:cs typeface="Times New Roman"/>
                <a:sym typeface="Times New Roman"/>
              </a:rPr>
              <a:t>cloud platform </a:t>
            </a:r>
            <a:r>
              <a:rPr b="0" i="0" lang="en-US" sz="1700">
                <a:solidFill>
                  <a:srgbClr val="161616"/>
                </a:solidFill>
                <a:latin typeface="Times New Roman"/>
                <a:ea typeface="Times New Roman"/>
                <a:cs typeface="Times New Roman"/>
                <a:sym typeface="Times New Roman"/>
              </a:rPr>
              <a:t>where you can create and run automated workflows with little to </a:t>
            </a:r>
            <a:r>
              <a:rPr b="0" i="0" lang="en-US" sz="1700">
                <a:solidFill>
                  <a:srgbClr val="FF0000"/>
                </a:solidFill>
                <a:latin typeface="Times New Roman"/>
                <a:ea typeface="Times New Roman"/>
                <a:cs typeface="Times New Roman"/>
                <a:sym typeface="Times New Roman"/>
              </a:rPr>
              <a:t>no code</a:t>
            </a:r>
            <a:r>
              <a:rPr b="0" i="0" lang="en-US" sz="1700">
                <a:solidFill>
                  <a:srgbClr val="161616"/>
                </a:solidFill>
                <a:latin typeface="Times New Roman"/>
                <a:ea typeface="Times New Roman"/>
                <a:cs typeface="Times New Roman"/>
                <a:sym typeface="Times New Roman"/>
              </a:rPr>
              <a:t>. By using the visual designer and selecting from prebuilt operations, you can quickly build a workflow that integrates and manages your apps, data, services, and systems.</a:t>
            </a:r>
            <a:endParaRPr/>
          </a:p>
          <a:p>
            <a:pPr indent="0" lvl="0" marL="0" rtl="0" algn="l">
              <a:lnSpc>
                <a:spcPct val="150000"/>
              </a:lnSpc>
              <a:spcBef>
                <a:spcPts val="1000"/>
              </a:spcBef>
              <a:spcAft>
                <a:spcPts val="0"/>
              </a:spcAft>
              <a:buClr>
                <a:srgbClr val="161616"/>
              </a:buClr>
              <a:buSzPts val="1700"/>
              <a:buNone/>
            </a:pPr>
            <a:r>
              <a:rPr b="1" lang="en-US" sz="1700">
                <a:solidFill>
                  <a:srgbClr val="161616"/>
                </a:solidFill>
                <a:latin typeface="Times New Roman"/>
                <a:ea typeface="Times New Roman"/>
                <a:cs typeface="Times New Roman"/>
                <a:sym typeface="Times New Roman"/>
              </a:rPr>
              <a:t>5.Data Bricks:</a:t>
            </a:r>
            <a:endParaRPr/>
          </a:p>
          <a:p>
            <a:pPr indent="-228600" lvl="0" marL="228600" rtl="0" algn="l">
              <a:lnSpc>
                <a:spcPct val="150000"/>
              </a:lnSpc>
              <a:spcBef>
                <a:spcPts val="1000"/>
              </a:spcBef>
              <a:spcAft>
                <a:spcPts val="0"/>
              </a:spcAft>
              <a:buClr>
                <a:srgbClr val="001D35"/>
              </a:buClr>
              <a:buSzPts val="1700"/>
              <a:buChar char="•"/>
            </a:pPr>
            <a:r>
              <a:rPr b="0" i="0" lang="en-US" sz="1700">
                <a:solidFill>
                  <a:srgbClr val="001D35"/>
                </a:solidFill>
                <a:latin typeface="Times New Roman"/>
                <a:ea typeface="Times New Roman"/>
                <a:cs typeface="Times New Roman"/>
                <a:sym typeface="Times New Roman"/>
              </a:rPr>
              <a:t>Databricks is a </a:t>
            </a:r>
            <a:r>
              <a:rPr b="0" i="0" lang="en-US" sz="1700">
                <a:solidFill>
                  <a:srgbClr val="FF0000"/>
                </a:solidFill>
                <a:latin typeface="Times New Roman"/>
                <a:ea typeface="Times New Roman"/>
                <a:cs typeface="Times New Roman"/>
                <a:sym typeface="Times New Roman"/>
              </a:rPr>
              <a:t>cloud-based platform </a:t>
            </a:r>
            <a:r>
              <a:rPr b="0" i="0" lang="en-US" sz="1700">
                <a:solidFill>
                  <a:srgbClr val="001D35"/>
                </a:solidFill>
                <a:latin typeface="Times New Roman"/>
                <a:ea typeface="Times New Roman"/>
                <a:cs typeface="Times New Roman"/>
                <a:sym typeface="Times New Roman"/>
              </a:rPr>
              <a:t>that helps businesses use data, analytics and artificial intelligence . It allows users to build, scale, and manage data and AI, including generative AI and machine learning models.</a:t>
            </a:r>
            <a:endParaRPr/>
          </a:p>
          <a:p>
            <a:pPr indent="0" lvl="0" marL="0" rtl="0" algn="l">
              <a:lnSpc>
                <a:spcPct val="150000"/>
              </a:lnSpc>
              <a:spcBef>
                <a:spcPts val="1000"/>
              </a:spcBef>
              <a:spcAft>
                <a:spcPts val="0"/>
              </a:spcAft>
              <a:buClr>
                <a:srgbClr val="001D35"/>
              </a:buClr>
              <a:buSzPts val="1700"/>
              <a:buNone/>
            </a:pPr>
            <a:r>
              <a:rPr b="1" lang="en-US" sz="1700">
                <a:solidFill>
                  <a:srgbClr val="001D35"/>
                </a:solidFill>
                <a:latin typeface="Times New Roman"/>
                <a:ea typeface="Times New Roman"/>
                <a:cs typeface="Times New Roman"/>
                <a:sym typeface="Times New Roman"/>
              </a:rPr>
              <a:t>6.</a:t>
            </a:r>
            <a:r>
              <a:rPr b="1" lang="en-US" sz="1700">
                <a:latin typeface="Times New Roman"/>
                <a:ea typeface="Times New Roman"/>
                <a:cs typeface="Times New Roman"/>
                <a:sym typeface="Times New Roman"/>
              </a:rPr>
              <a:t> Konstanz Information Miner:</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Konstanz Information Miner</a:t>
            </a:r>
            <a:r>
              <a:rPr b="1" lang="en-US" sz="1700">
                <a:latin typeface="Times New Roman"/>
                <a:ea typeface="Times New Roman"/>
                <a:cs typeface="Times New Roman"/>
                <a:sym typeface="Times New Roman"/>
              </a:rPr>
              <a:t> </a:t>
            </a:r>
            <a:r>
              <a:rPr lang="en-US" sz="1700">
                <a:latin typeface="Times New Roman"/>
                <a:ea typeface="Times New Roman"/>
                <a:cs typeface="Times New Roman"/>
                <a:sym typeface="Times New Roman"/>
              </a:rPr>
              <a:t>is a free  open-source </a:t>
            </a:r>
            <a:r>
              <a:rPr lang="en-US" sz="1700">
                <a:solidFill>
                  <a:srgbClr val="FF0000"/>
                </a:solidFill>
                <a:latin typeface="Times New Roman"/>
                <a:ea typeface="Times New Roman"/>
                <a:cs typeface="Times New Roman"/>
                <a:sym typeface="Times New Roman"/>
              </a:rPr>
              <a:t>data analytics</a:t>
            </a:r>
            <a:r>
              <a:rPr lang="en-US" sz="1700">
                <a:latin typeface="Times New Roman"/>
                <a:ea typeface="Times New Roman"/>
                <a:cs typeface="Times New Roman"/>
                <a:sym typeface="Times New Roman"/>
              </a:rPr>
              <a:t>, reporting and integration platform. It is designed for visual programming and allows users to build workflows for tasks such as data preprocessing, machine learning and predictive analytics.</a:t>
            </a:r>
            <a:endParaRPr/>
          </a:p>
          <a:p>
            <a:pPr indent="0" lvl="0" marL="0" rtl="0" algn="l">
              <a:lnSpc>
                <a:spcPct val="150000"/>
              </a:lnSpc>
              <a:spcBef>
                <a:spcPts val="1000"/>
              </a:spcBef>
              <a:spcAft>
                <a:spcPts val="0"/>
              </a:spcAft>
              <a:buClr>
                <a:srgbClr val="001D35"/>
              </a:buClr>
              <a:buSzPts val="1700"/>
              <a:buNone/>
            </a:pPr>
            <a:r>
              <a:rPr b="1" i="0" lang="en-US" sz="1700">
                <a:solidFill>
                  <a:srgbClr val="001D35"/>
                </a:solidFill>
                <a:latin typeface="Times New Roman"/>
                <a:ea typeface="Times New Roman"/>
                <a:cs typeface="Times New Roman"/>
                <a:sym typeface="Times New Roman"/>
              </a:rPr>
              <a:t>7.</a:t>
            </a:r>
            <a:r>
              <a:rPr lang="en-US" sz="1200"/>
              <a:t> </a:t>
            </a:r>
            <a:r>
              <a:rPr b="1" lang="en-US" sz="1700">
                <a:latin typeface="Times New Roman"/>
                <a:ea typeface="Times New Roman"/>
                <a:cs typeface="Times New Roman"/>
                <a:sym typeface="Times New Roman"/>
              </a:rPr>
              <a:t>Splunk:</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Splunk is a platform for collecting, analyzing and visualizing machine-generated data in real time. It is widely used for </a:t>
            </a:r>
            <a:r>
              <a:rPr lang="en-US" sz="1700">
                <a:solidFill>
                  <a:srgbClr val="FF0000"/>
                </a:solidFill>
                <a:latin typeface="Times New Roman"/>
                <a:ea typeface="Times New Roman"/>
                <a:cs typeface="Times New Roman"/>
                <a:sym typeface="Times New Roman"/>
              </a:rPr>
              <a:t>IT operations, security monitoring, troubleshooting and business analytics.</a:t>
            </a:r>
            <a:endParaRPr i="0" sz="1700">
              <a:solidFill>
                <a:srgbClr val="FF0000"/>
              </a:solidFill>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700"/>
              <a:buNone/>
            </a:pPr>
            <a:r>
              <a:t/>
            </a:r>
            <a:endParaRPr b="1" sz="1700">
              <a:solidFill>
                <a:srgbClr val="161616"/>
              </a:solidFill>
              <a:latin typeface="Times New Roman"/>
              <a:ea typeface="Times New Roman"/>
              <a:cs typeface="Times New Roman"/>
              <a:sym typeface="Times New Roman"/>
            </a:endParaRPr>
          </a:p>
          <a:p>
            <a:pPr indent="-120650" lvl="0" marL="228600" rtl="0" algn="l">
              <a:lnSpc>
                <a:spcPct val="150000"/>
              </a:lnSpc>
              <a:spcBef>
                <a:spcPts val="1000"/>
              </a:spcBef>
              <a:spcAft>
                <a:spcPts val="0"/>
              </a:spcAft>
              <a:buClr>
                <a:schemeClr val="dk1"/>
              </a:buClr>
              <a:buSzPts val="1700"/>
              <a:buNone/>
            </a:pPr>
            <a:r>
              <a:t/>
            </a:r>
            <a:endParaRPr sz="17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8"/>
          <p:cNvSpPr txBox="1"/>
          <p:nvPr>
            <p:ph type="title"/>
          </p:nvPr>
        </p:nvSpPr>
        <p:spPr>
          <a:xfrm>
            <a:off x="178903" y="188843"/>
            <a:ext cx="11748053" cy="59634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CASE STUDY : Optimizing Inventory and Transit Losses</a:t>
            </a:r>
            <a:endParaRPr/>
          </a:p>
        </p:txBody>
      </p:sp>
      <p:sp>
        <p:nvSpPr>
          <p:cNvPr id="317" name="Google Shape;317;p18"/>
          <p:cNvSpPr txBox="1"/>
          <p:nvPr>
            <p:ph idx="1" type="body"/>
          </p:nvPr>
        </p:nvSpPr>
        <p:spPr>
          <a:xfrm>
            <a:off x="23637" y="1073426"/>
            <a:ext cx="11903320" cy="5695122"/>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030303"/>
              </a:buClr>
              <a:buSzPts val="1700"/>
              <a:buNone/>
            </a:pPr>
            <a:r>
              <a:rPr b="0" i="0" lang="en-US" sz="1700">
                <a:solidFill>
                  <a:srgbClr val="030303"/>
                </a:solidFill>
                <a:latin typeface="Times New Roman"/>
                <a:ea typeface="Times New Roman"/>
                <a:cs typeface="Times New Roman"/>
                <a:sym typeface="Times New Roman"/>
              </a:rPr>
              <a:t>A large process manufacturer -  chemical/ oil company, etc., imports crude and other raw materials from various countries through a complex procurement mechanism involving multiple stakeholders. The crude may be transported in a mother vessel before being transferred to smaller vessels to finally arrive at the nearest jetty or pipeline of the manufacturer.</a:t>
            </a:r>
            <a:endParaRPr/>
          </a:p>
          <a:p>
            <a:pPr indent="0" lvl="0" marL="0" rtl="0" algn="l">
              <a:lnSpc>
                <a:spcPct val="150000"/>
              </a:lnSpc>
              <a:spcBef>
                <a:spcPts val="1000"/>
              </a:spcBef>
              <a:spcAft>
                <a:spcPts val="0"/>
              </a:spcAft>
              <a:buClr>
                <a:srgbClr val="030303"/>
              </a:buClr>
              <a:buSzPts val="1700"/>
              <a:buNone/>
            </a:pPr>
            <a:r>
              <a:rPr lang="en-US" sz="1700">
                <a:solidFill>
                  <a:srgbClr val="030303"/>
                </a:solidFill>
                <a:latin typeface="Times New Roman"/>
                <a:ea typeface="Times New Roman"/>
                <a:cs typeface="Times New Roman"/>
                <a:sym typeface="Times New Roman"/>
              </a:rPr>
              <a:t>                                                                                      Purchase Order</a:t>
            </a:r>
            <a:endParaRPr/>
          </a:p>
          <a:p>
            <a:pPr indent="0" lvl="0" marL="0" rtl="0" algn="l">
              <a:lnSpc>
                <a:spcPct val="150000"/>
              </a:lnSpc>
              <a:spcBef>
                <a:spcPts val="1000"/>
              </a:spcBef>
              <a:spcAft>
                <a:spcPts val="0"/>
              </a:spcAft>
              <a:buClr>
                <a:schemeClr val="dk1"/>
              </a:buClr>
              <a:buSzPts val="1700"/>
              <a:buNone/>
            </a:pPr>
            <a:r>
              <a:t/>
            </a:r>
            <a:endParaRPr sz="1700">
              <a:latin typeface="Times New Roman"/>
              <a:ea typeface="Times New Roman"/>
              <a:cs typeface="Times New Roman"/>
              <a:sym typeface="Times New Roman"/>
            </a:endParaRPr>
          </a:p>
        </p:txBody>
      </p:sp>
      <p:pic>
        <p:nvPicPr>
          <p:cNvPr descr="Work from home Wi-Fi outline" id="318" name="Google Shape;318;p18"/>
          <p:cNvPicPr preferRelativeResize="0"/>
          <p:nvPr/>
        </p:nvPicPr>
        <p:blipFill rotWithShape="1">
          <a:blip r:embed="rId3">
            <a:alphaModFix/>
          </a:blip>
          <a:srcRect b="0" l="0" r="0" t="0"/>
          <a:stretch/>
        </p:blipFill>
        <p:spPr>
          <a:xfrm>
            <a:off x="320654" y="3429000"/>
            <a:ext cx="824119" cy="983974"/>
          </a:xfrm>
          <a:prstGeom prst="rect">
            <a:avLst/>
          </a:prstGeom>
          <a:noFill/>
          <a:ln>
            <a:noFill/>
          </a:ln>
        </p:spPr>
      </p:pic>
      <p:pic>
        <p:nvPicPr>
          <p:cNvPr descr="Cruise ship with solid fill" id="319" name="Google Shape;319;p18"/>
          <p:cNvPicPr preferRelativeResize="0"/>
          <p:nvPr/>
        </p:nvPicPr>
        <p:blipFill rotWithShape="1">
          <a:blip r:embed="rId4">
            <a:alphaModFix/>
          </a:blip>
          <a:srcRect b="0" l="0" r="0" t="0"/>
          <a:stretch/>
        </p:blipFill>
        <p:spPr>
          <a:xfrm flipH="1">
            <a:off x="2057767" y="3254003"/>
            <a:ext cx="859971" cy="914400"/>
          </a:xfrm>
          <a:prstGeom prst="rect">
            <a:avLst/>
          </a:prstGeom>
          <a:noFill/>
          <a:ln>
            <a:noFill/>
          </a:ln>
        </p:spPr>
      </p:pic>
      <p:pic>
        <p:nvPicPr>
          <p:cNvPr id="320" name="Google Shape;320;p18"/>
          <p:cNvPicPr preferRelativeResize="0"/>
          <p:nvPr/>
        </p:nvPicPr>
        <p:blipFill rotWithShape="1">
          <a:blip r:embed="rId5">
            <a:alphaModFix/>
          </a:blip>
          <a:srcRect b="0" l="0" r="0" t="0"/>
          <a:stretch/>
        </p:blipFill>
        <p:spPr>
          <a:xfrm>
            <a:off x="8926078" y="2172765"/>
            <a:ext cx="981075" cy="1009650"/>
          </a:xfrm>
          <a:prstGeom prst="rect">
            <a:avLst/>
          </a:prstGeom>
          <a:noFill/>
          <a:ln>
            <a:noFill/>
          </a:ln>
        </p:spPr>
      </p:pic>
      <p:pic>
        <p:nvPicPr>
          <p:cNvPr descr="Document with solid fill" id="321" name="Google Shape;321;p18"/>
          <p:cNvPicPr preferRelativeResize="0"/>
          <p:nvPr/>
        </p:nvPicPr>
        <p:blipFill rotWithShape="1">
          <a:blip r:embed="rId6">
            <a:alphaModFix/>
          </a:blip>
          <a:srcRect b="0" l="0" r="0" t="0"/>
          <a:stretch/>
        </p:blipFill>
        <p:spPr>
          <a:xfrm>
            <a:off x="4870174" y="3426266"/>
            <a:ext cx="623103" cy="623103"/>
          </a:xfrm>
          <a:prstGeom prst="rect">
            <a:avLst/>
          </a:prstGeom>
          <a:noFill/>
          <a:ln>
            <a:noFill/>
          </a:ln>
        </p:spPr>
      </p:pic>
      <p:pic>
        <p:nvPicPr>
          <p:cNvPr descr="Database with solid fill" id="322" name="Google Shape;322;p18"/>
          <p:cNvPicPr preferRelativeResize="0"/>
          <p:nvPr/>
        </p:nvPicPr>
        <p:blipFill rotWithShape="1">
          <a:blip r:embed="rId7">
            <a:alphaModFix/>
          </a:blip>
          <a:srcRect b="0" l="0" r="0" t="0"/>
          <a:stretch/>
        </p:blipFill>
        <p:spPr>
          <a:xfrm>
            <a:off x="7017026" y="3386813"/>
            <a:ext cx="530231" cy="530231"/>
          </a:xfrm>
          <a:prstGeom prst="rect">
            <a:avLst/>
          </a:prstGeom>
          <a:noFill/>
          <a:ln>
            <a:noFill/>
          </a:ln>
        </p:spPr>
      </p:pic>
      <p:pic>
        <p:nvPicPr>
          <p:cNvPr descr="Receipt outline" id="323" name="Google Shape;323;p18"/>
          <p:cNvPicPr preferRelativeResize="0"/>
          <p:nvPr/>
        </p:nvPicPr>
        <p:blipFill rotWithShape="1">
          <a:blip r:embed="rId8">
            <a:alphaModFix/>
          </a:blip>
          <a:srcRect b="0" l="0" r="0" t="0"/>
          <a:stretch/>
        </p:blipFill>
        <p:spPr>
          <a:xfrm>
            <a:off x="4172909" y="2270737"/>
            <a:ext cx="581321" cy="581321"/>
          </a:xfrm>
          <a:prstGeom prst="rect">
            <a:avLst/>
          </a:prstGeom>
          <a:noFill/>
          <a:ln>
            <a:noFill/>
          </a:ln>
        </p:spPr>
      </p:pic>
      <p:pic>
        <p:nvPicPr>
          <p:cNvPr descr="Database with solid fill" id="324" name="Google Shape;324;p18"/>
          <p:cNvPicPr preferRelativeResize="0"/>
          <p:nvPr/>
        </p:nvPicPr>
        <p:blipFill rotWithShape="1">
          <a:blip r:embed="rId7">
            <a:alphaModFix/>
          </a:blip>
          <a:srcRect b="0" l="0" r="0" t="0"/>
          <a:stretch/>
        </p:blipFill>
        <p:spPr>
          <a:xfrm>
            <a:off x="1324824" y="4547862"/>
            <a:ext cx="914400" cy="914400"/>
          </a:xfrm>
          <a:prstGeom prst="rect">
            <a:avLst/>
          </a:prstGeom>
          <a:noFill/>
          <a:ln>
            <a:noFill/>
          </a:ln>
        </p:spPr>
      </p:pic>
      <p:pic>
        <p:nvPicPr>
          <p:cNvPr descr="Cruise ship with solid fill" id="325" name="Google Shape;325;p18"/>
          <p:cNvPicPr preferRelativeResize="0"/>
          <p:nvPr/>
        </p:nvPicPr>
        <p:blipFill rotWithShape="1">
          <a:blip r:embed="rId4">
            <a:alphaModFix/>
          </a:blip>
          <a:srcRect b="0" l="0" r="0" t="0"/>
          <a:stretch/>
        </p:blipFill>
        <p:spPr>
          <a:xfrm flipH="1">
            <a:off x="3816626" y="4934541"/>
            <a:ext cx="859971" cy="1081946"/>
          </a:xfrm>
          <a:prstGeom prst="rect">
            <a:avLst/>
          </a:prstGeom>
          <a:noFill/>
          <a:ln>
            <a:noFill/>
          </a:ln>
        </p:spPr>
      </p:pic>
      <p:pic>
        <p:nvPicPr>
          <p:cNvPr descr="Cruise ship with solid fill" id="326" name="Google Shape;326;p18"/>
          <p:cNvPicPr preferRelativeResize="0"/>
          <p:nvPr/>
        </p:nvPicPr>
        <p:blipFill rotWithShape="1">
          <a:blip r:embed="rId4">
            <a:alphaModFix/>
          </a:blip>
          <a:srcRect b="0" l="0" r="0" t="0"/>
          <a:stretch/>
        </p:blipFill>
        <p:spPr>
          <a:xfrm flipH="1">
            <a:off x="3770139" y="4090662"/>
            <a:ext cx="859971" cy="914400"/>
          </a:xfrm>
          <a:prstGeom prst="rect">
            <a:avLst/>
          </a:prstGeom>
          <a:noFill/>
          <a:ln>
            <a:noFill/>
          </a:ln>
        </p:spPr>
      </p:pic>
      <p:cxnSp>
        <p:nvCxnSpPr>
          <p:cNvPr id="327" name="Google Shape;327;p18"/>
          <p:cNvCxnSpPr/>
          <p:nvPr/>
        </p:nvCxnSpPr>
        <p:spPr>
          <a:xfrm rot="10800000">
            <a:off x="934278" y="2879511"/>
            <a:ext cx="7871791" cy="0"/>
          </a:xfrm>
          <a:prstGeom prst="straightConnector1">
            <a:avLst/>
          </a:prstGeom>
          <a:noFill/>
          <a:ln cap="flat" cmpd="sng" w="19050">
            <a:solidFill>
              <a:schemeClr val="accent1"/>
            </a:solidFill>
            <a:prstDash val="solid"/>
            <a:miter lim="800000"/>
            <a:headEnd len="sm" w="sm" type="none"/>
            <a:tailEnd len="sm" w="sm" type="none"/>
          </a:ln>
        </p:spPr>
      </p:cxnSp>
      <p:cxnSp>
        <p:nvCxnSpPr>
          <p:cNvPr id="328" name="Google Shape;328;p18"/>
          <p:cNvCxnSpPr/>
          <p:nvPr/>
        </p:nvCxnSpPr>
        <p:spPr>
          <a:xfrm>
            <a:off x="904461" y="2922104"/>
            <a:ext cx="0" cy="506896"/>
          </a:xfrm>
          <a:prstGeom prst="straightConnector1">
            <a:avLst/>
          </a:prstGeom>
          <a:noFill/>
          <a:ln cap="flat" cmpd="sng" w="19050">
            <a:solidFill>
              <a:schemeClr val="accent1"/>
            </a:solidFill>
            <a:prstDash val="solid"/>
            <a:miter lim="800000"/>
            <a:headEnd len="sm" w="sm" type="none"/>
            <a:tailEnd len="med" w="med" type="triangle"/>
          </a:ln>
        </p:spPr>
      </p:cxnSp>
      <p:cxnSp>
        <p:nvCxnSpPr>
          <p:cNvPr id="329" name="Google Shape;329;p18"/>
          <p:cNvCxnSpPr/>
          <p:nvPr/>
        </p:nvCxnSpPr>
        <p:spPr>
          <a:xfrm>
            <a:off x="2633870" y="4295361"/>
            <a:ext cx="0" cy="2081301"/>
          </a:xfrm>
          <a:prstGeom prst="straightConnector1">
            <a:avLst/>
          </a:prstGeom>
          <a:noFill/>
          <a:ln cap="flat" cmpd="sng" w="19050">
            <a:solidFill>
              <a:schemeClr val="accent1"/>
            </a:solidFill>
            <a:prstDash val="solid"/>
            <a:miter lim="800000"/>
            <a:headEnd len="sm" w="sm" type="none"/>
            <a:tailEnd len="sm" w="sm" type="none"/>
          </a:ln>
        </p:spPr>
      </p:cxnSp>
      <p:cxnSp>
        <p:nvCxnSpPr>
          <p:cNvPr id="330" name="Google Shape;330;p18"/>
          <p:cNvCxnSpPr/>
          <p:nvPr/>
        </p:nvCxnSpPr>
        <p:spPr>
          <a:xfrm>
            <a:off x="2633870" y="4682987"/>
            <a:ext cx="1063487" cy="0"/>
          </a:xfrm>
          <a:prstGeom prst="straightConnector1">
            <a:avLst/>
          </a:prstGeom>
          <a:noFill/>
          <a:ln cap="flat" cmpd="sng" w="19050">
            <a:solidFill>
              <a:schemeClr val="accent1"/>
            </a:solidFill>
            <a:prstDash val="solid"/>
            <a:miter lim="800000"/>
            <a:headEnd len="sm" w="sm" type="none"/>
            <a:tailEnd len="sm" w="sm" type="none"/>
          </a:ln>
        </p:spPr>
      </p:cxnSp>
      <p:cxnSp>
        <p:nvCxnSpPr>
          <p:cNvPr id="331" name="Google Shape;331;p18"/>
          <p:cNvCxnSpPr/>
          <p:nvPr/>
        </p:nvCxnSpPr>
        <p:spPr>
          <a:xfrm>
            <a:off x="2643809" y="5624246"/>
            <a:ext cx="1063487" cy="0"/>
          </a:xfrm>
          <a:prstGeom prst="straightConnector1">
            <a:avLst/>
          </a:prstGeom>
          <a:noFill/>
          <a:ln cap="flat" cmpd="sng" w="19050">
            <a:solidFill>
              <a:schemeClr val="accent1"/>
            </a:solidFill>
            <a:prstDash val="solid"/>
            <a:miter lim="800000"/>
            <a:headEnd len="sm" w="sm" type="none"/>
            <a:tailEnd len="sm" w="sm" type="none"/>
          </a:ln>
        </p:spPr>
      </p:cxnSp>
      <p:cxnSp>
        <p:nvCxnSpPr>
          <p:cNvPr id="332" name="Google Shape;332;p18"/>
          <p:cNvCxnSpPr/>
          <p:nvPr/>
        </p:nvCxnSpPr>
        <p:spPr>
          <a:xfrm>
            <a:off x="2643809" y="6346371"/>
            <a:ext cx="1172817" cy="0"/>
          </a:xfrm>
          <a:prstGeom prst="straightConnector1">
            <a:avLst/>
          </a:prstGeom>
          <a:noFill/>
          <a:ln cap="flat" cmpd="sng" w="19050">
            <a:solidFill>
              <a:schemeClr val="accent1"/>
            </a:solidFill>
            <a:prstDash val="solid"/>
            <a:miter lim="800000"/>
            <a:headEnd len="sm" w="sm" type="none"/>
            <a:tailEnd len="sm" w="sm" type="none"/>
          </a:ln>
        </p:spPr>
      </p:cxnSp>
      <p:pic>
        <p:nvPicPr>
          <p:cNvPr descr="Document with solid fill" id="333" name="Google Shape;333;p18"/>
          <p:cNvPicPr preferRelativeResize="0"/>
          <p:nvPr/>
        </p:nvPicPr>
        <p:blipFill rotWithShape="1">
          <a:blip r:embed="rId6">
            <a:alphaModFix/>
          </a:blip>
          <a:srcRect b="0" l="0" r="0" t="0"/>
          <a:stretch/>
        </p:blipFill>
        <p:spPr>
          <a:xfrm>
            <a:off x="3935059" y="5932113"/>
            <a:ext cx="623103" cy="623103"/>
          </a:xfrm>
          <a:prstGeom prst="rect">
            <a:avLst/>
          </a:prstGeom>
          <a:noFill/>
          <a:ln>
            <a:noFill/>
          </a:ln>
        </p:spPr>
      </p:pic>
      <p:sp>
        <p:nvSpPr>
          <p:cNvPr id="334" name="Google Shape;334;p18"/>
          <p:cNvSpPr/>
          <p:nvPr/>
        </p:nvSpPr>
        <p:spPr>
          <a:xfrm>
            <a:off x="5812865" y="4473411"/>
            <a:ext cx="859971" cy="2004205"/>
          </a:xfrm>
          <a:prstGeom prst="rect">
            <a:avLst/>
          </a:prstGeom>
          <a:solidFill>
            <a:schemeClr val="lt1"/>
          </a:solidFill>
          <a:ln cap="flat" cmpd="sng" w="19050">
            <a:solidFill>
              <a:srgbClr val="454C3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J</a:t>
            </a:r>
            <a:endParaRPr/>
          </a:p>
        </p:txBody>
      </p:sp>
      <p:cxnSp>
        <p:nvCxnSpPr>
          <p:cNvPr id="335" name="Google Shape;335;p18"/>
          <p:cNvCxnSpPr/>
          <p:nvPr/>
        </p:nvCxnSpPr>
        <p:spPr>
          <a:xfrm>
            <a:off x="4676597" y="4678727"/>
            <a:ext cx="844827" cy="0"/>
          </a:xfrm>
          <a:prstGeom prst="straightConnector1">
            <a:avLst/>
          </a:prstGeom>
          <a:noFill/>
          <a:ln cap="flat" cmpd="sng" w="19050">
            <a:solidFill>
              <a:schemeClr val="accent1"/>
            </a:solidFill>
            <a:prstDash val="solid"/>
            <a:miter lim="800000"/>
            <a:headEnd len="sm" w="sm" type="none"/>
            <a:tailEnd len="sm" w="sm" type="none"/>
          </a:ln>
        </p:spPr>
      </p:cxnSp>
      <p:cxnSp>
        <p:nvCxnSpPr>
          <p:cNvPr id="336" name="Google Shape;336;p18"/>
          <p:cNvCxnSpPr/>
          <p:nvPr/>
        </p:nvCxnSpPr>
        <p:spPr>
          <a:xfrm>
            <a:off x="4754230" y="5624246"/>
            <a:ext cx="930953" cy="0"/>
          </a:xfrm>
          <a:prstGeom prst="straightConnector1">
            <a:avLst/>
          </a:prstGeom>
          <a:noFill/>
          <a:ln cap="flat" cmpd="sng" w="19050">
            <a:solidFill>
              <a:schemeClr val="accent1"/>
            </a:solidFill>
            <a:prstDash val="solid"/>
            <a:miter lim="800000"/>
            <a:headEnd len="sm" w="sm" type="none"/>
            <a:tailEnd len="sm" w="sm" type="none"/>
          </a:ln>
        </p:spPr>
      </p:cxnSp>
      <p:cxnSp>
        <p:nvCxnSpPr>
          <p:cNvPr id="337" name="Google Shape;337;p18"/>
          <p:cNvCxnSpPr/>
          <p:nvPr/>
        </p:nvCxnSpPr>
        <p:spPr>
          <a:xfrm>
            <a:off x="4676597" y="6376662"/>
            <a:ext cx="1008586" cy="0"/>
          </a:xfrm>
          <a:prstGeom prst="straightConnector1">
            <a:avLst/>
          </a:prstGeom>
          <a:noFill/>
          <a:ln cap="flat" cmpd="sng" w="19050">
            <a:solidFill>
              <a:schemeClr val="accent1"/>
            </a:solidFill>
            <a:prstDash val="solid"/>
            <a:miter lim="800000"/>
            <a:headEnd len="sm" w="sm" type="none"/>
            <a:tailEnd len="sm" w="sm" type="none"/>
          </a:ln>
        </p:spPr>
      </p:cxnSp>
      <p:pic>
        <p:nvPicPr>
          <p:cNvPr id="338" name="Google Shape;338;p18"/>
          <p:cNvPicPr preferRelativeResize="0"/>
          <p:nvPr/>
        </p:nvPicPr>
        <p:blipFill rotWithShape="1">
          <a:blip r:embed="rId9">
            <a:alphaModFix/>
          </a:blip>
          <a:srcRect b="0" l="0" r="0" t="0"/>
          <a:stretch/>
        </p:blipFill>
        <p:spPr>
          <a:xfrm>
            <a:off x="7604169" y="5767062"/>
            <a:ext cx="619125" cy="609600"/>
          </a:xfrm>
          <a:prstGeom prst="rect">
            <a:avLst/>
          </a:prstGeom>
          <a:noFill/>
          <a:ln>
            <a:noFill/>
          </a:ln>
        </p:spPr>
      </p:pic>
      <p:cxnSp>
        <p:nvCxnSpPr>
          <p:cNvPr id="339" name="Google Shape;339;p18"/>
          <p:cNvCxnSpPr/>
          <p:nvPr/>
        </p:nvCxnSpPr>
        <p:spPr>
          <a:xfrm>
            <a:off x="6753303" y="5932113"/>
            <a:ext cx="793954" cy="0"/>
          </a:xfrm>
          <a:prstGeom prst="straightConnector1">
            <a:avLst/>
          </a:prstGeom>
          <a:noFill/>
          <a:ln cap="flat" cmpd="sng" w="19050">
            <a:solidFill>
              <a:schemeClr val="accent1"/>
            </a:solidFill>
            <a:prstDash val="solid"/>
            <a:miter lim="800000"/>
            <a:headEnd len="sm" w="sm" type="none"/>
            <a:tailEnd len="sm" w="sm" type="none"/>
          </a:ln>
        </p:spPr>
      </p:cxnSp>
      <p:cxnSp>
        <p:nvCxnSpPr>
          <p:cNvPr id="340" name="Google Shape;340;p18"/>
          <p:cNvCxnSpPr/>
          <p:nvPr/>
        </p:nvCxnSpPr>
        <p:spPr>
          <a:xfrm>
            <a:off x="6753303" y="6346371"/>
            <a:ext cx="793954" cy="0"/>
          </a:xfrm>
          <a:prstGeom prst="straightConnector1">
            <a:avLst/>
          </a:prstGeom>
          <a:noFill/>
          <a:ln cap="flat" cmpd="sng" w="19050">
            <a:solidFill>
              <a:schemeClr val="accent1"/>
            </a:solidFill>
            <a:prstDash val="solid"/>
            <a:miter lim="800000"/>
            <a:headEnd len="sm" w="sm" type="none"/>
            <a:tailEnd len="sm" w="sm" type="none"/>
          </a:ln>
        </p:spPr>
      </p:cxnSp>
      <p:cxnSp>
        <p:nvCxnSpPr>
          <p:cNvPr id="341" name="Google Shape;341;p18"/>
          <p:cNvCxnSpPr>
            <a:stCxn id="338" idx="3"/>
          </p:cNvCxnSpPr>
          <p:nvPr/>
        </p:nvCxnSpPr>
        <p:spPr>
          <a:xfrm>
            <a:off x="8223294" y="6071862"/>
            <a:ext cx="1119600" cy="0"/>
          </a:xfrm>
          <a:prstGeom prst="straightConnector1">
            <a:avLst/>
          </a:prstGeom>
          <a:noFill/>
          <a:ln cap="flat" cmpd="sng" w="19050">
            <a:solidFill>
              <a:schemeClr val="accent1"/>
            </a:solidFill>
            <a:prstDash val="solid"/>
            <a:miter lim="800000"/>
            <a:headEnd len="sm" w="sm" type="none"/>
            <a:tailEnd len="sm" w="sm" type="none"/>
          </a:ln>
        </p:spPr>
      </p:cxnSp>
      <p:pic>
        <p:nvPicPr>
          <p:cNvPr descr="Document with solid fill" id="342" name="Google Shape;342;p18"/>
          <p:cNvPicPr preferRelativeResize="0"/>
          <p:nvPr/>
        </p:nvPicPr>
        <p:blipFill rotWithShape="1">
          <a:blip r:embed="rId6">
            <a:alphaModFix/>
          </a:blip>
          <a:srcRect b="0" l="0" r="0" t="0"/>
          <a:stretch/>
        </p:blipFill>
        <p:spPr>
          <a:xfrm>
            <a:off x="9386664" y="5704935"/>
            <a:ext cx="623103" cy="623103"/>
          </a:xfrm>
          <a:prstGeom prst="rect">
            <a:avLst/>
          </a:prstGeom>
          <a:noFill/>
          <a:ln>
            <a:noFill/>
          </a:ln>
        </p:spPr>
      </p:pic>
      <p:pic>
        <p:nvPicPr>
          <p:cNvPr descr="Document with solid fill" id="343" name="Google Shape;343;p18"/>
          <p:cNvPicPr preferRelativeResize="0"/>
          <p:nvPr/>
        </p:nvPicPr>
        <p:blipFill rotWithShape="1">
          <a:blip r:embed="rId6">
            <a:alphaModFix/>
          </a:blip>
          <a:srcRect b="0" l="0" r="0" t="0"/>
          <a:stretch/>
        </p:blipFill>
        <p:spPr>
          <a:xfrm>
            <a:off x="8471486" y="4881347"/>
            <a:ext cx="623103" cy="623103"/>
          </a:xfrm>
          <a:prstGeom prst="rect">
            <a:avLst/>
          </a:prstGeom>
          <a:noFill/>
          <a:ln>
            <a:noFill/>
          </a:ln>
        </p:spPr>
      </p:pic>
      <p:pic>
        <p:nvPicPr>
          <p:cNvPr descr="Document with solid fill" id="344" name="Google Shape;344;p18"/>
          <p:cNvPicPr preferRelativeResize="0"/>
          <p:nvPr/>
        </p:nvPicPr>
        <p:blipFill rotWithShape="1">
          <a:blip r:embed="rId6">
            <a:alphaModFix/>
          </a:blip>
          <a:srcRect b="0" l="0" r="0" t="0"/>
          <a:stretch/>
        </p:blipFill>
        <p:spPr>
          <a:xfrm>
            <a:off x="6705474" y="4059884"/>
            <a:ext cx="623103" cy="623103"/>
          </a:xfrm>
          <a:prstGeom prst="rect">
            <a:avLst/>
          </a:prstGeom>
          <a:noFill/>
          <a:ln>
            <a:noFill/>
          </a:ln>
        </p:spPr>
      </p:pic>
      <p:sp>
        <p:nvSpPr>
          <p:cNvPr id="345" name="Google Shape;345;p18"/>
          <p:cNvSpPr txBox="1"/>
          <p:nvPr/>
        </p:nvSpPr>
        <p:spPr>
          <a:xfrm>
            <a:off x="10207487" y="2763078"/>
            <a:ext cx="1461052"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Manufacturer</a:t>
            </a:r>
            <a:endParaRPr/>
          </a:p>
        </p:txBody>
      </p:sp>
      <p:sp>
        <p:nvSpPr>
          <p:cNvPr id="346" name="Google Shape;346;p18"/>
          <p:cNvSpPr txBox="1"/>
          <p:nvPr/>
        </p:nvSpPr>
        <p:spPr>
          <a:xfrm>
            <a:off x="23636" y="4580355"/>
            <a:ext cx="1309046"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Supplier</a:t>
            </a:r>
            <a:endParaRPr/>
          </a:p>
        </p:txBody>
      </p:sp>
      <p:sp>
        <p:nvSpPr>
          <p:cNvPr id="347" name="Google Shape;347;p18"/>
          <p:cNvSpPr txBox="1"/>
          <p:nvPr/>
        </p:nvSpPr>
        <p:spPr>
          <a:xfrm>
            <a:off x="2850369" y="2989314"/>
            <a:ext cx="1084689"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Mother vessel</a:t>
            </a:r>
            <a:endParaRPr/>
          </a:p>
        </p:txBody>
      </p:sp>
      <p:sp>
        <p:nvSpPr>
          <p:cNvPr id="348" name="Google Shape;348;p18"/>
          <p:cNvSpPr txBox="1"/>
          <p:nvPr/>
        </p:nvSpPr>
        <p:spPr>
          <a:xfrm>
            <a:off x="5353137" y="3063647"/>
            <a:ext cx="1084689"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Survey Report</a:t>
            </a:r>
            <a:endParaRPr/>
          </a:p>
        </p:txBody>
      </p:sp>
      <p:sp>
        <p:nvSpPr>
          <p:cNvPr id="349" name="Google Shape;349;p18"/>
          <p:cNvSpPr txBox="1"/>
          <p:nvPr/>
        </p:nvSpPr>
        <p:spPr>
          <a:xfrm>
            <a:off x="7547257" y="3386813"/>
            <a:ext cx="1289723"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Ship Master data</a:t>
            </a:r>
            <a:endParaRPr/>
          </a:p>
        </p:txBody>
      </p:sp>
      <p:sp>
        <p:nvSpPr>
          <p:cNvPr id="350" name="Google Shape;350;p18"/>
          <p:cNvSpPr txBox="1"/>
          <p:nvPr/>
        </p:nvSpPr>
        <p:spPr>
          <a:xfrm>
            <a:off x="1520931" y="5462262"/>
            <a:ext cx="78270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Vessel info</a:t>
            </a:r>
            <a:endParaRPr/>
          </a:p>
        </p:txBody>
      </p:sp>
      <p:sp>
        <p:nvSpPr>
          <p:cNvPr id="351" name="Google Shape;351;p18"/>
          <p:cNvSpPr txBox="1"/>
          <p:nvPr/>
        </p:nvSpPr>
        <p:spPr>
          <a:xfrm>
            <a:off x="6049733" y="4821654"/>
            <a:ext cx="28292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Jetty</a:t>
            </a:r>
            <a:endParaRPr/>
          </a:p>
        </p:txBody>
      </p:sp>
      <p:sp>
        <p:nvSpPr>
          <p:cNvPr id="352" name="Google Shape;352;p18"/>
          <p:cNvSpPr txBox="1"/>
          <p:nvPr/>
        </p:nvSpPr>
        <p:spPr>
          <a:xfrm>
            <a:off x="7328577" y="4230001"/>
            <a:ext cx="1030213"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Surveyor Report</a:t>
            </a:r>
            <a:endParaRPr/>
          </a:p>
        </p:txBody>
      </p:sp>
      <p:sp>
        <p:nvSpPr>
          <p:cNvPr id="353" name="Google Shape;353;p18"/>
          <p:cNvSpPr txBox="1"/>
          <p:nvPr/>
        </p:nvSpPr>
        <p:spPr>
          <a:xfrm>
            <a:off x="8926078" y="4371435"/>
            <a:ext cx="1461052"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Inventory Report</a:t>
            </a:r>
            <a:endParaRPr/>
          </a:p>
        </p:txBody>
      </p:sp>
      <p:sp>
        <p:nvSpPr>
          <p:cNvPr id="354" name="Google Shape;354;p18"/>
          <p:cNvSpPr txBox="1"/>
          <p:nvPr/>
        </p:nvSpPr>
        <p:spPr>
          <a:xfrm>
            <a:off x="10120328" y="5710126"/>
            <a:ext cx="1052809"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Quality</a:t>
            </a:r>
            <a:endParaRPr/>
          </a:p>
        </p:txBody>
      </p:sp>
      <p:sp>
        <p:nvSpPr>
          <p:cNvPr id="355" name="Google Shape;355;p18"/>
          <p:cNvSpPr txBox="1"/>
          <p:nvPr/>
        </p:nvSpPr>
        <p:spPr>
          <a:xfrm>
            <a:off x="4556876" y="5848943"/>
            <a:ext cx="1076938"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Surveyor Report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9"/>
          <p:cNvSpPr txBox="1"/>
          <p:nvPr>
            <p:ph idx="1" type="body"/>
          </p:nvPr>
        </p:nvSpPr>
        <p:spPr>
          <a:xfrm>
            <a:off x="109329" y="248478"/>
            <a:ext cx="11877261" cy="63212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Challenges:</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Manual Data Collection</a:t>
            </a:r>
            <a:r>
              <a:rPr lang="en-US" sz="1700">
                <a:latin typeface="Times New Roman"/>
                <a:ea typeface="Times New Roman"/>
                <a:cs typeface="Times New Roman"/>
                <a:sym typeface="Times New Roman"/>
              </a:rPr>
              <a:t>: Inventory and operational data were recorded manually on paper, leading to inefficiencies and errors.</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Lack of Systematic Tracking</a:t>
            </a:r>
            <a:r>
              <a:rPr lang="en-US" sz="1700">
                <a:latin typeface="Times New Roman"/>
                <a:ea typeface="Times New Roman"/>
                <a:cs typeface="Times New Roman"/>
                <a:sym typeface="Times New Roman"/>
              </a:rPr>
              <a:t>: Key metrics like tank inventory, material quantities, and dispatch details were monitored without automation.</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Limited Insights for Decision-Making</a:t>
            </a:r>
            <a:r>
              <a:rPr lang="en-US" sz="1700">
                <a:latin typeface="Times New Roman"/>
                <a:ea typeface="Times New Roman"/>
                <a:cs typeface="Times New Roman"/>
                <a:sym typeface="Times New Roman"/>
              </a:rPr>
              <a:t>: Due to siloed systems and manual processes, there was no real-time visibility into operations, preventing timely interventions or proactive decision-making.</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Post-Mortem Analysis Only</a:t>
            </a:r>
            <a:r>
              <a:rPr lang="en-US" sz="1700">
                <a:latin typeface="Times New Roman"/>
                <a:ea typeface="Times New Roman"/>
                <a:cs typeface="Times New Roman"/>
                <a:sym typeface="Times New Roman"/>
              </a:rPr>
              <a:t>: The existing ERP system only allowed for post-mortem analysis, which was reactive and didn't help in identifying or addressing inefficiencies in real time.</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Inability to Pinpoint Issues: </a:t>
            </a:r>
            <a:r>
              <a:rPr lang="en-US" sz="1700">
                <a:latin typeface="Times New Roman"/>
                <a:ea typeface="Times New Roman"/>
                <a:cs typeface="Times New Roman"/>
                <a:sym typeface="Times New Roman"/>
              </a:rPr>
              <a:t>The lack of a unified system made it difficult to identify whether in procurement, dispatch or during transit.</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Unseen Costs</a:t>
            </a:r>
            <a:r>
              <a:rPr lang="en-US" sz="1700">
                <a:latin typeface="Times New Roman"/>
                <a:ea typeface="Times New Roman"/>
                <a:cs typeface="Times New Roman"/>
                <a:sym typeface="Times New Roman"/>
              </a:rPr>
              <a:t>: The company was unaware of the hidden costs and losses incurred due to inefficiencies in the procurement and dispatch processes</a:t>
            </a:r>
            <a:r>
              <a:rPr lang="en-US" sz="2000">
                <a:latin typeface="Times New Roman"/>
                <a:ea typeface="Times New Roman"/>
                <a:cs typeface="Times New Roman"/>
                <a:sym typeface="Times New Roman"/>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2"/>
          <p:cNvSpPr txBox="1"/>
          <p:nvPr>
            <p:ph type="title"/>
          </p:nvPr>
        </p:nvSpPr>
        <p:spPr>
          <a:xfrm>
            <a:off x="1452395" y="148855"/>
            <a:ext cx="9287211" cy="75039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INTRODUCTION</a:t>
            </a:r>
            <a:endParaRPr/>
          </a:p>
        </p:txBody>
      </p:sp>
      <p:sp>
        <p:nvSpPr>
          <p:cNvPr id="93" name="Google Shape;93;p2"/>
          <p:cNvSpPr txBox="1"/>
          <p:nvPr>
            <p:ph idx="1" type="body"/>
          </p:nvPr>
        </p:nvSpPr>
        <p:spPr>
          <a:xfrm>
            <a:off x="0" y="1441175"/>
            <a:ext cx="12191999" cy="5496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700"/>
              <a:buNone/>
            </a:pPr>
            <a:r>
              <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700"/>
              <a:buNone/>
            </a:pPr>
            <a:r>
              <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                                                                                                                                                                                                                   </a:t>
            </a:r>
            <a:endParaRPr/>
          </a:p>
          <a:p>
            <a:pPr indent="0" lvl="0" marL="0" rtl="0" algn="l">
              <a:lnSpc>
                <a:spcPct val="15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In Today’s interconnected world, Supply chain management is not  just about moving the products from  point A to point B . It’s about creating a seamless  resilient network that adapts to changing demands. A well-managed supply chain ensures that the </a:t>
            </a:r>
            <a:r>
              <a:rPr lang="en-US" sz="1700">
                <a:solidFill>
                  <a:srgbClr val="FF0000"/>
                </a:solidFill>
                <a:latin typeface="Times New Roman"/>
                <a:ea typeface="Times New Roman"/>
                <a:cs typeface="Times New Roman"/>
                <a:sym typeface="Times New Roman"/>
              </a:rPr>
              <a:t>right products are delivered to the right place at the right time and at the lowest cost.</a:t>
            </a:r>
            <a:r>
              <a:rPr lang="en-US" sz="1700">
                <a:latin typeface="Times New Roman"/>
                <a:ea typeface="Times New Roman"/>
                <a:cs typeface="Times New Roman"/>
                <a:sym typeface="Times New Roman"/>
              </a:rPr>
              <a:t> while maintaining quality and customer satisfaction .</a:t>
            </a:r>
            <a:r>
              <a:rPr b="0" i="0" lang="en-US" sz="1700">
                <a:latin typeface="Times New Roman"/>
                <a:ea typeface="Times New Roman"/>
                <a:cs typeface="Times New Roman"/>
                <a:sym typeface="Times New Roman"/>
              </a:rPr>
              <a:t>  It includes activities such as demand planning, finances, processes, inventory management and transportation.</a:t>
            </a:r>
            <a:r>
              <a:rPr lang="en-US" sz="1700">
                <a:latin typeface="Times New Roman"/>
                <a:ea typeface="Times New Roman"/>
                <a:cs typeface="Times New Roman"/>
                <a:sym typeface="Times New Roman"/>
              </a:rPr>
              <a:t> In this blog, we will discuss the essentials of supply chain management.</a:t>
            </a:r>
            <a:endParaRPr/>
          </a:p>
        </p:txBody>
      </p:sp>
      <p:grpSp>
        <p:nvGrpSpPr>
          <p:cNvPr id="94" name="Google Shape;94;p2"/>
          <p:cNvGrpSpPr/>
          <p:nvPr/>
        </p:nvGrpSpPr>
        <p:grpSpPr>
          <a:xfrm>
            <a:off x="15508" y="1620078"/>
            <a:ext cx="11860097" cy="1601521"/>
            <a:chOff x="0" y="2146077"/>
            <a:chExt cx="10691190" cy="1759938"/>
          </a:xfrm>
        </p:grpSpPr>
        <p:pic>
          <p:nvPicPr>
            <p:cNvPr descr="Cube with solid fill" id="95" name="Google Shape;95;p2"/>
            <p:cNvPicPr preferRelativeResize="0"/>
            <p:nvPr/>
          </p:nvPicPr>
          <p:blipFill rotWithShape="1">
            <a:blip r:embed="rId3">
              <a:alphaModFix/>
            </a:blip>
            <a:srcRect b="0" l="0" r="0" t="0"/>
            <a:stretch/>
          </p:blipFill>
          <p:spPr>
            <a:xfrm>
              <a:off x="0" y="2146077"/>
              <a:ext cx="914400" cy="914400"/>
            </a:xfrm>
            <a:prstGeom prst="rect">
              <a:avLst/>
            </a:prstGeom>
            <a:noFill/>
            <a:ln>
              <a:noFill/>
            </a:ln>
          </p:spPr>
        </p:pic>
        <p:cxnSp>
          <p:nvCxnSpPr>
            <p:cNvPr id="96" name="Google Shape;96;p2"/>
            <p:cNvCxnSpPr/>
            <p:nvPr/>
          </p:nvCxnSpPr>
          <p:spPr>
            <a:xfrm>
              <a:off x="914400" y="2603277"/>
              <a:ext cx="815009" cy="0"/>
            </a:xfrm>
            <a:prstGeom prst="straightConnector1">
              <a:avLst/>
            </a:prstGeom>
            <a:noFill/>
            <a:ln cap="flat" cmpd="sng" w="19050">
              <a:solidFill>
                <a:schemeClr val="accent1"/>
              </a:solidFill>
              <a:prstDash val="solid"/>
              <a:miter lim="800000"/>
              <a:headEnd len="sm" w="sm" type="none"/>
              <a:tailEnd len="sm" w="sm" type="none"/>
            </a:ln>
          </p:spPr>
        </p:cxnSp>
        <p:cxnSp>
          <p:nvCxnSpPr>
            <p:cNvPr id="97" name="Google Shape;97;p2"/>
            <p:cNvCxnSpPr/>
            <p:nvPr/>
          </p:nvCxnSpPr>
          <p:spPr>
            <a:xfrm>
              <a:off x="1729409" y="2603277"/>
              <a:ext cx="0" cy="457200"/>
            </a:xfrm>
            <a:prstGeom prst="straightConnector1">
              <a:avLst/>
            </a:prstGeom>
            <a:noFill/>
            <a:ln cap="flat" cmpd="sng" w="19050">
              <a:solidFill>
                <a:schemeClr val="accent1"/>
              </a:solidFill>
              <a:prstDash val="solid"/>
              <a:miter lim="800000"/>
              <a:headEnd len="sm" w="sm" type="none"/>
              <a:tailEnd len="med" w="med" type="triangle"/>
            </a:ln>
          </p:spPr>
        </p:cxnSp>
        <p:pic>
          <p:nvPicPr>
            <p:cNvPr descr="A person in a suit and a truck&#10;&#10;Description automatically generated" id="98" name="Google Shape;98;p2"/>
            <p:cNvPicPr preferRelativeResize="0"/>
            <p:nvPr/>
          </p:nvPicPr>
          <p:blipFill rotWithShape="1">
            <a:blip r:embed="rId4">
              <a:alphaModFix/>
            </a:blip>
            <a:srcRect b="0" l="0" r="0" t="0"/>
            <a:stretch/>
          </p:blipFill>
          <p:spPr>
            <a:xfrm>
              <a:off x="1321905" y="3060478"/>
              <a:ext cx="745292" cy="776674"/>
            </a:xfrm>
            <a:prstGeom prst="rect">
              <a:avLst/>
            </a:prstGeom>
            <a:noFill/>
            <a:ln>
              <a:noFill/>
            </a:ln>
          </p:spPr>
        </p:pic>
        <p:pic>
          <p:nvPicPr>
            <p:cNvPr descr="Truck with solid fill" id="99" name="Google Shape;99;p2"/>
            <p:cNvPicPr preferRelativeResize="0"/>
            <p:nvPr/>
          </p:nvPicPr>
          <p:blipFill rotWithShape="1">
            <a:blip r:embed="rId5">
              <a:alphaModFix/>
            </a:blip>
            <a:srcRect b="0" l="0" r="0" t="0"/>
            <a:stretch/>
          </p:blipFill>
          <p:spPr>
            <a:xfrm>
              <a:off x="4820338" y="2991615"/>
              <a:ext cx="914400" cy="914400"/>
            </a:xfrm>
            <a:prstGeom prst="rect">
              <a:avLst/>
            </a:prstGeom>
            <a:noFill/>
            <a:ln>
              <a:noFill/>
            </a:ln>
          </p:spPr>
        </p:pic>
        <p:pic>
          <p:nvPicPr>
            <p:cNvPr descr="Cabin outline" id="100" name="Google Shape;100;p2"/>
            <p:cNvPicPr preferRelativeResize="0"/>
            <p:nvPr/>
          </p:nvPicPr>
          <p:blipFill rotWithShape="1">
            <a:blip r:embed="rId6">
              <a:alphaModFix/>
            </a:blip>
            <a:srcRect b="0" l="0" r="0" t="0"/>
            <a:stretch/>
          </p:blipFill>
          <p:spPr>
            <a:xfrm>
              <a:off x="3457158" y="2374677"/>
              <a:ext cx="914400" cy="914400"/>
            </a:xfrm>
            <a:prstGeom prst="rect">
              <a:avLst/>
            </a:prstGeom>
            <a:noFill/>
            <a:ln>
              <a:noFill/>
            </a:ln>
          </p:spPr>
        </p:pic>
        <p:cxnSp>
          <p:nvCxnSpPr>
            <p:cNvPr id="101" name="Google Shape;101;p2"/>
            <p:cNvCxnSpPr/>
            <p:nvPr/>
          </p:nvCxnSpPr>
          <p:spPr>
            <a:xfrm>
              <a:off x="2067197" y="3637722"/>
              <a:ext cx="1320247" cy="0"/>
            </a:xfrm>
            <a:prstGeom prst="straightConnector1">
              <a:avLst/>
            </a:prstGeom>
            <a:noFill/>
            <a:ln cap="flat" cmpd="sng" w="19050">
              <a:solidFill>
                <a:schemeClr val="accent1"/>
              </a:solidFill>
              <a:prstDash val="solid"/>
              <a:miter lim="800000"/>
              <a:headEnd len="sm" w="sm" type="none"/>
              <a:tailEnd len="sm" w="sm" type="none"/>
            </a:ln>
          </p:spPr>
        </p:cxnSp>
        <p:cxnSp>
          <p:nvCxnSpPr>
            <p:cNvPr id="102" name="Google Shape;102;p2"/>
            <p:cNvCxnSpPr/>
            <p:nvPr/>
          </p:nvCxnSpPr>
          <p:spPr>
            <a:xfrm rot="10800000">
              <a:off x="3457158" y="3200400"/>
              <a:ext cx="0" cy="437322"/>
            </a:xfrm>
            <a:prstGeom prst="straightConnector1">
              <a:avLst/>
            </a:prstGeom>
            <a:noFill/>
            <a:ln cap="flat" cmpd="sng" w="19050">
              <a:solidFill>
                <a:schemeClr val="accent1"/>
              </a:solidFill>
              <a:prstDash val="solid"/>
              <a:miter lim="800000"/>
              <a:headEnd len="sm" w="sm" type="none"/>
              <a:tailEnd len="med" w="med" type="triangle"/>
            </a:ln>
          </p:spPr>
        </p:cxnSp>
        <p:cxnSp>
          <p:nvCxnSpPr>
            <p:cNvPr id="103" name="Google Shape;103;p2"/>
            <p:cNvCxnSpPr/>
            <p:nvPr/>
          </p:nvCxnSpPr>
          <p:spPr>
            <a:xfrm>
              <a:off x="4294120" y="2603277"/>
              <a:ext cx="814593" cy="0"/>
            </a:xfrm>
            <a:prstGeom prst="straightConnector1">
              <a:avLst/>
            </a:prstGeom>
            <a:noFill/>
            <a:ln cap="flat" cmpd="sng" w="19050">
              <a:solidFill>
                <a:schemeClr val="accent1"/>
              </a:solidFill>
              <a:prstDash val="solid"/>
              <a:miter lim="800000"/>
              <a:headEnd len="sm" w="sm" type="none"/>
              <a:tailEnd len="sm" w="sm" type="none"/>
            </a:ln>
          </p:spPr>
        </p:cxnSp>
        <p:cxnSp>
          <p:nvCxnSpPr>
            <p:cNvPr id="104" name="Google Shape;104;p2"/>
            <p:cNvCxnSpPr/>
            <p:nvPr/>
          </p:nvCxnSpPr>
          <p:spPr>
            <a:xfrm>
              <a:off x="5118652" y="2683565"/>
              <a:ext cx="0" cy="447261"/>
            </a:xfrm>
            <a:prstGeom prst="straightConnector1">
              <a:avLst/>
            </a:prstGeom>
            <a:noFill/>
            <a:ln cap="flat" cmpd="sng" w="19050">
              <a:solidFill>
                <a:schemeClr val="accent1"/>
              </a:solidFill>
              <a:prstDash val="solid"/>
              <a:miter lim="800000"/>
              <a:headEnd len="sm" w="sm" type="none"/>
              <a:tailEnd len="med" w="med" type="triangle"/>
            </a:ln>
          </p:spPr>
        </p:cxnSp>
        <p:cxnSp>
          <p:nvCxnSpPr>
            <p:cNvPr id="105" name="Google Shape;105;p2"/>
            <p:cNvCxnSpPr/>
            <p:nvPr/>
          </p:nvCxnSpPr>
          <p:spPr>
            <a:xfrm>
              <a:off x="5883088" y="3517677"/>
              <a:ext cx="835764" cy="0"/>
            </a:xfrm>
            <a:prstGeom prst="straightConnector1">
              <a:avLst/>
            </a:prstGeom>
            <a:noFill/>
            <a:ln cap="flat" cmpd="sng" w="19050">
              <a:solidFill>
                <a:schemeClr val="accent1"/>
              </a:solidFill>
              <a:prstDash val="solid"/>
              <a:miter lim="800000"/>
              <a:headEnd len="sm" w="sm" type="none"/>
              <a:tailEnd len="sm" w="sm" type="none"/>
            </a:ln>
          </p:spPr>
        </p:cxnSp>
        <p:pic>
          <p:nvPicPr>
            <p:cNvPr descr="Store outline" id="106" name="Google Shape;106;p2"/>
            <p:cNvPicPr preferRelativeResize="0"/>
            <p:nvPr/>
          </p:nvPicPr>
          <p:blipFill rotWithShape="1">
            <a:blip r:embed="rId7">
              <a:alphaModFix/>
            </a:blip>
            <a:srcRect b="0" l="0" r="0" t="0"/>
            <a:stretch/>
          </p:blipFill>
          <p:spPr>
            <a:xfrm>
              <a:off x="7137950" y="2210691"/>
              <a:ext cx="914400" cy="775358"/>
            </a:xfrm>
            <a:prstGeom prst="rect">
              <a:avLst/>
            </a:prstGeom>
            <a:noFill/>
            <a:ln>
              <a:noFill/>
            </a:ln>
          </p:spPr>
        </p:pic>
        <p:cxnSp>
          <p:nvCxnSpPr>
            <p:cNvPr id="107" name="Google Shape;107;p2"/>
            <p:cNvCxnSpPr/>
            <p:nvPr/>
          </p:nvCxnSpPr>
          <p:spPr>
            <a:xfrm rot="10800000">
              <a:off x="6718852" y="2907195"/>
              <a:ext cx="0" cy="610482"/>
            </a:xfrm>
            <a:prstGeom prst="straightConnector1">
              <a:avLst/>
            </a:prstGeom>
            <a:noFill/>
            <a:ln cap="flat" cmpd="sng" w="19050">
              <a:solidFill>
                <a:schemeClr val="accent1"/>
              </a:solidFill>
              <a:prstDash val="solid"/>
              <a:miter lim="800000"/>
              <a:headEnd len="sm" w="sm" type="none"/>
              <a:tailEnd len="sm" w="sm" type="none"/>
            </a:ln>
          </p:spPr>
        </p:cxnSp>
        <p:cxnSp>
          <p:nvCxnSpPr>
            <p:cNvPr id="108" name="Google Shape;108;p2"/>
            <p:cNvCxnSpPr/>
            <p:nvPr/>
          </p:nvCxnSpPr>
          <p:spPr>
            <a:xfrm>
              <a:off x="6799145" y="2742319"/>
              <a:ext cx="456420" cy="0"/>
            </a:xfrm>
            <a:prstGeom prst="straightConnector1">
              <a:avLst/>
            </a:prstGeom>
            <a:noFill/>
            <a:ln cap="flat" cmpd="sng" w="19050">
              <a:solidFill>
                <a:schemeClr val="accent1"/>
              </a:solidFill>
              <a:prstDash val="solid"/>
              <a:miter lim="800000"/>
              <a:headEnd len="sm" w="sm" type="none"/>
              <a:tailEnd len="med" w="med" type="triangle"/>
            </a:ln>
          </p:spPr>
        </p:cxnSp>
        <p:cxnSp>
          <p:nvCxnSpPr>
            <p:cNvPr id="109" name="Google Shape;109;p2"/>
            <p:cNvCxnSpPr/>
            <p:nvPr/>
          </p:nvCxnSpPr>
          <p:spPr>
            <a:xfrm rot="10800000">
              <a:off x="8052350" y="2742319"/>
              <a:ext cx="883707" cy="0"/>
            </a:xfrm>
            <a:prstGeom prst="straightConnector1">
              <a:avLst/>
            </a:prstGeom>
            <a:noFill/>
            <a:ln cap="flat" cmpd="sng" w="19050">
              <a:solidFill>
                <a:schemeClr val="accent1"/>
              </a:solidFill>
              <a:prstDash val="solid"/>
              <a:miter lim="800000"/>
              <a:headEnd len="sm" w="sm" type="none"/>
              <a:tailEnd len="sm" w="sm" type="none"/>
            </a:ln>
          </p:spPr>
        </p:cxnSp>
        <p:cxnSp>
          <p:nvCxnSpPr>
            <p:cNvPr id="110" name="Google Shape;110;p2"/>
            <p:cNvCxnSpPr/>
            <p:nvPr/>
          </p:nvCxnSpPr>
          <p:spPr>
            <a:xfrm>
              <a:off x="8936057" y="2742319"/>
              <a:ext cx="0" cy="775358"/>
            </a:xfrm>
            <a:prstGeom prst="straightConnector1">
              <a:avLst/>
            </a:prstGeom>
            <a:noFill/>
            <a:ln cap="flat" cmpd="sng" w="19050">
              <a:solidFill>
                <a:schemeClr val="accent1"/>
              </a:solidFill>
              <a:prstDash val="solid"/>
              <a:miter lim="800000"/>
              <a:headEnd len="sm" w="sm" type="none"/>
              <a:tailEnd len="sm" w="sm" type="none"/>
            </a:ln>
          </p:spPr>
        </p:cxnSp>
        <p:cxnSp>
          <p:nvCxnSpPr>
            <p:cNvPr id="111" name="Google Shape;111;p2"/>
            <p:cNvCxnSpPr/>
            <p:nvPr/>
          </p:nvCxnSpPr>
          <p:spPr>
            <a:xfrm>
              <a:off x="8936057" y="3517677"/>
              <a:ext cx="844047" cy="0"/>
            </a:xfrm>
            <a:prstGeom prst="straightConnector1">
              <a:avLst/>
            </a:prstGeom>
            <a:noFill/>
            <a:ln cap="flat" cmpd="sng" w="19050">
              <a:solidFill>
                <a:schemeClr val="accent1"/>
              </a:solidFill>
              <a:prstDash val="solid"/>
              <a:miter lim="800000"/>
              <a:headEnd len="sm" w="sm" type="none"/>
              <a:tailEnd len="med" w="med" type="triangle"/>
            </a:ln>
          </p:spPr>
        </p:cxnSp>
        <p:pic>
          <p:nvPicPr>
            <p:cNvPr descr="User with solid fill" id="112" name="Google Shape;112;p2"/>
            <p:cNvPicPr preferRelativeResize="0"/>
            <p:nvPr/>
          </p:nvPicPr>
          <p:blipFill rotWithShape="1">
            <a:blip r:embed="rId8">
              <a:alphaModFix/>
            </a:blip>
            <a:srcRect b="0" l="0" r="0" t="0"/>
            <a:stretch/>
          </p:blipFill>
          <p:spPr>
            <a:xfrm>
              <a:off x="9776790" y="2838321"/>
              <a:ext cx="914400" cy="914400"/>
            </a:xfrm>
            <a:prstGeom prst="rect">
              <a:avLst/>
            </a:prstGeom>
            <a:noFill/>
            <a:ln>
              <a:noFill/>
            </a:ln>
          </p:spPr>
        </p:pic>
      </p:grpSp>
      <p:sp>
        <p:nvSpPr>
          <p:cNvPr id="113" name="Google Shape;113;p2"/>
          <p:cNvSpPr txBox="1"/>
          <p:nvPr/>
        </p:nvSpPr>
        <p:spPr>
          <a:xfrm>
            <a:off x="15508" y="2516187"/>
            <a:ext cx="1547282"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700" u="none" cap="none" strike="noStrike">
                <a:solidFill>
                  <a:schemeClr val="dk1"/>
                </a:solidFill>
                <a:latin typeface="Times New Roman"/>
                <a:ea typeface="Times New Roman"/>
                <a:cs typeface="Times New Roman"/>
                <a:sym typeface="Times New Roman"/>
              </a:rPr>
              <a:t>Raw Material</a:t>
            </a:r>
            <a:endParaRPr/>
          </a:p>
        </p:txBody>
      </p:sp>
      <p:sp>
        <p:nvSpPr>
          <p:cNvPr id="114" name="Google Shape;114;p2"/>
          <p:cNvSpPr txBox="1"/>
          <p:nvPr/>
        </p:nvSpPr>
        <p:spPr>
          <a:xfrm>
            <a:off x="2431846" y="2286001"/>
            <a:ext cx="1222531"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Supplier</a:t>
            </a:r>
            <a:endParaRPr/>
          </a:p>
        </p:txBody>
      </p:sp>
      <p:sp>
        <p:nvSpPr>
          <p:cNvPr id="115" name="Google Shape;115;p2"/>
          <p:cNvSpPr txBox="1"/>
          <p:nvPr/>
        </p:nvSpPr>
        <p:spPr>
          <a:xfrm>
            <a:off x="3969587" y="2660193"/>
            <a:ext cx="1315944"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Factory</a:t>
            </a:r>
            <a:endParaRPr/>
          </a:p>
        </p:txBody>
      </p:sp>
      <p:sp>
        <p:nvSpPr>
          <p:cNvPr id="116" name="Google Shape;116;p2"/>
          <p:cNvSpPr txBox="1"/>
          <p:nvPr/>
        </p:nvSpPr>
        <p:spPr>
          <a:xfrm>
            <a:off x="5285531" y="3058113"/>
            <a:ext cx="1315941"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Distribution</a:t>
            </a:r>
            <a:endParaRPr/>
          </a:p>
        </p:txBody>
      </p:sp>
      <p:sp>
        <p:nvSpPr>
          <p:cNvPr id="117" name="Google Shape;117;p2"/>
          <p:cNvSpPr txBox="1"/>
          <p:nvPr/>
        </p:nvSpPr>
        <p:spPr>
          <a:xfrm>
            <a:off x="7861852" y="2743200"/>
            <a:ext cx="10863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2"/>
          <p:cNvSpPr txBox="1"/>
          <p:nvPr/>
        </p:nvSpPr>
        <p:spPr>
          <a:xfrm>
            <a:off x="8064350" y="2384442"/>
            <a:ext cx="10863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Retail</a:t>
            </a:r>
            <a:endParaRPr/>
          </a:p>
        </p:txBody>
      </p:sp>
      <p:sp>
        <p:nvSpPr>
          <p:cNvPr id="119" name="Google Shape;119;p2"/>
          <p:cNvSpPr txBox="1"/>
          <p:nvPr/>
        </p:nvSpPr>
        <p:spPr>
          <a:xfrm>
            <a:off x="10605052" y="3112533"/>
            <a:ext cx="1586947"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       Customer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0"/>
          <p:cNvSpPr txBox="1"/>
          <p:nvPr/>
        </p:nvSpPr>
        <p:spPr>
          <a:xfrm>
            <a:off x="23636" y="0"/>
            <a:ext cx="12168363" cy="676855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chemeClr val="dk1"/>
              </a:buClr>
              <a:buSzPts val="1700"/>
              <a:buFont typeface="Arial"/>
              <a:buNone/>
            </a:pPr>
            <a:r>
              <a:t/>
            </a:r>
            <a:endParaRPr sz="1700">
              <a:solidFill>
                <a:schemeClr val="dk1"/>
              </a:solidFill>
              <a:latin typeface="Times New Roman"/>
              <a:ea typeface="Times New Roman"/>
              <a:cs typeface="Times New Roman"/>
              <a:sym typeface="Times New Roman"/>
            </a:endParaRPr>
          </a:p>
        </p:txBody>
      </p:sp>
      <p:pic>
        <p:nvPicPr>
          <p:cNvPr descr="Cruise ship with solid fill" id="366" name="Google Shape;366;p20"/>
          <p:cNvPicPr preferRelativeResize="0"/>
          <p:nvPr/>
        </p:nvPicPr>
        <p:blipFill rotWithShape="1">
          <a:blip r:embed="rId3">
            <a:alphaModFix/>
          </a:blip>
          <a:srcRect b="0" l="0" r="0" t="0"/>
          <a:stretch/>
        </p:blipFill>
        <p:spPr>
          <a:xfrm flipH="1">
            <a:off x="3816626" y="4934541"/>
            <a:ext cx="859971" cy="1081946"/>
          </a:xfrm>
          <a:prstGeom prst="rect">
            <a:avLst/>
          </a:prstGeom>
          <a:noFill/>
          <a:ln>
            <a:noFill/>
          </a:ln>
        </p:spPr>
      </p:pic>
      <p:sp>
        <p:nvSpPr>
          <p:cNvPr id="367" name="Google Shape;367;p20"/>
          <p:cNvSpPr txBox="1"/>
          <p:nvPr/>
        </p:nvSpPr>
        <p:spPr>
          <a:xfrm>
            <a:off x="31800" y="204107"/>
            <a:ext cx="121447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Solution: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68" name="Google Shape;368;p20"/>
          <p:cNvPicPr preferRelativeResize="0"/>
          <p:nvPr/>
        </p:nvPicPr>
        <p:blipFill rotWithShape="1">
          <a:blip r:embed="rId4">
            <a:alphaModFix/>
          </a:blip>
          <a:srcRect b="0" l="0" r="0" t="0"/>
          <a:stretch/>
        </p:blipFill>
        <p:spPr>
          <a:xfrm>
            <a:off x="1452571" y="6244792"/>
            <a:ext cx="623104" cy="508451"/>
          </a:xfrm>
          <a:prstGeom prst="rect">
            <a:avLst/>
          </a:prstGeom>
          <a:noFill/>
          <a:ln>
            <a:noFill/>
          </a:ln>
        </p:spPr>
      </p:pic>
      <p:grpSp>
        <p:nvGrpSpPr>
          <p:cNvPr id="369" name="Google Shape;369;p20"/>
          <p:cNvGrpSpPr/>
          <p:nvPr/>
        </p:nvGrpSpPr>
        <p:grpSpPr>
          <a:xfrm>
            <a:off x="526774" y="963387"/>
            <a:ext cx="11141765" cy="5591829"/>
            <a:chOff x="462952" y="2172765"/>
            <a:chExt cx="11205587" cy="4382450"/>
          </a:xfrm>
        </p:grpSpPr>
        <p:pic>
          <p:nvPicPr>
            <p:cNvPr descr="Work from home Wi-Fi outline" id="370" name="Google Shape;370;p20"/>
            <p:cNvPicPr preferRelativeResize="0"/>
            <p:nvPr/>
          </p:nvPicPr>
          <p:blipFill rotWithShape="1">
            <a:blip r:embed="rId5">
              <a:alphaModFix/>
            </a:blip>
            <a:srcRect b="0" l="0" r="0" t="0"/>
            <a:stretch/>
          </p:blipFill>
          <p:spPr>
            <a:xfrm>
              <a:off x="462952" y="3387461"/>
              <a:ext cx="824119" cy="983974"/>
            </a:xfrm>
            <a:prstGeom prst="rect">
              <a:avLst/>
            </a:prstGeom>
            <a:noFill/>
            <a:ln>
              <a:noFill/>
            </a:ln>
          </p:spPr>
        </p:pic>
        <p:pic>
          <p:nvPicPr>
            <p:cNvPr descr="Cruise ship with solid fill" id="371" name="Google Shape;371;p20"/>
            <p:cNvPicPr preferRelativeResize="0"/>
            <p:nvPr/>
          </p:nvPicPr>
          <p:blipFill rotWithShape="1">
            <a:blip r:embed="rId3">
              <a:alphaModFix/>
            </a:blip>
            <a:srcRect b="0" l="0" r="0" t="0"/>
            <a:stretch/>
          </p:blipFill>
          <p:spPr>
            <a:xfrm flipH="1">
              <a:off x="2057767" y="3254003"/>
              <a:ext cx="859971" cy="914400"/>
            </a:xfrm>
            <a:prstGeom prst="rect">
              <a:avLst/>
            </a:prstGeom>
            <a:noFill/>
            <a:ln>
              <a:noFill/>
            </a:ln>
          </p:spPr>
        </p:pic>
        <p:pic>
          <p:nvPicPr>
            <p:cNvPr id="372" name="Google Shape;372;p20"/>
            <p:cNvPicPr preferRelativeResize="0"/>
            <p:nvPr/>
          </p:nvPicPr>
          <p:blipFill rotWithShape="1">
            <a:blip r:embed="rId6">
              <a:alphaModFix/>
            </a:blip>
            <a:srcRect b="0" l="0" r="0" t="0"/>
            <a:stretch/>
          </p:blipFill>
          <p:spPr>
            <a:xfrm>
              <a:off x="8926078" y="2172765"/>
              <a:ext cx="981075" cy="1009650"/>
            </a:xfrm>
            <a:prstGeom prst="rect">
              <a:avLst/>
            </a:prstGeom>
            <a:noFill/>
            <a:ln>
              <a:noFill/>
            </a:ln>
          </p:spPr>
        </p:pic>
        <p:pic>
          <p:nvPicPr>
            <p:cNvPr descr="Document with solid fill" id="373" name="Google Shape;373;p20"/>
            <p:cNvPicPr preferRelativeResize="0"/>
            <p:nvPr/>
          </p:nvPicPr>
          <p:blipFill rotWithShape="1">
            <a:blip r:embed="rId7">
              <a:alphaModFix/>
            </a:blip>
            <a:srcRect b="0" l="0" r="0" t="0"/>
            <a:stretch/>
          </p:blipFill>
          <p:spPr>
            <a:xfrm>
              <a:off x="4717621" y="3513994"/>
              <a:ext cx="623103" cy="623103"/>
            </a:xfrm>
            <a:prstGeom prst="rect">
              <a:avLst/>
            </a:prstGeom>
            <a:noFill/>
            <a:ln>
              <a:noFill/>
            </a:ln>
          </p:spPr>
        </p:pic>
        <p:pic>
          <p:nvPicPr>
            <p:cNvPr descr="Database with solid fill" id="374" name="Google Shape;374;p20"/>
            <p:cNvPicPr preferRelativeResize="0"/>
            <p:nvPr/>
          </p:nvPicPr>
          <p:blipFill rotWithShape="1">
            <a:blip r:embed="rId8">
              <a:alphaModFix/>
            </a:blip>
            <a:srcRect b="0" l="0" r="0" t="0"/>
            <a:stretch/>
          </p:blipFill>
          <p:spPr>
            <a:xfrm>
              <a:off x="7017026" y="3386813"/>
              <a:ext cx="530231" cy="530231"/>
            </a:xfrm>
            <a:prstGeom prst="rect">
              <a:avLst/>
            </a:prstGeom>
            <a:noFill/>
            <a:ln>
              <a:noFill/>
            </a:ln>
          </p:spPr>
        </p:pic>
        <p:pic>
          <p:nvPicPr>
            <p:cNvPr descr="Database with solid fill" id="375" name="Google Shape;375;p20"/>
            <p:cNvPicPr preferRelativeResize="0"/>
            <p:nvPr/>
          </p:nvPicPr>
          <p:blipFill rotWithShape="1">
            <a:blip r:embed="rId8">
              <a:alphaModFix/>
            </a:blip>
            <a:srcRect b="0" l="0" r="0" t="0"/>
            <a:stretch/>
          </p:blipFill>
          <p:spPr>
            <a:xfrm>
              <a:off x="1324824" y="4547862"/>
              <a:ext cx="914400" cy="914400"/>
            </a:xfrm>
            <a:prstGeom prst="rect">
              <a:avLst/>
            </a:prstGeom>
            <a:noFill/>
            <a:ln>
              <a:noFill/>
            </a:ln>
          </p:spPr>
        </p:pic>
        <p:pic>
          <p:nvPicPr>
            <p:cNvPr descr="Cruise ship with solid fill" id="376" name="Google Shape;376;p20"/>
            <p:cNvPicPr preferRelativeResize="0"/>
            <p:nvPr/>
          </p:nvPicPr>
          <p:blipFill rotWithShape="1">
            <a:blip r:embed="rId3">
              <a:alphaModFix/>
            </a:blip>
            <a:srcRect b="0" l="0" r="0" t="0"/>
            <a:stretch/>
          </p:blipFill>
          <p:spPr>
            <a:xfrm flipH="1">
              <a:off x="3720347" y="4116636"/>
              <a:ext cx="859971" cy="914400"/>
            </a:xfrm>
            <a:prstGeom prst="rect">
              <a:avLst/>
            </a:prstGeom>
            <a:noFill/>
            <a:ln>
              <a:noFill/>
            </a:ln>
          </p:spPr>
        </p:pic>
        <p:cxnSp>
          <p:nvCxnSpPr>
            <p:cNvPr id="377" name="Google Shape;377;p20"/>
            <p:cNvCxnSpPr/>
            <p:nvPr/>
          </p:nvCxnSpPr>
          <p:spPr>
            <a:xfrm rot="10800000">
              <a:off x="934278" y="2879511"/>
              <a:ext cx="7871791" cy="0"/>
            </a:xfrm>
            <a:prstGeom prst="straightConnector1">
              <a:avLst/>
            </a:prstGeom>
            <a:noFill/>
            <a:ln cap="flat" cmpd="sng" w="19050">
              <a:solidFill>
                <a:schemeClr val="accent1"/>
              </a:solidFill>
              <a:prstDash val="solid"/>
              <a:miter lim="800000"/>
              <a:headEnd len="sm" w="sm" type="none"/>
              <a:tailEnd len="sm" w="sm" type="none"/>
            </a:ln>
          </p:spPr>
        </p:cxnSp>
        <p:cxnSp>
          <p:nvCxnSpPr>
            <p:cNvPr id="378" name="Google Shape;378;p20"/>
            <p:cNvCxnSpPr/>
            <p:nvPr/>
          </p:nvCxnSpPr>
          <p:spPr>
            <a:xfrm>
              <a:off x="904461" y="2922104"/>
              <a:ext cx="0" cy="506896"/>
            </a:xfrm>
            <a:prstGeom prst="straightConnector1">
              <a:avLst/>
            </a:prstGeom>
            <a:noFill/>
            <a:ln cap="flat" cmpd="sng" w="19050">
              <a:solidFill>
                <a:schemeClr val="accent1"/>
              </a:solidFill>
              <a:prstDash val="solid"/>
              <a:miter lim="800000"/>
              <a:headEnd len="sm" w="sm" type="none"/>
              <a:tailEnd len="med" w="med" type="triangle"/>
            </a:ln>
          </p:spPr>
        </p:cxnSp>
        <p:cxnSp>
          <p:nvCxnSpPr>
            <p:cNvPr id="379" name="Google Shape;379;p20"/>
            <p:cNvCxnSpPr/>
            <p:nvPr/>
          </p:nvCxnSpPr>
          <p:spPr>
            <a:xfrm>
              <a:off x="2633870" y="4295361"/>
              <a:ext cx="0" cy="2081301"/>
            </a:xfrm>
            <a:prstGeom prst="straightConnector1">
              <a:avLst/>
            </a:prstGeom>
            <a:noFill/>
            <a:ln cap="flat" cmpd="sng" w="19050">
              <a:solidFill>
                <a:schemeClr val="accent1"/>
              </a:solidFill>
              <a:prstDash val="solid"/>
              <a:miter lim="800000"/>
              <a:headEnd len="sm" w="sm" type="none"/>
              <a:tailEnd len="sm" w="sm" type="none"/>
            </a:ln>
          </p:spPr>
        </p:cxnSp>
        <p:cxnSp>
          <p:nvCxnSpPr>
            <p:cNvPr id="380" name="Google Shape;380;p20"/>
            <p:cNvCxnSpPr/>
            <p:nvPr/>
          </p:nvCxnSpPr>
          <p:spPr>
            <a:xfrm>
              <a:off x="2633870" y="4682987"/>
              <a:ext cx="1063487" cy="0"/>
            </a:xfrm>
            <a:prstGeom prst="straightConnector1">
              <a:avLst/>
            </a:prstGeom>
            <a:noFill/>
            <a:ln cap="flat" cmpd="sng" w="19050">
              <a:solidFill>
                <a:schemeClr val="accent1"/>
              </a:solidFill>
              <a:prstDash val="solid"/>
              <a:miter lim="800000"/>
              <a:headEnd len="sm" w="sm" type="none"/>
              <a:tailEnd len="sm" w="sm" type="none"/>
            </a:ln>
          </p:spPr>
        </p:cxnSp>
        <p:cxnSp>
          <p:nvCxnSpPr>
            <p:cNvPr id="381" name="Google Shape;381;p20"/>
            <p:cNvCxnSpPr/>
            <p:nvPr/>
          </p:nvCxnSpPr>
          <p:spPr>
            <a:xfrm>
              <a:off x="2656860" y="5760837"/>
              <a:ext cx="1063487" cy="0"/>
            </a:xfrm>
            <a:prstGeom prst="straightConnector1">
              <a:avLst/>
            </a:prstGeom>
            <a:noFill/>
            <a:ln cap="flat" cmpd="sng" w="19050">
              <a:solidFill>
                <a:schemeClr val="accent1"/>
              </a:solidFill>
              <a:prstDash val="solid"/>
              <a:miter lim="800000"/>
              <a:headEnd len="sm" w="sm" type="none"/>
              <a:tailEnd len="sm" w="sm" type="none"/>
            </a:ln>
          </p:spPr>
        </p:cxnSp>
        <p:cxnSp>
          <p:nvCxnSpPr>
            <p:cNvPr id="382" name="Google Shape;382;p20"/>
            <p:cNvCxnSpPr/>
            <p:nvPr/>
          </p:nvCxnSpPr>
          <p:spPr>
            <a:xfrm>
              <a:off x="2643809" y="6346371"/>
              <a:ext cx="1172817" cy="0"/>
            </a:xfrm>
            <a:prstGeom prst="straightConnector1">
              <a:avLst/>
            </a:prstGeom>
            <a:noFill/>
            <a:ln cap="flat" cmpd="sng" w="19050">
              <a:solidFill>
                <a:schemeClr val="accent1"/>
              </a:solidFill>
              <a:prstDash val="solid"/>
              <a:miter lim="800000"/>
              <a:headEnd len="sm" w="sm" type="none"/>
              <a:tailEnd len="sm" w="sm" type="none"/>
            </a:ln>
          </p:spPr>
        </p:cxnSp>
        <p:pic>
          <p:nvPicPr>
            <p:cNvPr descr="Document with solid fill" id="383" name="Google Shape;383;p20"/>
            <p:cNvPicPr preferRelativeResize="0"/>
            <p:nvPr/>
          </p:nvPicPr>
          <p:blipFill rotWithShape="1">
            <a:blip r:embed="rId7">
              <a:alphaModFix/>
            </a:blip>
            <a:srcRect b="0" l="0" r="0" t="0"/>
            <a:stretch/>
          </p:blipFill>
          <p:spPr>
            <a:xfrm>
              <a:off x="3935059" y="6156730"/>
              <a:ext cx="623103" cy="398485"/>
            </a:xfrm>
            <a:prstGeom prst="rect">
              <a:avLst/>
            </a:prstGeom>
            <a:noFill/>
            <a:ln>
              <a:noFill/>
            </a:ln>
          </p:spPr>
        </p:pic>
        <p:sp>
          <p:nvSpPr>
            <p:cNvPr id="384" name="Google Shape;384;p20"/>
            <p:cNvSpPr/>
            <p:nvPr/>
          </p:nvSpPr>
          <p:spPr>
            <a:xfrm>
              <a:off x="5812865" y="4473411"/>
              <a:ext cx="859971" cy="2004205"/>
            </a:xfrm>
            <a:prstGeom prst="rect">
              <a:avLst/>
            </a:prstGeom>
            <a:solidFill>
              <a:schemeClr val="lt1"/>
            </a:solidFill>
            <a:ln cap="flat" cmpd="sng" w="19050">
              <a:solidFill>
                <a:srgbClr val="454C3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JJJJ</a:t>
              </a:r>
              <a:endParaRPr/>
            </a:p>
          </p:txBody>
        </p:sp>
        <p:cxnSp>
          <p:nvCxnSpPr>
            <p:cNvPr id="385" name="Google Shape;385;p20"/>
            <p:cNvCxnSpPr/>
            <p:nvPr/>
          </p:nvCxnSpPr>
          <p:spPr>
            <a:xfrm>
              <a:off x="4676597" y="4678727"/>
              <a:ext cx="844827" cy="0"/>
            </a:xfrm>
            <a:prstGeom prst="straightConnector1">
              <a:avLst/>
            </a:prstGeom>
            <a:noFill/>
            <a:ln cap="flat" cmpd="sng" w="19050">
              <a:solidFill>
                <a:schemeClr val="accent1"/>
              </a:solidFill>
              <a:prstDash val="solid"/>
              <a:miter lim="800000"/>
              <a:headEnd len="sm" w="sm" type="none"/>
              <a:tailEnd len="sm" w="sm" type="none"/>
            </a:ln>
          </p:spPr>
        </p:cxnSp>
        <p:cxnSp>
          <p:nvCxnSpPr>
            <p:cNvPr id="386" name="Google Shape;386;p20"/>
            <p:cNvCxnSpPr/>
            <p:nvPr/>
          </p:nvCxnSpPr>
          <p:spPr>
            <a:xfrm>
              <a:off x="4754230" y="5624246"/>
              <a:ext cx="930953" cy="0"/>
            </a:xfrm>
            <a:prstGeom prst="straightConnector1">
              <a:avLst/>
            </a:prstGeom>
            <a:noFill/>
            <a:ln cap="flat" cmpd="sng" w="19050">
              <a:solidFill>
                <a:schemeClr val="accent1"/>
              </a:solidFill>
              <a:prstDash val="solid"/>
              <a:miter lim="800000"/>
              <a:headEnd len="sm" w="sm" type="none"/>
              <a:tailEnd len="sm" w="sm" type="none"/>
            </a:ln>
          </p:spPr>
        </p:cxnSp>
        <p:pic>
          <p:nvPicPr>
            <p:cNvPr id="387" name="Google Shape;387;p20"/>
            <p:cNvPicPr preferRelativeResize="0"/>
            <p:nvPr/>
          </p:nvPicPr>
          <p:blipFill rotWithShape="1">
            <a:blip r:embed="rId9">
              <a:alphaModFix/>
            </a:blip>
            <a:srcRect b="0" l="0" r="0" t="0"/>
            <a:stretch/>
          </p:blipFill>
          <p:spPr>
            <a:xfrm>
              <a:off x="7627724" y="5595667"/>
              <a:ext cx="619125" cy="609600"/>
            </a:xfrm>
            <a:prstGeom prst="rect">
              <a:avLst/>
            </a:prstGeom>
            <a:noFill/>
            <a:ln>
              <a:noFill/>
            </a:ln>
          </p:spPr>
        </p:pic>
        <p:cxnSp>
          <p:nvCxnSpPr>
            <p:cNvPr id="388" name="Google Shape;388;p20"/>
            <p:cNvCxnSpPr/>
            <p:nvPr/>
          </p:nvCxnSpPr>
          <p:spPr>
            <a:xfrm>
              <a:off x="6672836" y="5704935"/>
              <a:ext cx="793954" cy="0"/>
            </a:xfrm>
            <a:prstGeom prst="straightConnector1">
              <a:avLst/>
            </a:prstGeom>
            <a:noFill/>
            <a:ln cap="flat" cmpd="sng" w="19050">
              <a:solidFill>
                <a:schemeClr val="accent1"/>
              </a:solidFill>
              <a:prstDash val="solid"/>
              <a:miter lim="800000"/>
              <a:headEnd len="sm" w="sm" type="none"/>
              <a:tailEnd len="sm" w="sm" type="none"/>
            </a:ln>
          </p:spPr>
        </p:cxnSp>
        <p:cxnSp>
          <p:nvCxnSpPr>
            <p:cNvPr id="389" name="Google Shape;389;p20"/>
            <p:cNvCxnSpPr/>
            <p:nvPr/>
          </p:nvCxnSpPr>
          <p:spPr>
            <a:xfrm>
              <a:off x="6705474" y="6016486"/>
              <a:ext cx="793954" cy="0"/>
            </a:xfrm>
            <a:prstGeom prst="straightConnector1">
              <a:avLst/>
            </a:prstGeom>
            <a:noFill/>
            <a:ln cap="flat" cmpd="sng" w="19050">
              <a:solidFill>
                <a:schemeClr val="accent1"/>
              </a:solidFill>
              <a:prstDash val="solid"/>
              <a:miter lim="800000"/>
              <a:headEnd len="sm" w="sm" type="none"/>
              <a:tailEnd len="sm" w="sm" type="none"/>
            </a:ln>
          </p:spPr>
        </p:cxnSp>
        <p:pic>
          <p:nvPicPr>
            <p:cNvPr descr="Document with solid fill" id="390" name="Google Shape;390;p20"/>
            <p:cNvPicPr preferRelativeResize="0"/>
            <p:nvPr/>
          </p:nvPicPr>
          <p:blipFill rotWithShape="1">
            <a:blip r:embed="rId7">
              <a:alphaModFix/>
            </a:blip>
            <a:srcRect b="0" l="0" r="0" t="0"/>
            <a:stretch/>
          </p:blipFill>
          <p:spPr>
            <a:xfrm>
              <a:off x="8471486" y="4881347"/>
              <a:ext cx="623103" cy="623103"/>
            </a:xfrm>
            <a:prstGeom prst="rect">
              <a:avLst/>
            </a:prstGeom>
            <a:noFill/>
            <a:ln>
              <a:noFill/>
            </a:ln>
          </p:spPr>
        </p:pic>
        <p:pic>
          <p:nvPicPr>
            <p:cNvPr descr="Document with solid fill" id="391" name="Google Shape;391;p20"/>
            <p:cNvPicPr preferRelativeResize="0"/>
            <p:nvPr/>
          </p:nvPicPr>
          <p:blipFill rotWithShape="1">
            <a:blip r:embed="rId7">
              <a:alphaModFix/>
            </a:blip>
            <a:srcRect b="0" l="0" r="0" t="0"/>
            <a:stretch/>
          </p:blipFill>
          <p:spPr>
            <a:xfrm>
              <a:off x="6705474" y="4059884"/>
              <a:ext cx="623103" cy="623103"/>
            </a:xfrm>
            <a:prstGeom prst="rect">
              <a:avLst/>
            </a:prstGeom>
            <a:noFill/>
            <a:ln>
              <a:noFill/>
            </a:ln>
          </p:spPr>
        </p:pic>
        <p:sp>
          <p:nvSpPr>
            <p:cNvPr id="392" name="Google Shape;392;p20"/>
            <p:cNvSpPr txBox="1"/>
            <p:nvPr/>
          </p:nvSpPr>
          <p:spPr>
            <a:xfrm>
              <a:off x="10207487" y="2763078"/>
              <a:ext cx="1461052"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Manufacturer</a:t>
              </a:r>
              <a:endParaRPr/>
            </a:p>
          </p:txBody>
        </p:sp>
        <p:sp>
          <p:nvSpPr>
            <p:cNvPr id="393" name="Google Shape;393;p20"/>
            <p:cNvSpPr txBox="1"/>
            <p:nvPr/>
          </p:nvSpPr>
          <p:spPr>
            <a:xfrm>
              <a:off x="2850369" y="2989314"/>
              <a:ext cx="1084689"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Mother vessel</a:t>
              </a:r>
              <a:endParaRPr/>
            </a:p>
          </p:txBody>
        </p:sp>
        <p:sp>
          <p:nvSpPr>
            <p:cNvPr id="394" name="Google Shape;394;p20"/>
            <p:cNvSpPr txBox="1"/>
            <p:nvPr/>
          </p:nvSpPr>
          <p:spPr>
            <a:xfrm>
              <a:off x="5353137" y="3063647"/>
              <a:ext cx="1084689" cy="8771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Survey Report e-form</a:t>
              </a:r>
              <a:endParaRPr/>
            </a:p>
          </p:txBody>
        </p:sp>
        <p:sp>
          <p:nvSpPr>
            <p:cNvPr id="395" name="Google Shape;395;p20"/>
            <p:cNvSpPr txBox="1"/>
            <p:nvPr/>
          </p:nvSpPr>
          <p:spPr>
            <a:xfrm>
              <a:off x="7547257" y="3386813"/>
              <a:ext cx="1289723"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Ship Master data</a:t>
              </a:r>
              <a:endParaRPr/>
            </a:p>
          </p:txBody>
        </p:sp>
        <p:sp>
          <p:nvSpPr>
            <p:cNvPr id="396" name="Google Shape;396;p20"/>
            <p:cNvSpPr txBox="1"/>
            <p:nvPr/>
          </p:nvSpPr>
          <p:spPr>
            <a:xfrm>
              <a:off x="1520931" y="5462262"/>
              <a:ext cx="78270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Vessel info</a:t>
              </a:r>
              <a:endParaRPr/>
            </a:p>
          </p:txBody>
        </p:sp>
        <p:sp>
          <p:nvSpPr>
            <p:cNvPr id="397" name="Google Shape;397;p20"/>
            <p:cNvSpPr txBox="1"/>
            <p:nvPr/>
          </p:nvSpPr>
          <p:spPr>
            <a:xfrm>
              <a:off x="7328577" y="4230001"/>
              <a:ext cx="1030213" cy="6874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Surveyor Report e-form</a:t>
              </a:r>
              <a:endParaRPr/>
            </a:p>
          </p:txBody>
        </p:sp>
        <p:sp>
          <p:nvSpPr>
            <p:cNvPr id="398" name="Google Shape;398;p20"/>
            <p:cNvSpPr txBox="1"/>
            <p:nvPr/>
          </p:nvSpPr>
          <p:spPr>
            <a:xfrm>
              <a:off x="8926078" y="4371435"/>
              <a:ext cx="1461052"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Inventory Report</a:t>
              </a:r>
              <a:endParaRPr/>
            </a:p>
          </p:txBody>
        </p:sp>
        <p:sp>
          <p:nvSpPr>
            <p:cNvPr id="399" name="Google Shape;399;p20"/>
            <p:cNvSpPr txBox="1"/>
            <p:nvPr/>
          </p:nvSpPr>
          <p:spPr>
            <a:xfrm>
              <a:off x="4556876" y="5848943"/>
              <a:ext cx="1076938"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Surveyor Report</a:t>
              </a:r>
              <a:endParaRPr/>
            </a:p>
          </p:txBody>
        </p:sp>
        <p:cxnSp>
          <p:nvCxnSpPr>
            <p:cNvPr id="400" name="Google Shape;400;p20"/>
            <p:cNvCxnSpPr/>
            <p:nvPr/>
          </p:nvCxnSpPr>
          <p:spPr>
            <a:xfrm>
              <a:off x="1681817" y="6108593"/>
              <a:ext cx="0" cy="272841"/>
            </a:xfrm>
            <a:prstGeom prst="straightConnector1">
              <a:avLst/>
            </a:prstGeom>
            <a:noFill/>
            <a:ln cap="flat" cmpd="sng" w="19050">
              <a:solidFill>
                <a:schemeClr val="accent1"/>
              </a:solidFill>
              <a:prstDash val="solid"/>
              <a:miter lim="800000"/>
              <a:headEnd len="sm" w="sm" type="none"/>
              <a:tailEnd len="sm" w="sm" type="none"/>
            </a:ln>
          </p:spPr>
        </p:cxnSp>
      </p:grpSp>
      <p:pic>
        <p:nvPicPr>
          <p:cNvPr id="401" name="Google Shape;401;p20"/>
          <p:cNvPicPr preferRelativeResize="0"/>
          <p:nvPr/>
        </p:nvPicPr>
        <p:blipFill rotWithShape="1">
          <a:blip r:embed="rId10">
            <a:alphaModFix/>
          </a:blip>
          <a:srcRect b="0" l="0" r="0" t="0"/>
          <a:stretch/>
        </p:blipFill>
        <p:spPr>
          <a:xfrm>
            <a:off x="8321328" y="6016487"/>
            <a:ext cx="969481" cy="494761"/>
          </a:xfrm>
          <a:prstGeom prst="rect">
            <a:avLst/>
          </a:prstGeom>
          <a:noFill/>
          <a:ln>
            <a:noFill/>
          </a:ln>
        </p:spPr>
      </p:pic>
      <p:cxnSp>
        <p:nvCxnSpPr>
          <p:cNvPr id="402" name="Google Shape;402;p20"/>
          <p:cNvCxnSpPr>
            <a:stCxn id="387" idx="3"/>
          </p:cNvCxnSpPr>
          <p:nvPr/>
        </p:nvCxnSpPr>
        <p:spPr>
          <a:xfrm>
            <a:off x="8266337" y="5719784"/>
            <a:ext cx="570600" cy="0"/>
          </a:xfrm>
          <a:prstGeom prst="straightConnector1">
            <a:avLst/>
          </a:prstGeom>
          <a:noFill/>
          <a:ln cap="flat" cmpd="sng" w="19050">
            <a:solidFill>
              <a:schemeClr val="accent1"/>
            </a:solidFill>
            <a:prstDash val="solid"/>
            <a:miter lim="800000"/>
            <a:headEnd len="sm" w="sm" type="none"/>
            <a:tailEnd len="sm" w="sm" type="none"/>
          </a:ln>
        </p:spPr>
      </p:cxnSp>
      <p:cxnSp>
        <p:nvCxnSpPr>
          <p:cNvPr id="403" name="Google Shape;403;p20"/>
          <p:cNvCxnSpPr/>
          <p:nvPr/>
        </p:nvCxnSpPr>
        <p:spPr>
          <a:xfrm>
            <a:off x="8812808" y="5719784"/>
            <a:ext cx="0" cy="388913"/>
          </a:xfrm>
          <a:prstGeom prst="straightConnector1">
            <a:avLst/>
          </a:prstGeom>
          <a:noFill/>
          <a:ln cap="flat" cmpd="sng" w="19050">
            <a:solidFill>
              <a:schemeClr val="accent1"/>
            </a:solidFill>
            <a:prstDash val="solid"/>
            <a:miter lim="800000"/>
            <a:headEnd len="sm" w="sm" type="none"/>
            <a:tailEnd len="sm" w="sm" type="none"/>
          </a:ln>
        </p:spPr>
      </p:cxnSp>
      <p:pic>
        <p:nvPicPr>
          <p:cNvPr id="404" name="Google Shape;404;p20"/>
          <p:cNvPicPr preferRelativeResize="0"/>
          <p:nvPr/>
        </p:nvPicPr>
        <p:blipFill rotWithShape="1">
          <a:blip r:embed="rId11">
            <a:alphaModFix/>
          </a:blip>
          <a:srcRect b="0" l="0" r="0" t="0"/>
          <a:stretch/>
        </p:blipFill>
        <p:spPr>
          <a:xfrm>
            <a:off x="9341631" y="2674741"/>
            <a:ext cx="981075" cy="740396"/>
          </a:xfrm>
          <a:prstGeom prst="rect">
            <a:avLst/>
          </a:prstGeom>
          <a:noFill/>
          <a:ln>
            <a:noFill/>
          </a:ln>
        </p:spPr>
      </p:pic>
      <p:cxnSp>
        <p:nvCxnSpPr>
          <p:cNvPr id="405" name="Google Shape;405;p20"/>
          <p:cNvCxnSpPr/>
          <p:nvPr/>
        </p:nvCxnSpPr>
        <p:spPr>
          <a:xfrm>
            <a:off x="9598001" y="2300922"/>
            <a:ext cx="18559" cy="456048"/>
          </a:xfrm>
          <a:prstGeom prst="straightConnector1">
            <a:avLst/>
          </a:prstGeom>
          <a:noFill/>
          <a:ln cap="flat" cmpd="sng" w="19050">
            <a:solidFill>
              <a:schemeClr val="accent1"/>
            </a:solidFill>
            <a:prstDash val="solid"/>
            <a:miter lim="800000"/>
            <a:headEnd len="sm" w="sm" type="none"/>
            <a:tailEnd len="sm" w="sm" type="none"/>
          </a:ln>
        </p:spPr>
      </p:cxnSp>
      <p:pic>
        <p:nvPicPr>
          <p:cNvPr descr="Database outline" id="406" name="Google Shape;406;p20"/>
          <p:cNvPicPr preferRelativeResize="0"/>
          <p:nvPr/>
        </p:nvPicPr>
        <p:blipFill rotWithShape="1">
          <a:blip r:embed="rId12">
            <a:alphaModFix/>
          </a:blip>
          <a:srcRect b="0" l="0" r="0" t="0"/>
          <a:stretch/>
        </p:blipFill>
        <p:spPr>
          <a:xfrm>
            <a:off x="9763939" y="5312092"/>
            <a:ext cx="534805" cy="777825"/>
          </a:xfrm>
          <a:prstGeom prst="rect">
            <a:avLst/>
          </a:prstGeom>
          <a:noFill/>
          <a:ln>
            <a:noFill/>
          </a:ln>
        </p:spPr>
      </p:pic>
      <p:cxnSp>
        <p:nvCxnSpPr>
          <p:cNvPr id="407" name="Google Shape;407;p20"/>
          <p:cNvCxnSpPr/>
          <p:nvPr/>
        </p:nvCxnSpPr>
        <p:spPr>
          <a:xfrm>
            <a:off x="8876897" y="5719784"/>
            <a:ext cx="905392" cy="0"/>
          </a:xfrm>
          <a:prstGeom prst="straightConnector1">
            <a:avLst/>
          </a:prstGeom>
          <a:noFill/>
          <a:ln cap="flat" cmpd="sng" w="19050">
            <a:solidFill>
              <a:schemeClr val="accent1"/>
            </a:solidFill>
            <a:prstDash val="solid"/>
            <a:miter lim="800000"/>
            <a:headEnd len="sm" w="sm" type="none"/>
            <a:tailEnd len="sm" w="sm" type="none"/>
          </a:ln>
        </p:spPr>
      </p:cxnSp>
      <p:pic>
        <p:nvPicPr>
          <p:cNvPr descr="Receipt with solid fill" id="408" name="Google Shape;408;p20"/>
          <p:cNvPicPr preferRelativeResize="0"/>
          <p:nvPr/>
        </p:nvPicPr>
        <p:blipFill rotWithShape="1">
          <a:blip r:embed="rId13">
            <a:alphaModFix/>
          </a:blip>
          <a:srcRect b="0" l="0" r="0" t="0"/>
          <a:stretch/>
        </p:blipFill>
        <p:spPr>
          <a:xfrm>
            <a:off x="4196563" y="1217043"/>
            <a:ext cx="557667" cy="557667"/>
          </a:xfrm>
          <a:prstGeom prst="rect">
            <a:avLst/>
          </a:prstGeom>
          <a:noFill/>
          <a:ln>
            <a:noFill/>
          </a:ln>
        </p:spPr>
      </p:pic>
      <p:sp>
        <p:nvSpPr>
          <p:cNvPr id="409" name="Google Shape;409;p20"/>
          <p:cNvSpPr txBox="1"/>
          <p:nvPr/>
        </p:nvSpPr>
        <p:spPr>
          <a:xfrm>
            <a:off x="5029172" y="1143000"/>
            <a:ext cx="1643664"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Purchase Order</a:t>
            </a:r>
            <a:endParaRPr/>
          </a:p>
        </p:txBody>
      </p:sp>
      <p:cxnSp>
        <p:nvCxnSpPr>
          <p:cNvPr id="410" name="Google Shape;410;p20"/>
          <p:cNvCxnSpPr/>
          <p:nvPr/>
        </p:nvCxnSpPr>
        <p:spPr>
          <a:xfrm>
            <a:off x="8855534" y="1495876"/>
            <a:ext cx="2960" cy="2969625"/>
          </a:xfrm>
          <a:prstGeom prst="straightConnector1">
            <a:avLst/>
          </a:prstGeom>
          <a:noFill/>
          <a:ln cap="flat" cmpd="sng" w="19050">
            <a:solidFill>
              <a:schemeClr val="accent1"/>
            </a:solidFill>
            <a:prstDash val="solid"/>
            <a:miter lim="800000"/>
            <a:headEnd len="sm" w="sm" type="none"/>
            <a:tailEnd len="sm" w="sm" type="none"/>
          </a:ln>
        </p:spPr>
      </p:cxnSp>
      <p:cxnSp>
        <p:nvCxnSpPr>
          <p:cNvPr id="411" name="Google Shape;411;p20"/>
          <p:cNvCxnSpPr/>
          <p:nvPr/>
        </p:nvCxnSpPr>
        <p:spPr>
          <a:xfrm>
            <a:off x="4891533" y="1495876"/>
            <a:ext cx="3945447" cy="0"/>
          </a:xfrm>
          <a:prstGeom prst="straightConnector1">
            <a:avLst/>
          </a:prstGeom>
          <a:noFill/>
          <a:ln cap="flat" cmpd="sng" w="19050">
            <a:solidFill>
              <a:schemeClr val="accent1"/>
            </a:solidFill>
            <a:prstDash val="solid"/>
            <a:miter lim="800000"/>
            <a:headEnd len="sm" w="sm" type="none"/>
            <a:tailEnd len="sm" w="sm" type="none"/>
          </a:ln>
        </p:spPr>
      </p:cxnSp>
      <p:sp>
        <p:nvSpPr>
          <p:cNvPr id="412" name="Google Shape;412;p20"/>
          <p:cNvSpPr/>
          <p:nvPr/>
        </p:nvSpPr>
        <p:spPr>
          <a:xfrm flipH="1" rot="-5697810">
            <a:off x="4917053" y="1313352"/>
            <a:ext cx="102032" cy="383178"/>
          </a:xfrm>
          <a:prstGeom prst="triangle">
            <a:avLst>
              <a:gd fmla="val 10355" name="adj"/>
            </a:avLst>
          </a:prstGeom>
          <a:solidFill>
            <a:schemeClr val="accent1"/>
          </a:solidFill>
          <a:ln cap="flat" cmpd="sng" w="19050">
            <a:solidFill>
              <a:srgbClr val="454C3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413" name="Google Shape;413;p20"/>
          <p:cNvCxnSpPr/>
          <p:nvPr/>
        </p:nvCxnSpPr>
        <p:spPr>
          <a:xfrm rot="10800000">
            <a:off x="7282141" y="1716603"/>
            <a:ext cx="0" cy="795860"/>
          </a:xfrm>
          <a:prstGeom prst="straightConnector1">
            <a:avLst/>
          </a:prstGeom>
          <a:noFill/>
          <a:ln cap="flat" cmpd="sng" w="19050">
            <a:solidFill>
              <a:schemeClr val="accent1"/>
            </a:solidFill>
            <a:prstDash val="solid"/>
            <a:miter lim="800000"/>
            <a:headEnd len="sm" w="sm" type="none"/>
            <a:tailEnd len="sm" w="sm" type="none"/>
          </a:ln>
        </p:spPr>
      </p:cxnSp>
      <p:cxnSp>
        <p:nvCxnSpPr>
          <p:cNvPr id="414" name="Google Shape;414;p20"/>
          <p:cNvCxnSpPr/>
          <p:nvPr/>
        </p:nvCxnSpPr>
        <p:spPr>
          <a:xfrm rot="10800000">
            <a:off x="4772784" y="1716603"/>
            <a:ext cx="2509357" cy="0"/>
          </a:xfrm>
          <a:prstGeom prst="straightConnector1">
            <a:avLst/>
          </a:prstGeom>
          <a:noFill/>
          <a:ln cap="flat" cmpd="sng" w="19050">
            <a:solidFill>
              <a:schemeClr val="accent1"/>
            </a:solidFill>
            <a:prstDash val="solid"/>
            <a:miter lim="800000"/>
            <a:headEnd len="sm" w="sm" type="none"/>
            <a:tailEnd len="med" w="med" type="triangle"/>
          </a:ln>
        </p:spPr>
      </p:cxnSp>
      <p:sp>
        <p:nvSpPr>
          <p:cNvPr id="415" name="Google Shape;415;p20"/>
          <p:cNvSpPr txBox="1"/>
          <p:nvPr/>
        </p:nvSpPr>
        <p:spPr>
          <a:xfrm>
            <a:off x="7389801" y="1884789"/>
            <a:ext cx="1572975"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Reconciliation</a:t>
            </a:r>
            <a:endParaRPr/>
          </a:p>
        </p:txBody>
      </p:sp>
      <p:sp>
        <p:nvSpPr>
          <p:cNvPr id="416" name="Google Shape;416;p20"/>
          <p:cNvSpPr txBox="1"/>
          <p:nvPr/>
        </p:nvSpPr>
        <p:spPr>
          <a:xfrm>
            <a:off x="526774" y="3796748"/>
            <a:ext cx="994155"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Supplier</a:t>
            </a:r>
            <a:endParaRPr/>
          </a:p>
        </p:txBody>
      </p:sp>
      <p:sp>
        <p:nvSpPr>
          <p:cNvPr id="417" name="Google Shape;417;p20"/>
          <p:cNvSpPr txBox="1"/>
          <p:nvPr/>
        </p:nvSpPr>
        <p:spPr>
          <a:xfrm>
            <a:off x="460983" y="5867821"/>
            <a:ext cx="1085291"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Arrival Schedule</a:t>
            </a:r>
            <a:endParaRPr/>
          </a:p>
        </p:txBody>
      </p:sp>
      <p:sp>
        <p:nvSpPr>
          <p:cNvPr id="418" name="Google Shape;418;p20"/>
          <p:cNvSpPr txBox="1"/>
          <p:nvPr/>
        </p:nvSpPr>
        <p:spPr>
          <a:xfrm>
            <a:off x="5970374" y="4293704"/>
            <a:ext cx="702462"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Jetty</a:t>
            </a:r>
            <a:endParaRPr/>
          </a:p>
        </p:txBody>
      </p:sp>
      <p:sp>
        <p:nvSpPr>
          <p:cNvPr id="419" name="Google Shape;419;p20"/>
          <p:cNvSpPr txBox="1"/>
          <p:nvPr/>
        </p:nvSpPr>
        <p:spPr>
          <a:xfrm>
            <a:off x="7146235" y="6108697"/>
            <a:ext cx="1085286"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Red gauge</a:t>
            </a:r>
            <a:endParaRPr/>
          </a:p>
        </p:txBody>
      </p:sp>
      <p:sp>
        <p:nvSpPr>
          <p:cNvPr id="420" name="Google Shape;420;p20"/>
          <p:cNvSpPr txBox="1"/>
          <p:nvPr/>
        </p:nvSpPr>
        <p:spPr>
          <a:xfrm>
            <a:off x="10771874" y="5470293"/>
            <a:ext cx="1024471"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Quality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1"/>
          <p:cNvSpPr txBox="1"/>
          <p:nvPr>
            <p:ph idx="1" type="body"/>
          </p:nvPr>
        </p:nvSpPr>
        <p:spPr>
          <a:xfrm>
            <a:off x="178903" y="218660"/>
            <a:ext cx="11718235" cy="650019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700"/>
              <a:buNone/>
            </a:pPr>
            <a:r>
              <a:rPr b="1" lang="en-US" sz="1700">
                <a:latin typeface="Times New Roman"/>
                <a:ea typeface="Times New Roman"/>
                <a:cs typeface="Times New Roman"/>
                <a:sym typeface="Times New Roman"/>
              </a:rPr>
              <a:t>Digital Transformation of Records:</a:t>
            </a:r>
            <a:endParaRPr/>
          </a:p>
          <a:p>
            <a:pPr indent="0" lvl="0" marL="0" rtl="0" algn="l">
              <a:lnSpc>
                <a:spcPct val="15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Transition from physical copies of surveyor reports to e-forms and online records, enabling automated reconciliation with Purchase Order details and generating real-time alerts for discrepancies.</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Transit Loss Monitoring:</a:t>
            </a:r>
            <a:endParaRPr/>
          </a:p>
          <a:p>
            <a:pPr indent="0" lvl="0" marL="0" rtl="0" algn="l">
              <a:lnSpc>
                <a:spcPct val="15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Implement end-to-end visibility into transit losses at each stage of the procurement process, from the mother vessel to storage tanks, allowing for timely identification and resolution of issues.</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Automated Flow Meter Integration:</a:t>
            </a:r>
            <a:endParaRPr/>
          </a:p>
          <a:p>
            <a:pPr indent="0" lvl="0" marL="0" rtl="0" algn="l">
              <a:lnSpc>
                <a:spcPct val="15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Utilize flow meters to maintain automated records of the actual crude oil received, ensuring accurate tracking of material at every stage.</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Real-Time Inventory Tracking:</a:t>
            </a:r>
            <a:endParaRPr/>
          </a:p>
          <a:p>
            <a:pPr indent="0" lvl="0" marL="0" rtl="0" algn="l">
              <a:lnSpc>
                <a:spcPct val="15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Leverage radar gauges for real-time visibility into inventory levels and oil consumption during specific periods, enabling better decision-making and operational efficiency.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9" name="Shape 429"/>
        <p:cNvGrpSpPr/>
        <p:nvPr/>
      </p:nvGrpSpPr>
      <p:grpSpPr>
        <a:xfrm>
          <a:off x="0" y="0"/>
          <a:ext cx="0" cy="0"/>
          <a:chOff x="0" y="0"/>
          <a:chExt cx="0" cy="0"/>
        </a:xfrm>
      </p:grpSpPr>
      <p:sp>
        <p:nvSpPr>
          <p:cNvPr id="430" name="Google Shape;430;p22"/>
          <p:cNvSpPr txBox="1"/>
          <p:nvPr>
            <p:ph type="title"/>
          </p:nvPr>
        </p:nvSpPr>
        <p:spPr>
          <a:xfrm>
            <a:off x="1399790" y="185057"/>
            <a:ext cx="9392421" cy="72934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SUPPLY CHAIN ANLAYTICS MARKET TREND</a:t>
            </a:r>
            <a:endParaRPr/>
          </a:p>
        </p:txBody>
      </p:sp>
      <p:sp>
        <p:nvSpPr>
          <p:cNvPr id="431" name="Google Shape;431;p22"/>
          <p:cNvSpPr txBox="1"/>
          <p:nvPr>
            <p:ph idx="1" type="body"/>
          </p:nvPr>
        </p:nvSpPr>
        <p:spPr>
          <a:xfrm>
            <a:off x="0" y="1470992"/>
            <a:ext cx="6460435" cy="538700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363636"/>
              </a:buClr>
              <a:buSzPts val="1700"/>
              <a:buChar char="•"/>
            </a:pPr>
            <a:r>
              <a:rPr b="0" i="0" lang="en-US" sz="1700">
                <a:solidFill>
                  <a:srgbClr val="363636"/>
                </a:solidFill>
                <a:latin typeface="Times New Roman"/>
                <a:ea typeface="Times New Roman"/>
                <a:cs typeface="Times New Roman"/>
                <a:sym typeface="Times New Roman"/>
              </a:rPr>
              <a:t>The </a:t>
            </a:r>
            <a:r>
              <a:rPr i="0" lang="en-US" sz="1700">
                <a:solidFill>
                  <a:srgbClr val="01131B"/>
                </a:solidFill>
                <a:latin typeface="Times New Roman"/>
                <a:ea typeface="Times New Roman"/>
                <a:cs typeface="Times New Roman"/>
                <a:sym typeface="Times New Roman"/>
              </a:rPr>
              <a:t>Global Supply Chain Analytics Market</a:t>
            </a:r>
            <a:r>
              <a:rPr i="0" lang="en-US" sz="1700">
                <a:solidFill>
                  <a:srgbClr val="363636"/>
                </a:solidFill>
                <a:latin typeface="Times New Roman"/>
                <a:ea typeface="Times New Roman"/>
                <a:cs typeface="Times New Roman"/>
                <a:sym typeface="Times New Roman"/>
              </a:rPr>
              <a:t> </a:t>
            </a:r>
            <a:r>
              <a:rPr b="0" i="0" lang="en-US" sz="1700">
                <a:solidFill>
                  <a:srgbClr val="363636"/>
                </a:solidFill>
                <a:latin typeface="Times New Roman"/>
                <a:ea typeface="Times New Roman"/>
                <a:cs typeface="Times New Roman"/>
                <a:sym typeface="Times New Roman"/>
              </a:rPr>
              <a:t>size is expected to be worth around </a:t>
            </a:r>
            <a:r>
              <a:rPr i="0" lang="en-US" sz="1700">
                <a:solidFill>
                  <a:srgbClr val="FF0000"/>
                </a:solidFill>
                <a:latin typeface="Times New Roman"/>
                <a:ea typeface="Times New Roman"/>
                <a:cs typeface="Times New Roman"/>
                <a:sym typeface="Times New Roman"/>
              </a:rPr>
              <a:t>USD 44.4 Billion </a:t>
            </a:r>
            <a:r>
              <a:rPr b="0" i="0" lang="en-US" sz="1700">
                <a:solidFill>
                  <a:srgbClr val="363636"/>
                </a:solidFill>
                <a:latin typeface="Times New Roman"/>
                <a:ea typeface="Times New Roman"/>
                <a:cs typeface="Times New Roman"/>
                <a:sym typeface="Times New Roman"/>
              </a:rPr>
              <a:t>by 2033 from</a:t>
            </a:r>
            <a:r>
              <a:rPr i="0" lang="en-US" sz="1700">
                <a:solidFill>
                  <a:srgbClr val="FF0000"/>
                </a:solidFill>
                <a:latin typeface="Times New Roman"/>
                <a:ea typeface="Times New Roman"/>
                <a:cs typeface="Times New Roman"/>
                <a:sym typeface="Times New Roman"/>
              </a:rPr>
              <a:t> USD 7.8 Billion </a:t>
            </a:r>
            <a:r>
              <a:rPr b="0" i="0" lang="en-US" sz="1700">
                <a:solidFill>
                  <a:srgbClr val="363636"/>
                </a:solidFill>
                <a:latin typeface="Times New Roman"/>
                <a:ea typeface="Times New Roman"/>
                <a:cs typeface="Times New Roman"/>
                <a:sym typeface="Times New Roman"/>
              </a:rPr>
              <a:t>in 2023, growing at a </a:t>
            </a:r>
            <a:r>
              <a:rPr i="0" lang="en-US" sz="1700">
                <a:solidFill>
                  <a:srgbClr val="FF0000"/>
                </a:solidFill>
                <a:latin typeface="Times New Roman"/>
                <a:ea typeface="Times New Roman"/>
                <a:cs typeface="Times New Roman"/>
                <a:sym typeface="Times New Roman"/>
              </a:rPr>
              <a:t>CAGR of 19.0% </a:t>
            </a:r>
            <a:r>
              <a:rPr b="0" i="0" lang="en-US" sz="1700">
                <a:solidFill>
                  <a:srgbClr val="363636"/>
                </a:solidFill>
                <a:latin typeface="Times New Roman"/>
                <a:ea typeface="Times New Roman"/>
                <a:cs typeface="Times New Roman"/>
                <a:sym typeface="Times New Roman"/>
              </a:rPr>
              <a:t>during the forecast period from 2024 to 2033. </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Field has expanded due to the rising adoption of IoT and a growing focus on enhancing the </a:t>
            </a:r>
            <a:r>
              <a:rPr lang="en-US" sz="1700">
                <a:solidFill>
                  <a:srgbClr val="FF0000"/>
                </a:solidFill>
                <a:latin typeface="Times New Roman"/>
                <a:ea typeface="Times New Roman"/>
                <a:cs typeface="Times New Roman"/>
                <a:sym typeface="Times New Roman"/>
              </a:rPr>
              <a:t>efficiency of supply chain operations</a:t>
            </a:r>
            <a:r>
              <a:rPr lang="en-US" sz="1700">
                <a:latin typeface="Times New Roman"/>
                <a:ea typeface="Times New Roman"/>
                <a:cs typeface="Times New Roman"/>
                <a:sym typeface="Times New Roman"/>
              </a:rPr>
              <a:t>, including logistics, warehousing, order fulfillment, production and transportation management.</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 </a:t>
            </a:r>
            <a:r>
              <a:rPr b="0" i="0" lang="en-US" sz="1700">
                <a:latin typeface="Times New Roman"/>
                <a:ea typeface="Times New Roman"/>
                <a:cs typeface="Times New Roman"/>
                <a:sym typeface="Times New Roman"/>
              </a:rPr>
              <a:t>This technology provides businesses with unparalleled insights, enabling them to optimize processes, predict outcomes and enhance decision-making.</a:t>
            </a:r>
            <a:endParaRPr/>
          </a:p>
          <a:p>
            <a:pPr indent="0" lvl="0" marL="0" rtl="0" algn="l">
              <a:lnSpc>
                <a:spcPct val="90000"/>
              </a:lnSpc>
              <a:spcBef>
                <a:spcPts val="1000"/>
              </a:spcBef>
              <a:spcAft>
                <a:spcPts val="0"/>
              </a:spcAft>
              <a:buClr>
                <a:schemeClr val="dk1"/>
              </a:buClr>
              <a:buSzPts val="1400"/>
              <a:buNone/>
            </a:pPr>
            <a:r>
              <a:t/>
            </a:r>
            <a:endParaRPr sz="1400"/>
          </a:p>
        </p:txBody>
      </p:sp>
      <p:pic>
        <p:nvPicPr>
          <p:cNvPr id="432" name="Google Shape;432;p22"/>
          <p:cNvPicPr preferRelativeResize="0"/>
          <p:nvPr/>
        </p:nvPicPr>
        <p:blipFill rotWithShape="1">
          <a:blip r:embed="rId3">
            <a:alphaModFix/>
          </a:blip>
          <a:srcRect b="0" l="0" r="0" t="0"/>
          <a:stretch/>
        </p:blipFill>
        <p:spPr>
          <a:xfrm>
            <a:off x="6460435" y="1295400"/>
            <a:ext cx="5644479" cy="500600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3"/>
          <p:cNvSpPr txBox="1"/>
          <p:nvPr>
            <p:ph type="title"/>
          </p:nvPr>
        </p:nvSpPr>
        <p:spPr>
          <a:xfrm>
            <a:off x="838200" y="365126"/>
            <a:ext cx="10515600" cy="59897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Top Countries Market Trend</a:t>
            </a:r>
            <a:endParaRPr/>
          </a:p>
        </p:txBody>
      </p:sp>
      <p:sp>
        <p:nvSpPr>
          <p:cNvPr id="438" name="Google Shape;438;p23"/>
          <p:cNvSpPr txBox="1"/>
          <p:nvPr>
            <p:ph idx="1" type="body"/>
          </p:nvPr>
        </p:nvSpPr>
        <p:spPr>
          <a:xfrm>
            <a:off x="0" y="854766"/>
            <a:ext cx="12191999" cy="6003234"/>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50000"/>
              </a:lnSpc>
              <a:spcBef>
                <a:spcPts val="0"/>
              </a:spcBef>
              <a:spcAft>
                <a:spcPts val="0"/>
              </a:spcAft>
              <a:buClr>
                <a:schemeClr val="dk1"/>
              </a:buClr>
              <a:buSzPct val="100000"/>
              <a:buFont typeface="Play"/>
              <a:buAutoNum type="arabicPeriod"/>
            </a:pPr>
            <a:r>
              <a:rPr b="1" lang="en-US" sz="2000">
                <a:latin typeface="Times New Roman"/>
                <a:ea typeface="Times New Roman"/>
                <a:cs typeface="Times New Roman"/>
                <a:sym typeface="Times New Roman"/>
              </a:rPr>
              <a:t>Europe:</a:t>
            </a:r>
            <a:endParaRPr/>
          </a:p>
          <a:p>
            <a:pPr indent="-228600" lvl="0" marL="228600" rtl="0" algn="l">
              <a:lnSpc>
                <a:spcPct val="150000"/>
              </a:lnSpc>
              <a:spcBef>
                <a:spcPts val="1000"/>
              </a:spcBef>
              <a:spcAft>
                <a:spcPts val="0"/>
              </a:spcAft>
              <a:buClr>
                <a:schemeClr val="dk1"/>
              </a:buClr>
              <a:buSzPct val="100000"/>
              <a:buChar char="•"/>
            </a:pPr>
            <a:r>
              <a:rPr lang="en-US" sz="2000">
                <a:latin typeface="Times New Roman"/>
                <a:ea typeface="Times New Roman"/>
                <a:cs typeface="Times New Roman"/>
                <a:sym typeface="Times New Roman"/>
              </a:rPr>
              <a:t>Europe’s supply chain analytics market was valued at </a:t>
            </a:r>
            <a:r>
              <a:rPr lang="en-US" sz="2000">
                <a:solidFill>
                  <a:srgbClr val="FF0000"/>
                </a:solidFill>
                <a:latin typeface="Times New Roman"/>
                <a:ea typeface="Times New Roman"/>
                <a:cs typeface="Times New Roman"/>
                <a:sym typeface="Times New Roman"/>
              </a:rPr>
              <a:t>$4.7 billion in 2024</a:t>
            </a:r>
            <a:r>
              <a:rPr lang="en-US" sz="2000">
                <a:latin typeface="Times New Roman"/>
                <a:ea typeface="Times New Roman"/>
                <a:cs typeface="Times New Roman"/>
                <a:sym typeface="Times New Roman"/>
              </a:rPr>
              <a:t> and is expected to grow at a </a:t>
            </a:r>
            <a:r>
              <a:rPr lang="en-US" sz="2000">
                <a:solidFill>
                  <a:srgbClr val="FF0000"/>
                </a:solidFill>
                <a:latin typeface="Times New Roman"/>
                <a:ea typeface="Times New Roman"/>
                <a:cs typeface="Times New Roman"/>
                <a:sym typeface="Times New Roman"/>
              </a:rPr>
              <a:t>CAGR of 10.9%</a:t>
            </a:r>
            <a:r>
              <a:rPr lang="en-US" sz="2000">
                <a:latin typeface="Times New Roman"/>
                <a:ea typeface="Times New Roman"/>
                <a:cs typeface="Times New Roman"/>
                <a:sym typeface="Times New Roman"/>
              </a:rPr>
              <a:t> (2024–2033).</a:t>
            </a:r>
            <a:endParaRPr/>
          </a:p>
          <a:p>
            <a:pPr indent="-228600" lvl="0" marL="228600" rtl="0" algn="l">
              <a:lnSpc>
                <a:spcPct val="150000"/>
              </a:lnSpc>
              <a:spcBef>
                <a:spcPts val="1000"/>
              </a:spcBef>
              <a:spcAft>
                <a:spcPts val="0"/>
              </a:spcAft>
              <a:buClr>
                <a:schemeClr val="dk1"/>
              </a:buClr>
              <a:buSzPct val="100000"/>
              <a:buChar char="•"/>
            </a:pPr>
            <a:r>
              <a:rPr lang="en-US" sz="2000">
                <a:latin typeface="Times New Roman"/>
                <a:ea typeface="Times New Roman"/>
                <a:cs typeface="Times New Roman"/>
                <a:sym typeface="Times New Roman"/>
              </a:rPr>
              <a:t>Europe’s logistics industry contributes </a:t>
            </a:r>
            <a:r>
              <a:rPr lang="en-US" sz="2000">
                <a:solidFill>
                  <a:srgbClr val="FF0000"/>
                </a:solidFill>
                <a:latin typeface="Times New Roman"/>
                <a:ea typeface="Times New Roman"/>
                <a:cs typeface="Times New Roman"/>
                <a:sym typeface="Times New Roman"/>
              </a:rPr>
              <a:t>€1 trillion annually</a:t>
            </a:r>
            <a:r>
              <a:rPr lang="en-US" sz="2000">
                <a:latin typeface="Times New Roman"/>
                <a:ea typeface="Times New Roman"/>
                <a:cs typeface="Times New Roman"/>
                <a:sym typeface="Times New Roman"/>
              </a:rPr>
              <a:t>, with Germany ranking #1 globally in logistics performance.</a:t>
            </a:r>
            <a:endParaRPr/>
          </a:p>
          <a:p>
            <a:pPr indent="0" lvl="0" marL="0" rtl="0" algn="l">
              <a:lnSpc>
                <a:spcPct val="150000"/>
              </a:lnSpc>
              <a:spcBef>
                <a:spcPts val="1000"/>
              </a:spcBef>
              <a:spcAft>
                <a:spcPts val="0"/>
              </a:spcAft>
              <a:buClr>
                <a:schemeClr val="dk1"/>
              </a:buClr>
              <a:buSzPct val="100000"/>
              <a:buNone/>
            </a:pPr>
            <a:r>
              <a:rPr b="1" lang="en-US" sz="2000">
                <a:latin typeface="Times New Roman"/>
                <a:ea typeface="Times New Roman"/>
                <a:cs typeface="Times New Roman"/>
                <a:sym typeface="Times New Roman"/>
              </a:rPr>
              <a:t>2. Asia Pacific:</a:t>
            </a:r>
            <a:endParaRPr/>
          </a:p>
          <a:p>
            <a:pPr indent="-228600" lvl="0" marL="228600" rtl="0" algn="l">
              <a:lnSpc>
                <a:spcPct val="150000"/>
              </a:lnSpc>
              <a:spcBef>
                <a:spcPts val="1000"/>
              </a:spcBef>
              <a:spcAft>
                <a:spcPts val="0"/>
              </a:spcAft>
              <a:buClr>
                <a:schemeClr val="dk1"/>
              </a:buClr>
              <a:buSzPct val="100000"/>
              <a:buChar char="•"/>
            </a:pPr>
            <a:r>
              <a:rPr lang="en-US" sz="2000">
                <a:latin typeface="Times New Roman"/>
                <a:ea typeface="Times New Roman"/>
                <a:cs typeface="Times New Roman"/>
                <a:sym typeface="Times New Roman"/>
              </a:rPr>
              <a:t>APAC is the fastest-growing region in supply chain analytics, valued at </a:t>
            </a:r>
            <a:r>
              <a:rPr lang="en-US" sz="2000">
                <a:solidFill>
                  <a:srgbClr val="FF0000"/>
                </a:solidFill>
                <a:latin typeface="Times New Roman"/>
                <a:ea typeface="Times New Roman"/>
                <a:cs typeface="Times New Roman"/>
                <a:sym typeface="Times New Roman"/>
              </a:rPr>
              <a:t>$7.2 billion in 2024</a:t>
            </a:r>
            <a:r>
              <a:rPr lang="en-US" sz="2000">
                <a:latin typeface="Times New Roman"/>
                <a:ea typeface="Times New Roman"/>
                <a:cs typeface="Times New Roman"/>
                <a:sym typeface="Times New Roman"/>
              </a:rPr>
              <a:t>, with a projected </a:t>
            </a:r>
            <a:r>
              <a:rPr lang="en-US" sz="2000">
                <a:solidFill>
                  <a:srgbClr val="FF0000"/>
                </a:solidFill>
                <a:latin typeface="Times New Roman"/>
                <a:ea typeface="Times New Roman"/>
                <a:cs typeface="Times New Roman"/>
                <a:sym typeface="Times New Roman"/>
              </a:rPr>
              <a:t>CAGR of 13.6% </a:t>
            </a:r>
            <a:r>
              <a:rPr lang="en-US" sz="2000">
                <a:latin typeface="Times New Roman"/>
                <a:ea typeface="Times New Roman"/>
                <a:cs typeface="Times New Roman"/>
                <a:sym typeface="Times New Roman"/>
              </a:rPr>
              <a:t>(2024–2033).</a:t>
            </a:r>
            <a:endParaRPr/>
          </a:p>
          <a:p>
            <a:pPr indent="-228600" lvl="0" marL="228600" rtl="0" algn="l">
              <a:lnSpc>
                <a:spcPct val="150000"/>
              </a:lnSpc>
              <a:spcBef>
                <a:spcPts val="1000"/>
              </a:spcBef>
              <a:spcAft>
                <a:spcPts val="0"/>
              </a:spcAft>
              <a:buClr>
                <a:schemeClr val="dk1"/>
              </a:buClr>
              <a:buSzPct val="100000"/>
              <a:buChar char="•"/>
            </a:pPr>
            <a:r>
              <a:rPr lang="en-US" sz="2000">
                <a:latin typeface="Times New Roman"/>
                <a:ea typeface="Times New Roman"/>
                <a:cs typeface="Times New Roman"/>
                <a:sym typeface="Times New Roman"/>
              </a:rPr>
              <a:t>APAC accounts for </a:t>
            </a:r>
            <a:r>
              <a:rPr lang="en-US" sz="2000">
                <a:solidFill>
                  <a:srgbClr val="FF0000"/>
                </a:solidFill>
                <a:latin typeface="Times New Roman"/>
                <a:ea typeface="Times New Roman"/>
                <a:cs typeface="Times New Roman"/>
                <a:sym typeface="Times New Roman"/>
              </a:rPr>
              <a:t>40%</a:t>
            </a:r>
            <a:r>
              <a:rPr lang="en-US" sz="2000">
                <a:latin typeface="Times New Roman"/>
                <a:ea typeface="Times New Roman"/>
                <a:cs typeface="Times New Roman"/>
                <a:sym typeface="Times New Roman"/>
              </a:rPr>
              <a:t> of global manufacturing output, with China contributing </a:t>
            </a:r>
            <a:r>
              <a:rPr lang="en-US" sz="2000">
                <a:solidFill>
                  <a:srgbClr val="FF0000"/>
                </a:solidFill>
                <a:latin typeface="Times New Roman"/>
                <a:ea typeface="Times New Roman"/>
                <a:cs typeface="Times New Roman"/>
                <a:sym typeface="Times New Roman"/>
              </a:rPr>
              <a:t>28%</a:t>
            </a:r>
            <a:r>
              <a:rPr lang="en-US" sz="2000">
                <a:latin typeface="Times New Roman"/>
                <a:ea typeface="Times New Roman"/>
                <a:cs typeface="Times New Roman"/>
                <a:sym typeface="Times New Roman"/>
              </a:rPr>
              <a:t> of global manufacturing.</a:t>
            </a:r>
            <a:endParaRPr/>
          </a:p>
          <a:p>
            <a:pPr indent="0" lvl="0" marL="0" rtl="0" algn="l">
              <a:lnSpc>
                <a:spcPct val="150000"/>
              </a:lnSpc>
              <a:spcBef>
                <a:spcPts val="1000"/>
              </a:spcBef>
              <a:spcAft>
                <a:spcPts val="0"/>
              </a:spcAft>
              <a:buClr>
                <a:schemeClr val="dk1"/>
              </a:buClr>
              <a:buSzPct val="100000"/>
              <a:buNone/>
            </a:pPr>
            <a:r>
              <a:rPr b="1" lang="en-US" sz="2000">
                <a:latin typeface="Times New Roman"/>
                <a:ea typeface="Times New Roman"/>
                <a:cs typeface="Times New Roman"/>
                <a:sym typeface="Times New Roman"/>
              </a:rPr>
              <a:t>3. Middle East and Africa:</a:t>
            </a:r>
            <a:endParaRPr/>
          </a:p>
          <a:p>
            <a:pPr indent="-228600" lvl="0" marL="228600" rtl="0" algn="l">
              <a:lnSpc>
                <a:spcPct val="150000"/>
              </a:lnSpc>
              <a:spcBef>
                <a:spcPts val="1000"/>
              </a:spcBef>
              <a:spcAft>
                <a:spcPts val="0"/>
              </a:spcAft>
              <a:buClr>
                <a:schemeClr val="dk1"/>
              </a:buClr>
              <a:buSzPct val="100000"/>
              <a:buChar char="•"/>
            </a:pPr>
            <a:r>
              <a:rPr lang="en-US" sz="2000">
                <a:latin typeface="Times New Roman"/>
                <a:ea typeface="Times New Roman"/>
                <a:cs typeface="Times New Roman"/>
                <a:sym typeface="Times New Roman"/>
              </a:rPr>
              <a:t>MEA's supply chain analytics market was valued at </a:t>
            </a:r>
            <a:r>
              <a:rPr lang="en-US" sz="2000">
                <a:solidFill>
                  <a:srgbClr val="FF0000"/>
                </a:solidFill>
                <a:latin typeface="Times New Roman"/>
                <a:ea typeface="Times New Roman"/>
                <a:cs typeface="Times New Roman"/>
                <a:sym typeface="Times New Roman"/>
              </a:rPr>
              <a:t>$1.5 billion in 2024</a:t>
            </a:r>
            <a:r>
              <a:rPr lang="en-US" sz="2000">
                <a:latin typeface="Times New Roman"/>
                <a:ea typeface="Times New Roman"/>
                <a:cs typeface="Times New Roman"/>
                <a:sym typeface="Times New Roman"/>
              </a:rPr>
              <a:t>, with a CAGR of </a:t>
            </a:r>
            <a:r>
              <a:rPr lang="en-US" sz="2000">
                <a:solidFill>
                  <a:srgbClr val="FF0000"/>
                </a:solidFill>
                <a:latin typeface="Times New Roman"/>
                <a:ea typeface="Times New Roman"/>
                <a:cs typeface="Times New Roman"/>
                <a:sym typeface="Times New Roman"/>
              </a:rPr>
              <a:t>9.5%</a:t>
            </a:r>
            <a:r>
              <a:rPr lang="en-US" sz="2000">
                <a:latin typeface="Times New Roman"/>
                <a:ea typeface="Times New Roman"/>
                <a:cs typeface="Times New Roman"/>
                <a:sym typeface="Times New Roman"/>
              </a:rPr>
              <a:t> (2024–2033).</a:t>
            </a:r>
            <a:endParaRPr/>
          </a:p>
          <a:p>
            <a:pPr indent="-228600" lvl="0" marL="228600" rtl="0" algn="l">
              <a:lnSpc>
                <a:spcPct val="150000"/>
              </a:lnSpc>
              <a:spcBef>
                <a:spcPts val="1000"/>
              </a:spcBef>
              <a:spcAft>
                <a:spcPts val="0"/>
              </a:spcAft>
              <a:buClr>
                <a:schemeClr val="dk1"/>
              </a:buClr>
              <a:buSzPct val="100000"/>
              <a:buChar char="•"/>
            </a:pPr>
            <a:r>
              <a:rPr lang="en-US" sz="2000">
                <a:latin typeface="Times New Roman"/>
                <a:ea typeface="Times New Roman"/>
                <a:cs typeface="Times New Roman"/>
                <a:sym typeface="Times New Roman"/>
              </a:rPr>
              <a:t>Middle East logistics spending accounts for </a:t>
            </a:r>
            <a:r>
              <a:rPr lang="en-US" sz="2000">
                <a:solidFill>
                  <a:srgbClr val="FF0000"/>
                </a:solidFill>
                <a:latin typeface="Times New Roman"/>
                <a:ea typeface="Times New Roman"/>
                <a:cs typeface="Times New Roman"/>
                <a:sym typeface="Times New Roman"/>
              </a:rPr>
              <a:t>8.5% of GDP</a:t>
            </a:r>
            <a:r>
              <a:rPr b="1"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driven by global trade hubs like Dubai.</a:t>
            </a:r>
            <a:endParaRPr/>
          </a:p>
          <a:p>
            <a:pPr indent="0" lvl="0" marL="0" rtl="0" algn="l">
              <a:lnSpc>
                <a:spcPct val="150000"/>
              </a:lnSpc>
              <a:spcBef>
                <a:spcPts val="1000"/>
              </a:spcBef>
              <a:spcAft>
                <a:spcPts val="0"/>
              </a:spcAft>
              <a:buClr>
                <a:schemeClr val="dk1"/>
              </a:buClr>
              <a:buSzPct val="100000"/>
              <a:buNone/>
            </a:pPr>
            <a:r>
              <a:rPr b="1" lang="en-US" sz="2000">
                <a:latin typeface="Times New Roman"/>
                <a:ea typeface="Times New Roman"/>
                <a:cs typeface="Times New Roman"/>
                <a:sym typeface="Times New Roman"/>
              </a:rPr>
              <a:t>4</a:t>
            </a:r>
            <a:r>
              <a:rPr lang="en-US" sz="2000">
                <a:latin typeface="Times New Roman"/>
                <a:ea typeface="Times New Roman"/>
                <a:cs typeface="Times New Roman"/>
                <a:sym typeface="Times New Roman"/>
              </a:rPr>
              <a:t>.</a:t>
            </a:r>
            <a:r>
              <a:rPr b="1" lang="en-US" sz="2000"/>
              <a:t> South America : </a:t>
            </a:r>
            <a:endParaRPr/>
          </a:p>
          <a:p>
            <a:pPr indent="-228600" lvl="0" marL="228600" rtl="0" algn="l">
              <a:lnSpc>
                <a:spcPct val="150000"/>
              </a:lnSpc>
              <a:spcBef>
                <a:spcPts val="1000"/>
              </a:spcBef>
              <a:spcAft>
                <a:spcPts val="0"/>
              </a:spcAft>
              <a:buClr>
                <a:schemeClr val="dk1"/>
              </a:buClr>
              <a:buSzPct val="100000"/>
              <a:buChar char="•"/>
            </a:pPr>
            <a:r>
              <a:rPr lang="en-US" sz="2000">
                <a:latin typeface="Times New Roman"/>
                <a:ea typeface="Times New Roman"/>
                <a:cs typeface="Times New Roman"/>
                <a:sym typeface="Times New Roman"/>
              </a:rPr>
              <a:t>South America’s supply chain analytics market reached </a:t>
            </a:r>
            <a:r>
              <a:rPr lang="en-US" sz="2000">
                <a:solidFill>
                  <a:srgbClr val="FF0000"/>
                </a:solidFill>
                <a:latin typeface="Times New Roman"/>
                <a:ea typeface="Times New Roman"/>
                <a:cs typeface="Times New Roman"/>
                <a:sym typeface="Times New Roman"/>
              </a:rPr>
              <a:t>$1.2 billion in 2024</a:t>
            </a:r>
            <a:r>
              <a:rPr lang="en-US" sz="2000">
                <a:latin typeface="Times New Roman"/>
                <a:ea typeface="Times New Roman"/>
                <a:cs typeface="Times New Roman"/>
                <a:sym typeface="Times New Roman"/>
              </a:rPr>
              <a:t>, with a projected </a:t>
            </a:r>
            <a:r>
              <a:rPr lang="en-US" sz="2000">
                <a:solidFill>
                  <a:srgbClr val="FF0000"/>
                </a:solidFill>
                <a:latin typeface="Times New Roman"/>
                <a:ea typeface="Times New Roman"/>
                <a:cs typeface="Times New Roman"/>
                <a:sym typeface="Times New Roman"/>
              </a:rPr>
              <a:t>CAGR of 8.8% </a:t>
            </a:r>
            <a:r>
              <a:rPr lang="en-US" sz="2000">
                <a:latin typeface="Times New Roman"/>
                <a:ea typeface="Times New Roman"/>
                <a:cs typeface="Times New Roman"/>
                <a:sym typeface="Times New Roman"/>
              </a:rPr>
              <a:t>(2024–2033).</a:t>
            </a:r>
            <a:endParaRPr/>
          </a:p>
          <a:p>
            <a:pPr indent="-228600" lvl="0" marL="228600" rtl="0" algn="l">
              <a:lnSpc>
                <a:spcPct val="150000"/>
              </a:lnSpc>
              <a:spcBef>
                <a:spcPts val="1000"/>
              </a:spcBef>
              <a:spcAft>
                <a:spcPts val="0"/>
              </a:spcAft>
              <a:buClr>
                <a:schemeClr val="dk1"/>
              </a:buClr>
              <a:buSzPct val="100000"/>
              <a:buChar char="•"/>
            </a:pPr>
            <a:r>
              <a:rPr lang="en-US" sz="2000">
                <a:latin typeface="Times New Roman"/>
                <a:ea typeface="Times New Roman"/>
                <a:cs typeface="Times New Roman"/>
                <a:sym typeface="Times New Roman"/>
              </a:rPr>
              <a:t>Brazil accounts for</a:t>
            </a:r>
            <a:r>
              <a:rPr lang="en-US" sz="2000">
                <a:solidFill>
                  <a:srgbClr val="FF0000"/>
                </a:solidFill>
                <a:latin typeface="Times New Roman"/>
                <a:ea typeface="Times New Roman"/>
                <a:cs typeface="Times New Roman"/>
                <a:sym typeface="Times New Roman"/>
              </a:rPr>
              <a:t> </a:t>
            </a:r>
            <a:r>
              <a:rPr b="1" lang="en-US" sz="2000">
                <a:solidFill>
                  <a:srgbClr val="FF0000"/>
                </a:solidFill>
                <a:latin typeface="Times New Roman"/>
                <a:ea typeface="Times New Roman"/>
                <a:cs typeface="Times New Roman"/>
                <a:sym typeface="Times New Roman"/>
              </a:rPr>
              <a:t>60%</a:t>
            </a:r>
            <a:r>
              <a:rPr lang="en-US" sz="2000">
                <a:solidFill>
                  <a:srgbClr val="FF0000"/>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of South America’s supply chain analytics spending.</a:t>
            </a:r>
            <a:endParaRPr/>
          </a:p>
          <a:p>
            <a:pPr indent="0" lvl="0" marL="0" rtl="0" algn="l">
              <a:lnSpc>
                <a:spcPct val="90000"/>
              </a:lnSpc>
              <a:spcBef>
                <a:spcPts val="1000"/>
              </a:spcBef>
              <a:spcAft>
                <a:spcPts val="0"/>
              </a:spcAft>
              <a:buClr>
                <a:schemeClr val="dk1"/>
              </a:buClr>
              <a:buSzPct val="100000"/>
              <a:buNone/>
            </a:pPr>
            <a:r>
              <a:t/>
            </a:r>
            <a:endParaRPr b="1"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t/>
            </a:r>
            <a:endParaRPr sz="17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4"/>
          <p:cNvSpPr txBox="1"/>
          <p:nvPr>
            <p:ph idx="1" type="body"/>
          </p:nvPr>
        </p:nvSpPr>
        <p:spPr>
          <a:xfrm>
            <a:off x="198783" y="347870"/>
            <a:ext cx="11777869" cy="6321287"/>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700"/>
              <a:buNone/>
            </a:pPr>
            <a:r>
              <a:rPr b="1" lang="en-US" sz="1700">
                <a:latin typeface="Times New Roman"/>
                <a:ea typeface="Times New Roman"/>
                <a:cs typeface="Times New Roman"/>
                <a:sym typeface="Times New Roman"/>
              </a:rPr>
              <a:t>5.North America :</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The North American supply chain analytics market was valued at </a:t>
            </a:r>
            <a:r>
              <a:rPr lang="en-US" sz="1700">
                <a:solidFill>
                  <a:srgbClr val="FF0000"/>
                </a:solidFill>
                <a:latin typeface="Times New Roman"/>
                <a:ea typeface="Times New Roman"/>
                <a:cs typeface="Times New Roman"/>
                <a:sym typeface="Times New Roman"/>
              </a:rPr>
              <a:t>$6.5 billion </a:t>
            </a:r>
            <a:r>
              <a:rPr lang="en-US" sz="1700">
                <a:latin typeface="Times New Roman"/>
                <a:ea typeface="Times New Roman"/>
                <a:cs typeface="Times New Roman"/>
                <a:sym typeface="Times New Roman"/>
              </a:rPr>
              <a:t>in 2024 and is projected to grow at a </a:t>
            </a:r>
            <a:r>
              <a:rPr lang="en-US" sz="1700">
                <a:solidFill>
                  <a:srgbClr val="FF0000"/>
                </a:solidFill>
                <a:latin typeface="Times New Roman"/>
                <a:ea typeface="Times New Roman"/>
                <a:cs typeface="Times New Roman"/>
                <a:sym typeface="Times New Roman"/>
              </a:rPr>
              <a:t>CAGR of 11.5% </a:t>
            </a:r>
            <a:r>
              <a:rPr lang="en-US" sz="1700">
                <a:latin typeface="Times New Roman"/>
                <a:ea typeface="Times New Roman"/>
                <a:cs typeface="Times New Roman"/>
                <a:sym typeface="Times New Roman"/>
              </a:rPr>
              <a:t>(2024–2033). North America leads with 50% of global adoption of AI-driven supply chain solutions.</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6.</a:t>
            </a:r>
            <a:r>
              <a:rPr b="1" lang="en-US" sz="1700"/>
              <a:t> </a:t>
            </a:r>
            <a:r>
              <a:rPr b="1" lang="en-US" sz="1700">
                <a:latin typeface="Times New Roman"/>
                <a:ea typeface="Times New Roman"/>
                <a:cs typeface="Times New Roman"/>
                <a:sym typeface="Times New Roman"/>
              </a:rPr>
              <a:t>Germany:</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The cognitive supply chain market generated a revenue of </a:t>
            </a:r>
            <a:r>
              <a:rPr lang="en-US" sz="1700">
                <a:solidFill>
                  <a:srgbClr val="FF0000"/>
                </a:solidFill>
                <a:latin typeface="Times New Roman"/>
                <a:ea typeface="Times New Roman"/>
                <a:cs typeface="Times New Roman"/>
                <a:sym typeface="Times New Roman"/>
              </a:rPr>
              <a:t>USD 512.4 million </a:t>
            </a:r>
            <a:r>
              <a:rPr lang="en-US" sz="1700">
                <a:latin typeface="Times New Roman"/>
                <a:ea typeface="Times New Roman"/>
                <a:cs typeface="Times New Roman"/>
                <a:sym typeface="Times New Roman"/>
              </a:rPr>
              <a:t>in 2024 and is expected to reach </a:t>
            </a:r>
            <a:r>
              <a:rPr lang="en-US" sz="1700">
                <a:solidFill>
                  <a:srgbClr val="FF0000"/>
                </a:solidFill>
                <a:latin typeface="Times New Roman"/>
                <a:ea typeface="Times New Roman"/>
                <a:cs typeface="Times New Roman"/>
                <a:sym typeface="Times New Roman"/>
              </a:rPr>
              <a:t>USD 1,259.7 million </a:t>
            </a:r>
            <a:r>
              <a:rPr lang="en-US" sz="1700">
                <a:latin typeface="Times New Roman"/>
                <a:ea typeface="Times New Roman"/>
                <a:cs typeface="Times New Roman"/>
                <a:sym typeface="Times New Roman"/>
              </a:rPr>
              <a:t>by 2033</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The Germany market is expected to grow at a </a:t>
            </a:r>
            <a:r>
              <a:rPr lang="en-US" sz="1700">
                <a:solidFill>
                  <a:srgbClr val="FF0000"/>
                </a:solidFill>
                <a:latin typeface="Times New Roman"/>
                <a:ea typeface="Times New Roman"/>
                <a:cs typeface="Times New Roman"/>
                <a:sym typeface="Times New Roman"/>
              </a:rPr>
              <a:t>CAGR of 16.2% </a:t>
            </a:r>
            <a:r>
              <a:rPr lang="en-US" sz="1700">
                <a:latin typeface="Times New Roman"/>
                <a:ea typeface="Times New Roman"/>
                <a:cs typeface="Times New Roman"/>
                <a:sym typeface="Times New Roman"/>
              </a:rPr>
              <a:t>from 2025 to 2030.</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7. Japan:</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The Japan  supply chain management market generated a revenue of</a:t>
            </a:r>
            <a:r>
              <a:rPr lang="en-US" sz="1700">
                <a:solidFill>
                  <a:srgbClr val="FF0000"/>
                </a:solidFill>
                <a:latin typeface="Times New Roman"/>
                <a:ea typeface="Times New Roman"/>
                <a:cs typeface="Times New Roman"/>
                <a:sym typeface="Times New Roman"/>
              </a:rPr>
              <a:t> USD 1,124.8 </a:t>
            </a:r>
            <a:r>
              <a:rPr lang="en-US" sz="1700">
                <a:latin typeface="Times New Roman"/>
                <a:ea typeface="Times New Roman"/>
                <a:cs typeface="Times New Roman"/>
                <a:sym typeface="Times New Roman"/>
              </a:rPr>
              <a:t>million in 2023 and is expected to reach </a:t>
            </a:r>
            <a:r>
              <a:rPr lang="en-US" sz="1700">
                <a:solidFill>
                  <a:srgbClr val="FF0000"/>
                </a:solidFill>
                <a:latin typeface="Times New Roman"/>
                <a:ea typeface="Times New Roman"/>
                <a:cs typeface="Times New Roman"/>
                <a:sym typeface="Times New Roman"/>
              </a:rPr>
              <a:t>USD 2,965.9 </a:t>
            </a:r>
            <a:r>
              <a:rPr lang="en-US" sz="1700">
                <a:latin typeface="Times New Roman"/>
                <a:ea typeface="Times New Roman"/>
                <a:cs typeface="Times New Roman"/>
                <a:sym typeface="Times New Roman"/>
              </a:rPr>
              <a:t>million by 2030. The market is projected to grow at a CAGR of </a:t>
            </a:r>
            <a:r>
              <a:rPr lang="en-US" sz="1700">
                <a:solidFill>
                  <a:srgbClr val="FF0000"/>
                </a:solidFill>
                <a:latin typeface="Times New Roman"/>
                <a:ea typeface="Times New Roman"/>
                <a:cs typeface="Times New Roman"/>
                <a:sym typeface="Times New Roman"/>
              </a:rPr>
              <a:t>14.9%</a:t>
            </a:r>
            <a:r>
              <a:rPr lang="en-US" sz="1700">
                <a:latin typeface="Times New Roman"/>
                <a:ea typeface="Times New Roman"/>
                <a:cs typeface="Times New Roman"/>
                <a:sym typeface="Times New Roman"/>
              </a:rPr>
              <a:t> from 2024 to 2033.</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8.Uk:</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The  Uk supply chain management market was valued  </a:t>
            </a:r>
            <a:r>
              <a:rPr lang="en-US" sz="1700">
                <a:solidFill>
                  <a:srgbClr val="FF0000"/>
                </a:solidFill>
                <a:latin typeface="Times New Roman"/>
                <a:ea typeface="Times New Roman"/>
                <a:cs typeface="Times New Roman"/>
                <a:sym typeface="Times New Roman"/>
              </a:rPr>
              <a:t>$1.7 billion </a:t>
            </a:r>
            <a:r>
              <a:rPr lang="en-US" sz="1700">
                <a:latin typeface="Times New Roman"/>
                <a:ea typeface="Times New Roman"/>
                <a:cs typeface="Times New Roman"/>
                <a:sym typeface="Times New Roman"/>
              </a:rPr>
              <a:t>in 2024  and  is expected to grow to </a:t>
            </a:r>
            <a:r>
              <a:rPr lang="en-US" sz="1700">
                <a:solidFill>
                  <a:srgbClr val="FF0000"/>
                </a:solidFill>
                <a:latin typeface="Times New Roman"/>
                <a:ea typeface="Times New Roman"/>
                <a:cs typeface="Times New Roman"/>
                <a:sym typeface="Times New Roman"/>
              </a:rPr>
              <a:t>$4.6 billion </a:t>
            </a:r>
            <a:r>
              <a:rPr lang="en-US" sz="1700">
                <a:latin typeface="Times New Roman"/>
                <a:ea typeface="Times New Roman"/>
                <a:cs typeface="Times New Roman"/>
                <a:sym typeface="Times New Roman"/>
              </a:rPr>
              <a:t>by 2033, with a compound annual growth rate (CAGR) of 11.90%.</a:t>
            </a:r>
            <a:endParaRPr/>
          </a:p>
          <a:p>
            <a:pPr indent="0" lvl="0" marL="0" rtl="0" algn="l">
              <a:lnSpc>
                <a:spcPct val="90000"/>
              </a:lnSpc>
              <a:spcBef>
                <a:spcPts val="1000"/>
              </a:spcBef>
              <a:spcAft>
                <a:spcPts val="0"/>
              </a:spcAft>
              <a:buClr>
                <a:schemeClr val="dk1"/>
              </a:buClr>
              <a:buSzPts val="1700"/>
              <a:buNone/>
            </a:pPr>
            <a:r>
              <a:t/>
            </a:r>
            <a:endParaRPr b="1" sz="17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7" name="Shape 447"/>
        <p:cNvGrpSpPr/>
        <p:nvPr/>
      </p:nvGrpSpPr>
      <p:grpSpPr>
        <a:xfrm>
          <a:off x="0" y="0"/>
          <a:ext cx="0" cy="0"/>
          <a:chOff x="0" y="0"/>
          <a:chExt cx="0" cy="0"/>
        </a:xfrm>
      </p:grpSpPr>
      <p:sp>
        <p:nvSpPr>
          <p:cNvPr id="448" name="Google Shape;448;p25"/>
          <p:cNvSpPr txBox="1"/>
          <p:nvPr>
            <p:ph type="title"/>
          </p:nvPr>
        </p:nvSpPr>
        <p:spPr>
          <a:xfrm>
            <a:off x="1399790" y="345587"/>
            <a:ext cx="9392421" cy="62048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i="0" lang="en-US" sz="3200">
                <a:latin typeface="Times New Roman"/>
                <a:ea typeface="Times New Roman"/>
                <a:cs typeface="Times New Roman"/>
                <a:sym typeface="Times New Roman"/>
              </a:rPr>
              <a:t>COMPETITORS</a:t>
            </a:r>
            <a:endParaRPr/>
          </a:p>
        </p:txBody>
      </p:sp>
      <p:sp>
        <p:nvSpPr>
          <p:cNvPr id="449" name="Google Shape;449;p25"/>
          <p:cNvSpPr txBox="1"/>
          <p:nvPr>
            <p:ph idx="1" type="body"/>
          </p:nvPr>
        </p:nvSpPr>
        <p:spPr>
          <a:xfrm>
            <a:off x="0" y="966077"/>
            <a:ext cx="7444409" cy="5836942"/>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700"/>
              <a:buNone/>
            </a:pPr>
            <a:r>
              <a:rPr b="1" lang="en-US" sz="1700">
                <a:latin typeface="Times New Roman"/>
                <a:ea typeface="Times New Roman"/>
                <a:cs typeface="Times New Roman"/>
                <a:sym typeface="Times New Roman"/>
              </a:rPr>
              <a:t>Kinaxis:</a:t>
            </a:r>
            <a:endParaRPr/>
          </a:p>
          <a:p>
            <a:pPr indent="-228600" lvl="0" marL="228600" rtl="0" algn="l">
              <a:lnSpc>
                <a:spcPct val="150000"/>
              </a:lnSpc>
              <a:spcBef>
                <a:spcPts val="1000"/>
              </a:spcBef>
              <a:spcAft>
                <a:spcPts val="0"/>
              </a:spcAft>
              <a:buClr>
                <a:schemeClr val="dk1"/>
              </a:buClr>
              <a:buSzPts val="1700"/>
              <a:buChar char="•"/>
            </a:pPr>
            <a:r>
              <a:rPr b="0" i="0" lang="en-US" sz="1700">
                <a:latin typeface="Times New Roman"/>
                <a:ea typeface="Times New Roman"/>
                <a:cs typeface="Times New Roman"/>
                <a:sym typeface="Times New Roman"/>
              </a:rPr>
              <a:t>A cloud-based platform that offers analytics and planning capabilities for    supply chains. </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Improved demand forecast accuracy by </a:t>
            </a:r>
            <a:r>
              <a:rPr lang="en-US" sz="1700">
                <a:solidFill>
                  <a:srgbClr val="FF0000"/>
                </a:solidFill>
                <a:latin typeface="Times New Roman"/>
                <a:ea typeface="Times New Roman"/>
                <a:cs typeface="Times New Roman"/>
                <a:sym typeface="Times New Roman"/>
              </a:rPr>
              <a:t>30% </a:t>
            </a:r>
            <a:r>
              <a:rPr lang="en-US" sz="1700">
                <a:latin typeface="Times New Roman"/>
                <a:ea typeface="Times New Roman"/>
                <a:cs typeface="Times New Roman"/>
                <a:sym typeface="Times New Roman"/>
              </a:rPr>
              <a:t>reduced supply chain disruptions by </a:t>
            </a:r>
            <a:r>
              <a:rPr lang="en-US" sz="1700">
                <a:solidFill>
                  <a:srgbClr val="FF0000"/>
                </a:solidFill>
                <a:latin typeface="Times New Roman"/>
                <a:ea typeface="Times New Roman"/>
                <a:cs typeface="Times New Roman"/>
                <a:sym typeface="Times New Roman"/>
              </a:rPr>
              <a:t>20% </a:t>
            </a:r>
            <a:r>
              <a:rPr lang="en-US" sz="1700">
                <a:latin typeface="Times New Roman"/>
                <a:ea typeface="Times New Roman"/>
                <a:cs typeface="Times New Roman"/>
                <a:sym typeface="Times New Roman"/>
              </a:rPr>
              <a:t>and achieved </a:t>
            </a:r>
            <a:r>
              <a:rPr lang="en-US" sz="1700">
                <a:solidFill>
                  <a:srgbClr val="FF0000"/>
                </a:solidFill>
                <a:latin typeface="Times New Roman"/>
                <a:ea typeface="Times New Roman"/>
                <a:cs typeface="Times New Roman"/>
                <a:sym typeface="Times New Roman"/>
              </a:rPr>
              <a:t>40% faster decision-making</a:t>
            </a:r>
            <a:r>
              <a:rPr b="1" lang="en-US" sz="1700">
                <a:latin typeface="Times New Roman"/>
                <a:ea typeface="Times New Roman"/>
                <a:cs typeface="Times New Roman"/>
                <a:sym typeface="Times New Roman"/>
              </a:rPr>
              <a:t>.</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Utilizes </a:t>
            </a:r>
            <a:r>
              <a:rPr lang="en-US" sz="1700">
                <a:solidFill>
                  <a:srgbClr val="FF0000"/>
                </a:solidFill>
                <a:latin typeface="Times New Roman"/>
                <a:ea typeface="Times New Roman"/>
                <a:cs typeface="Times New Roman"/>
                <a:sym typeface="Times New Roman"/>
              </a:rPr>
              <a:t>predictive analytics </a:t>
            </a:r>
            <a:r>
              <a:rPr lang="en-US" sz="1700">
                <a:latin typeface="Times New Roman"/>
                <a:ea typeface="Times New Roman"/>
                <a:cs typeface="Times New Roman"/>
                <a:sym typeface="Times New Roman"/>
              </a:rPr>
              <a:t>to anticipate supply chain trends and </a:t>
            </a:r>
            <a:r>
              <a:rPr lang="en-US" sz="1700">
                <a:solidFill>
                  <a:srgbClr val="FF0000"/>
                </a:solidFill>
                <a:latin typeface="Times New Roman"/>
                <a:ea typeface="Times New Roman"/>
                <a:cs typeface="Times New Roman"/>
                <a:sym typeface="Times New Roman"/>
              </a:rPr>
              <a:t>concurrent planning techniques </a:t>
            </a:r>
            <a:r>
              <a:rPr lang="en-US" sz="1700">
                <a:latin typeface="Times New Roman"/>
                <a:ea typeface="Times New Roman"/>
                <a:cs typeface="Times New Roman"/>
                <a:sym typeface="Times New Roman"/>
              </a:rPr>
              <a:t>to enable real-time synchronization of logistics, demand and capacity planning for agile decision-making</a:t>
            </a:r>
            <a:endParaRPr b="0" i="0" sz="17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700"/>
              <a:buNone/>
            </a:pPr>
            <a:r>
              <a:rPr b="1" i="0" lang="en-US" sz="1700">
                <a:latin typeface="Times New Roman"/>
                <a:ea typeface="Times New Roman"/>
                <a:cs typeface="Times New Roman"/>
                <a:sym typeface="Times New Roman"/>
              </a:rPr>
              <a:t>Blue Yonder:</a:t>
            </a:r>
            <a:endParaRPr b="0" i="0" sz="17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1700"/>
              <a:buChar char="•"/>
            </a:pPr>
            <a:r>
              <a:rPr b="0" i="0" lang="en-US" sz="1700">
                <a:latin typeface="Times New Roman"/>
                <a:ea typeface="Times New Roman"/>
                <a:cs typeface="Times New Roman"/>
                <a:sym typeface="Times New Roman"/>
              </a:rPr>
              <a:t>A platform that uses machine learning and AI to provide predictive insights for demand forecasting, inventory management</a:t>
            </a:r>
            <a:r>
              <a:rPr lang="en-US" sz="1700">
                <a:latin typeface="Times New Roman"/>
                <a:ea typeface="Times New Roman"/>
                <a:cs typeface="Times New Roman"/>
                <a:sym typeface="Times New Roman"/>
              </a:rPr>
              <a:t> </a:t>
            </a:r>
            <a:r>
              <a:rPr b="0" i="0" lang="en-US" sz="1700">
                <a:latin typeface="Times New Roman"/>
                <a:ea typeface="Times New Roman"/>
                <a:cs typeface="Times New Roman"/>
                <a:sym typeface="Times New Roman"/>
              </a:rPr>
              <a:t>and supply chain planning.</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Achieved up to </a:t>
            </a:r>
            <a:r>
              <a:rPr lang="en-US" sz="1700">
                <a:solidFill>
                  <a:srgbClr val="FF0000"/>
                </a:solidFill>
                <a:latin typeface="Times New Roman"/>
                <a:ea typeface="Times New Roman"/>
                <a:cs typeface="Times New Roman"/>
                <a:sym typeface="Times New Roman"/>
              </a:rPr>
              <a:t>40% reduction </a:t>
            </a:r>
            <a:r>
              <a:rPr lang="en-US" sz="1700">
                <a:latin typeface="Times New Roman"/>
                <a:ea typeface="Times New Roman"/>
                <a:cs typeface="Times New Roman"/>
                <a:sym typeface="Times New Roman"/>
              </a:rPr>
              <a:t>in excess inventory, improved demand forecasting accuracy by </a:t>
            </a:r>
            <a:r>
              <a:rPr lang="en-US" sz="1700">
                <a:solidFill>
                  <a:srgbClr val="FF0000"/>
                </a:solidFill>
                <a:latin typeface="Times New Roman"/>
                <a:ea typeface="Times New Roman"/>
                <a:cs typeface="Times New Roman"/>
                <a:sym typeface="Times New Roman"/>
              </a:rPr>
              <a:t>50%</a:t>
            </a:r>
            <a:r>
              <a:rPr lang="en-US" sz="1700">
                <a:latin typeface="Times New Roman"/>
                <a:ea typeface="Times New Roman"/>
                <a:cs typeface="Times New Roman"/>
                <a:sym typeface="Times New Roman"/>
              </a:rPr>
              <a:t> and enhanced supply chain efficiency.</a:t>
            </a:r>
            <a:endParaRPr/>
          </a:p>
        </p:txBody>
      </p:sp>
      <p:pic>
        <p:nvPicPr>
          <p:cNvPr id="450" name="Google Shape;450;p25"/>
          <p:cNvPicPr preferRelativeResize="0"/>
          <p:nvPr/>
        </p:nvPicPr>
        <p:blipFill rotWithShape="1">
          <a:blip r:embed="rId3">
            <a:alphaModFix/>
          </a:blip>
          <a:srcRect b="0" l="0" r="0" t="0"/>
          <a:stretch/>
        </p:blipFill>
        <p:spPr>
          <a:xfrm>
            <a:off x="7444409" y="1639957"/>
            <a:ext cx="4747590" cy="466287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6"/>
          <p:cNvSpPr txBox="1"/>
          <p:nvPr>
            <p:ph idx="1" type="body"/>
          </p:nvPr>
        </p:nvSpPr>
        <p:spPr>
          <a:xfrm>
            <a:off x="0" y="178904"/>
            <a:ext cx="11787809" cy="6530009"/>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700"/>
              <a:buNone/>
            </a:pPr>
            <a:r>
              <a:rPr b="1" i="0" lang="en-US" sz="1700">
                <a:latin typeface="Times New Roman"/>
                <a:ea typeface="Times New Roman"/>
                <a:cs typeface="Times New Roman"/>
                <a:sym typeface="Times New Roman"/>
              </a:rPr>
              <a:t> Anaplan:</a:t>
            </a:r>
            <a:endParaRPr/>
          </a:p>
          <a:p>
            <a:pPr indent="-228600" lvl="0" marL="228600" rtl="0" algn="l">
              <a:lnSpc>
                <a:spcPct val="150000"/>
              </a:lnSpc>
              <a:spcBef>
                <a:spcPts val="1000"/>
              </a:spcBef>
              <a:spcAft>
                <a:spcPts val="0"/>
              </a:spcAft>
              <a:buClr>
                <a:schemeClr val="dk1"/>
              </a:buClr>
              <a:buSzPts val="1700"/>
              <a:buChar char="•"/>
            </a:pPr>
            <a:r>
              <a:rPr b="0" i="0" lang="en-US" sz="1700">
                <a:latin typeface="Times New Roman"/>
                <a:ea typeface="Times New Roman"/>
                <a:cs typeface="Times New Roman"/>
                <a:sym typeface="Times New Roman"/>
              </a:rPr>
              <a:t>A platform that allows for extended planning and analysis through real-time scenario analysis and collaborative workflow.</a:t>
            </a:r>
            <a:r>
              <a:rPr lang="en-US" sz="1700">
                <a:latin typeface="Times New Roman"/>
                <a:ea typeface="Times New Roman"/>
                <a:cs typeface="Times New Roman"/>
                <a:sym typeface="Times New Roman"/>
              </a:rPr>
              <a:t> </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Anaplan has helped clients achieve up </a:t>
            </a:r>
            <a:r>
              <a:rPr lang="en-US" sz="1700">
                <a:solidFill>
                  <a:srgbClr val="FF0000"/>
                </a:solidFill>
                <a:latin typeface="Times New Roman"/>
                <a:ea typeface="Times New Roman"/>
                <a:cs typeface="Times New Roman"/>
                <a:sym typeface="Times New Roman"/>
              </a:rPr>
              <a:t>to 30% faster planning cycles</a:t>
            </a:r>
            <a:r>
              <a:rPr lang="en-US" sz="1700">
                <a:latin typeface="Times New Roman"/>
                <a:ea typeface="Times New Roman"/>
                <a:cs typeface="Times New Roman"/>
                <a:sym typeface="Times New Roman"/>
              </a:rPr>
              <a:t>, </a:t>
            </a:r>
            <a:r>
              <a:rPr lang="en-US" sz="1700">
                <a:solidFill>
                  <a:srgbClr val="FF0000"/>
                </a:solidFill>
                <a:latin typeface="Times New Roman"/>
                <a:ea typeface="Times New Roman"/>
                <a:cs typeface="Times New Roman"/>
                <a:sym typeface="Times New Roman"/>
              </a:rPr>
              <a:t>improve forecast accuracy by 20%</a:t>
            </a:r>
            <a:r>
              <a:rPr lang="en-US" sz="1700">
                <a:latin typeface="Times New Roman"/>
                <a:ea typeface="Times New Roman"/>
                <a:cs typeface="Times New Roman"/>
                <a:sym typeface="Times New Roman"/>
              </a:rPr>
              <a:t> and increase operational efficiency by 25%, driving significant cost savings and enhanced decision-making</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Anaplan leverages advanced analytics and machine learning-driven </a:t>
            </a:r>
            <a:r>
              <a:rPr lang="en-US" sz="1700">
                <a:solidFill>
                  <a:srgbClr val="FF0000"/>
                </a:solidFill>
                <a:latin typeface="Times New Roman"/>
                <a:ea typeface="Times New Roman"/>
                <a:cs typeface="Times New Roman"/>
                <a:sym typeface="Times New Roman"/>
              </a:rPr>
              <a:t>predictive modeling </a:t>
            </a:r>
            <a:r>
              <a:rPr lang="en-US" sz="1700">
                <a:latin typeface="Times New Roman"/>
                <a:ea typeface="Times New Roman"/>
                <a:cs typeface="Times New Roman"/>
                <a:sym typeface="Times New Roman"/>
              </a:rPr>
              <a:t>to forecast demand, optimize inventory management  and enhance supply chain efficiency</a:t>
            </a:r>
            <a:endParaRPr/>
          </a:p>
          <a:p>
            <a:pPr indent="0" lvl="0" marL="0" rtl="0" algn="l">
              <a:lnSpc>
                <a:spcPct val="150000"/>
              </a:lnSpc>
              <a:spcBef>
                <a:spcPts val="1000"/>
              </a:spcBef>
              <a:spcAft>
                <a:spcPts val="0"/>
              </a:spcAft>
              <a:buClr>
                <a:schemeClr val="dk1"/>
              </a:buClr>
              <a:buSzPts val="1700"/>
              <a:buNone/>
            </a:pPr>
            <a:r>
              <a:rPr b="1" i="0" lang="en-US" sz="1700">
                <a:latin typeface="Times New Roman"/>
                <a:ea typeface="Times New Roman"/>
                <a:cs typeface="Times New Roman"/>
                <a:sym typeface="Times New Roman"/>
              </a:rPr>
              <a:t>E2open:</a:t>
            </a:r>
            <a:endParaRPr b="0" i="0" sz="17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ts val="1700"/>
              <a:buChar char="•"/>
            </a:pPr>
            <a:r>
              <a:rPr b="0" i="0" lang="en-US" sz="1700">
                <a:latin typeface="Times New Roman"/>
                <a:ea typeface="Times New Roman"/>
                <a:cs typeface="Times New Roman"/>
                <a:sym typeface="Times New Roman"/>
              </a:rPr>
              <a:t>A platform that provides an automated solution with advanced demand sensing and modeling capabilities.</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E2open helps businesses </a:t>
            </a:r>
            <a:r>
              <a:rPr lang="en-US" sz="1700">
                <a:solidFill>
                  <a:srgbClr val="FF0000"/>
                </a:solidFill>
                <a:latin typeface="Times New Roman"/>
                <a:ea typeface="Times New Roman"/>
                <a:cs typeface="Times New Roman"/>
                <a:sym typeface="Times New Roman"/>
              </a:rPr>
              <a:t>reduce excess inventory by up to 30%</a:t>
            </a:r>
            <a:r>
              <a:rPr lang="en-US" sz="1700">
                <a:latin typeface="Times New Roman"/>
                <a:ea typeface="Times New Roman"/>
                <a:cs typeface="Times New Roman"/>
                <a:sym typeface="Times New Roman"/>
              </a:rPr>
              <a:t>,improve demand forecast accuracy by 50% and enhance supply chain efficiency by 25%. The platform enables faster decision-making, cutting planning cycles by 20% and driving significant operational improvements. </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E2open leverages </a:t>
            </a:r>
            <a:r>
              <a:rPr lang="en-US" sz="1700">
                <a:solidFill>
                  <a:srgbClr val="FF0000"/>
                </a:solidFill>
                <a:latin typeface="Times New Roman"/>
                <a:ea typeface="Times New Roman"/>
                <a:cs typeface="Times New Roman"/>
                <a:sym typeface="Times New Roman"/>
              </a:rPr>
              <a:t>diagnostic analytics identifies the root causes </a:t>
            </a:r>
            <a:r>
              <a:rPr lang="en-US" sz="1700">
                <a:latin typeface="Times New Roman"/>
                <a:ea typeface="Times New Roman"/>
                <a:cs typeface="Times New Roman"/>
                <a:sym typeface="Times New Roman"/>
              </a:rPr>
              <a:t>of supply chain disruptions.</a:t>
            </a:r>
            <a:endParaRPr/>
          </a:p>
          <a:p>
            <a:pPr indent="0" lvl="0" marL="0" rtl="0" algn="l">
              <a:lnSpc>
                <a:spcPct val="150000"/>
              </a:lnSpc>
              <a:spcBef>
                <a:spcPts val="1000"/>
              </a:spcBef>
              <a:spcAft>
                <a:spcPts val="0"/>
              </a:spcAft>
              <a:buClr>
                <a:schemeClr val="dk1"/>
              </a:buClr>
              <a:buSzPts val="1700"/>
              <a:buNone/>
            </a:pPr>
            <a:r>
              <a:t/>
            </a:r>
            <a:endParaRPr sz="17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700"/>
              <a:buNone/>
            </a:pPr>
            <a:r>
              <a:t/>
            </a:r>
            <a:endParaRPr sz="17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9" name="Shape 459"/>
        <p:cNvGrpSpPr/>
        <p:nvPr/>
      </p:nvGrpSpPr>
      <p:grpSpPr>
        <a:xfrm>
          <a:off x="0" y="0"/>
          <a:ext cx="0" cy="0"/>
          <a:chOff x="0" y="0"/>
          <a:chExt cx="0" cy="0"/>
        </a:xfrm>
      </p:grpSpPr>
      <p:sp>
        <p:nvSpPr>
          <p:cNvPr id="460" name="Google Shape;460;p27"/>
          <p:cNvSpPr txBox="1"/>
          <p:nvPr>
            <p:ph type="title"/>
          </p:nvPr>
        </p:nvSpPr>
        <p:spPr>
          <a:xfrm>
            <a:off x="1399790" y="198784"/>
            <a:ext cx="9392421" cy="74543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GROWTH RATE</a:t>
            </a:r>
            <a:endParaRPr/>
          </a:p>
        </p:txBody>
      </p:sp>
      <p:sp>
        <p:nvSpPr>
          <p:cNvPr id="461" name="Google Shape;461;p27"/>
          <p:cNvSpPr txBox="1"/>
          <p:nvPr>
            <p:ph idx="1" type="body"/>
          </p:nvPr>
        </p:nvSpPr>
        <p:spPr>
          <a:xfrm>
            <a:off x="0" y="1222513"/>
            <a:ext cx="6649278" cy="543670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1700"/>
              <a:buChar char="•"/>
            </a:pPr>
            <a:r>
              <a:rPr i="0" lang="en-US" sz="1700">
                <a:latin typeface="Times New Roman"/>
                <a:ea typeface="Times New Roman"/>
                <a:cs typeface="Times New Roman"/>
                <a:sym typeface="Times New Roman"/>
              </a:rPr>
              <a:t>The </a:t>
            </a:r>
            <a:r>
              <a:rPr i="0" lang="en-US" sz="1700">
                <a:solidFill>
                  <a:srgbClr val="FF0000"/>
                </a:solidFill>
                <a:latin typeface="Times New Roman"/>
                <a:ea typeface="Times New Roman"/>
                <a:cs typeface="Times New Roman"/>
                <a:sym typeface="Times New Roman"/>
              </a:rPr>
              <a:t>North America </a:t>
            </a:r>
            <a:r>
              <a:rPr i="0" lang="en-US" sz="1700">
                <a:latin typeface="Times New Roman"/>
                <a:ea typeface="Times New Roman"/>
                <a:cs typeface="Times New Roman"/>
                <a:sym typeface="Times New Roman"/>
              </a:rPr>
              <a:t>Supply Chain Analytics Market share stood around </a:t>
            </a:r>
            <a:r>
              <a:rPr i="0" lang="en-US" sz="1700">
                <a:solidFill>
                  <a:srgbClr val="FF0000"/>
                </a:solidFill>
                <a:latin typeface="Times New Roman"/>
                <a:ea typeface="Times New Roman"/>
                <a:cs typeface="Times New Roman"/>
                <a:sym typeface="Times New Roman"/>
              </a:rPr>
              <a:t>41.17%</a:t>
            </a:r>
            <a:r>
              <a:rPr i="0" lang="en-US" sz="1700">
                <a:latin typeface="Times New Roman"/>
                <a:ea typeface="Times New Roman"/>
                <a:cs typeface="Times New Roman"/>
                <a:sym typeface="Times New Roman"/>
              </a:rPr>
              <a:t>  in the global market, with a valuation of </a:t>
            </a:r>
            <a:r>
              <a:rPr i="0" lang="en-US" sz="1700">
                <a:solidFill>
                  <a:srgbClr val="FF0000"/>
                </a:solidFill>
                <a:latin typeface="Times New Roman"/>
                <a:ea typeface="Times New Roman"/>
                <a:cs typeface="Times New Roman"/>
                <a:sym typeface="Times New Roman"/>
              </a:rPr>
              <a:t>USD 2.45 billion</a:t>
            </a:r>
            <a:r>
              <a:rPr i="0" lang="en-US" sz="1700">
                <a:latin typeface="Times New Roman"/>
                <a:ea typeface="Times New Roman"/>
                <a:cs typeface="Times New Roman"/>
                <a:sym typeface="Times New Roman"/>
              </a:rPr>
              <a:t>. To</a:t>
            </a:r>
            <a:r>
              <a:rPr b="1" i="0" lang="en-US" sz="1700">
                <a:latin typeface="Times New Roman"/>
                <a:ea typeface="Times New Roman"/>
                <a:cs typeface="Times New Roman"/>
                <a:sym typeface="Times New Roman"/>
              </a:rPr>
              <a:t> </a:t>
            </a:r>
            <a:r>
              <a:rPr i="0" lang="en-US" sz="1700">
                <a:latin typeface="Times New Roman"/>
                <a:ea typeface="Times New Roman"/>
                <a:cs typeface="Times New Roman"/>
                <a:sym typeface="Times New Roman"/>
              </a:rPr>
              <a:t>improve operational efficiency, reduce costs</a:t>
            </a:r>
            <a:r>
              <a:rPr lang="en-US" sz="1700">
                <a:latin typeface="Times New Roman"/>
                <a:ea typeface="Times New Roman"/>
                <a:cs typeface="Times New Roman"/>
                <a:sym typeface="Times New Roman"/>
              </a:rPr>
              <a:t> </a:t>
            </a:r>
            <a:r>
              <a:rPr i="0" lang="en-US" sz="1700">
                <a:latin typeface="Times New Roman"/>
                <a:ea typeface="Times New Roman"/>
                <a:cs typeface="Times New Roman"/>
                <a:sym typeface="Times New Roman"/>
              </a:rPr>
              <a:t>and optimize the supply chain processes has led to the adoption of AI.</a:t>
            </a:r>
            <a:endParaRPr/>
          </a:p>
          <a:p>
            <a:pPr indent="-228600" lvl="0" marL="228600" rtl="0" algn="l">
              <a:lnSpc>
                <a:spcPct val="150000"/>
              </a:lnSpc>
              <a:spcBef>
                <a:spcPts val="1000"/>
              </a:spcBef>
              <a:spcAft>
                <a:spcPts val="0"/>
              </a:spcAft>
              <a:buClr>
                <a:schemeClr val="dk1"/>
              </a:buClr>
              <a:buSzPts val="1700"/>
              <a:buChar char="•"/>
            </a:pPr>
            <a:r>
              <a:rPr i="0" lang="en-US" sz="1700">
                <a:latin typeface="Times New Roman"/>
                <a:ea typeface="Times New Roman"/>
                <a:cs typeface="Times New Roman"/>
                <a:sym typeface="Times New Roman"/>
              </a:rPr>
              <a:t>The market size for supply chain analytics continues to grow in </a:t>
            </a:r>
            <a:r>
              <a:rPr i="0" lang="en-US" sz="1700">
                <a:solidFill>
                  <a:srgbClr val="FF0000"/>
                </a:solidFill>
                <a:latin typeface="Times New Roman"/>
                <a:ea typeface="Times New Roman"/>
                <a:cs typeface="Times New Roman"/>
                <a:sym typeface="Times New Roman"/>
              </a:rPr>
              <a:t>North America</a:t>
            </a:r>
            <a:r>
              <a:rPr lang="en-US" sz="1700">
                <a:solidFill>
                  <a:srgbClr val="FF0000"/>
                </a:solidFill>
                <a:latin typeface="Times New Roman"/>
                <a:ea typeface="Times New Roman"/>
                <a:cs typeface="Times New Roman"/>
                <a:sym typeface="Times New Roman"/>
              </a:rPr>
              <a:t> </a:t>
            </a:r>
            <a:r>
              <a:rPr i="0" lang="en-US" sz="1700">
                <a:latin typeface="Times New Roman"/>
                <a:ea typeface="Times New Roman"/>
                <a:cs typeface="Times New Roman"/>
                <a:sym typeface="Times New Roman"/>
              </a:rPr>
              <a:t>with</a:t>
            </a:r>
            <a:r>
              <a:rPr i="0" lang="en-US" sz="1700">
                <a:solidFill>
                  <a:srgbClr val="FF0000"/>
                </a:solidFill>
                <a:latin typeface="Times New Roman"/>
                <a:ea typeface="Times New Roman"/>
                <a:cs typeface="Times New Roman"/>
                <a:sym typeface="Times New Roman"/>
              </a:rPr>
              <a:t> </a:t>
            </a:r>
            <a:r>
              <a:rPr i="0" lang="en-US" sz="1700">
                <a:latin typeface="Times New Roman"/>
                <a:ea typeface="Times New Roman"/>
                <a:cs typeface="Times New Roman"/>
                <a:sym typeface="Times New Roman"/>
              </a:rPr>
              <a:t>the USA playing a significant role in this expansion.</a:t>
            </a:r>
            <a:endParaRPr/>
          </a:p>
          <a:p>
            <a:pPr indent="-228600" lvl="0" marL="228600" rtl="0" algn="l">
              <a:lnSpc>
                <a:spcPct val="150000"/>
              </a:lnSpc>
              <a:spcBef>
                <a:spcPts val="1000"/>
              </a:spcBef>
              <a:spcAft>
                <a:spcPts val="0"/>
              </a:spcAft>
              <a:buClr>
                <a:schemeClr val="dk1"/>
              </a:buClr>
              <a:buSzPts val="1700"/>
              <a:buChar char="•"/>
            </a:pPr>
            <a:r>
              <a:rPr i="0" lang="en-US" sz="1700">
                <a:latin typeface="Times New Roman"/>
                <a:ea typeface="Times New Roman"/>
                <a:cs typeface="Times New Roman"/>
                <a:sym typeface="Times New Roman"/>
              </a:rPr>
              <a:t>With the </a:t>
            </a:r>
            <a:r>
              <a:rPr i="0" lang="en-US" sz="1700">
                <a:solidFill>
                  <a:srgbClr val="FF0000"/>
                </a:solidFill>
                <a:latin typeface="Times New Roman"/>
                <a:ea typeface="Times New Roman"/>
                <a:cs typeface="Times New Roman"/>
                <a:sym typeface="Times New Roman"/>
              </a:rPr>
              <a:t>prominence of technology </a:t>
            </a:r>
            <a:r>
              <a:rPr i="0" lang="en-US" sz="1700">
                <a:latin typeface="Times New Roman"/>
                <a:ea typeface="Times New Roman"/>
                <a:cs typeface="Times New Roman"/>
                <a:sym typeface="Times New Roman"/>
              </a:rPr>
              <a:t>players in the market and increasing penetration of big data in the retail space, retailers are leveraging supply chain analytics to gain deeper insights into their operations, enhance efficiency</a:t>
            </a:r>
            <a:r>
              <a:rPr lang="en-US" sz="1700">
                <a:latin typeface="Times New Roman"/>
                <a:ea typeface="Times New Roman"/>
                <a:cs typeface="Times New Roman"/>
                <a:sym typeface="Times New Roman"/>
              </a:rPr>
              <a:t> </a:t>
            </a:r>
            <a:r>
              <a:rPr i="0" lang="en-US" sz="1700">
                <a:latin typeface="Times New Roman"/>
                <a:ea typeface="Times New Roman"/>
                <a:cs typeface="Times New Roman"/>
                <a:sym typeface="Times New Roman"/>
              </a:rPr>
              <a:t>and drive profitability.</a:t>
            </a:r>
            <a:endParaRPr sz="1700">
              <a:latin typeface="Times New Roman"/>
              <a:ea typeface="Times New Roman"/>
              <a:cs typeface="Times New Roman"/>
              <a:sym typeface="Times New Roman"/>
            </a:endParaRPr>
          </a:p>
        </p:txBody>
      </p:sp>
      <p:pic>
        <p:nvPicPr>
          <p:cNvPr id="462" name="Google Shape;462;p27"/>
          <p:cNvPicPr preferRelativeResize="0"/>
          <p:nvPr/>
        </p:nvPicPr>
        <p:blipFill rotWithShape="1">
          <a:blip r:embed="rId3">
            <a:alphaModFix/>
          </a:blip>
          <a:srcRect b="0" l="0" r="0" t="0"/>
          <a:stretch/>
        </p:blipFill>
        <p:spPr>
          <a:xfrm>
            <a:off x="6838121" y="1729177"/>
            <a:ext cx="5353877" cy="438695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8"/>
          <p:cNvSpPr txBox="1"/>
          <p:nvPr>
            <p:ph type="title"/>
          </p:nvPr>
        </p:nvSpPr>
        <p:spPr>
          <a:xfrm>
            <a:off x="838200" y="188843"/>
            <a:ext cx="10515600" cy="49219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BUSINESS IMPACT</a:t>
            </a:r>
            <a:endParaRPr/>
          </a:p>
        </p:txBody>
      </p:sp>
      <p:sp>
        <p:nvSpPr>
          <p:cNvPr id="468" name="Google Shape;468;p28"/>
          <p:cNvSpPr txBox="1"/>
          <p:nvPr>
            <p:ph idx="1" type="body"/>
          </p:nvPr>
        </p:nvSpPr>
        <p:spPr>
          <a:xfrm>
            <a:off x="0" y="681038"/>
            <a:ext cx="11559209" cy="5988119"/>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700"/>
              <a:buNone/>
            </a:pPr>
            <a:r>
              <a:rPr b="1" lang="en-US" sz="1700">
                <a:latin typeface="Times New Roman"/>
                <a:ea typeface="Times New Roman"/>
                <a:cs typeface="Times New Roman"/>
                <a:sym typeface="Times New Roman"/>
              </a:rPr>
              <a:t>1. Demand Forecasting:</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Predicts future product demand accurately, leading to a </a:t>
            </a:r>
            <a:r>
              <a:rPr lang="en-US" sz="1700">
                <a:solidFill>
                  <a:srgbClr val="FF0000"/>
                </a:solidFill>
                <a:latin typeface="Times New Roman"/>
                <a:ea typeface="Times New Roman"/>
                <a:cs typeface="Times New Roman"/>
                <a:sym typeface="Times New Roman"/>
              </a:rPr>
              <a:t>20-35%</a:t>
            </a:r>
            <a:r>
              <a:rPr lang="en-US" sz="1700">
                <a:latin typeface="Times New Roman"/>
                <a:ea typeface="Times New Roman"/>
                <a:cs typeface="Times New Roman"/>
                <a:sym typeface="Times New Roman"/>
              </a:rPr>
              <a:t> improvement in forecast accuracy, a </a:t>
            </a:r>
            <a:r>
              <a:rPr lang="en-US" sz="1700">
                <a:solidFill>
                  <a:srgbClr val="FF0000"/>
                </a:solidFill>
                <a:latin typeface="Times New Roman"/>
                <a:ea typeface="Times New Roman"/>
                <a:cs typeface="Times New Roman"/>
                <a:sym typeface="Times New Roman"/>
              </a:rPr>
              <a:t>10-20% </a:t>
            </a:r>
            <a:r>
              <a:rPr lang="en-US" sz="1700">
                <a:latin typeface="Times New Roman"/>
                <a:ea typeface="Times New Roman"/>
                <a:cs typeface="Times New Roman"/>
                <a:sym typeface="Times New Roman"/>
              </a:rPr>
              <a:t>reduction in carrying costs and a </a:t>
            </a:r>
            <a:r>
              <a:rPr lang="en-US" sz="1700">
                <a:solidFill>
                  <a:srgbClr val="FF0000"/>
                </a:solidFill>
                <a:latin typeface="Times New Roman"/>
                <a:ea typeface="Times New Roman"/>
                <a:cs typeface="Times New Roman"/>
                <a:sym typeface="Times New Roman"/>
              </a:rPr>
              <a:t>15-25% </a:t>
            </a:r>
            <a:r>
              <a:rPr lang="en-US" sz="1700">
                <a:latin typeface="Times New Roman"/>
                <a:ea typeface="Times New Roman"/>
                <a:cs typeface="Times New Roman"/>
                <a:sym typeface="Times New Roman"/>
              </a:rPr>
              <a:t>reduction in inventory waste.</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2.Inventory Management:</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Inventory management provides improved insights into inventory levels, resulting in a </a:t>
            </a:r>
            <a:r>
              <a:rPr lang="en-US" sz="1700">
                <a:solidFill>
                  <a:srgbClr val="FF0000"/>
                </a:solidFill>
                <a:latin typeface="Times New Roman"/>
                <a:ea typeface="Times New Roman"/>
                <a:cs typeface="Times New Roman"/>
                <a:sym typeface="Times New Roman"/>
              </a:rPr>
              <a:t>20-40%</a:t>
            </a:r>
            <a:r>
              <a:rPr lang="en-US" sz="1700">
                <a:latin typeface="Times New Roman"/>
                <a:ea typeface="Times New Roman"/>
                <a:cs typeface="Times New Roman"/>
                <a:sym typeface="Times New Roman"/>
              </a:rPr>
              <a:t> improvement in inventory accuracy and a </a:t>
            </a:r>
            <a:r>
              <a:rPr lang="en-US" sz="1700">
                <a:solidFill>
                  <a:srgbClr val="FF0000"/>
                </a:solidFill>
                <a:latin typeface="Times New Roman"/>
                <a:ea typeface="Times New Roman"/>
                <a:cs typeface="Times New Roman"/>
                <a:sym typeface="Times New Roman"/>
              </a:rPr>
              <a:t>10-25%</a:t>
            </a:r>
            <a:r>
              <a:rPr lang="en-US" sz="1700">
                <a:latin typeface="Times New Roman"/>
                <a:ea typeface="Times New Roman"/>
                <a:cs typeface="Times New Roman"/>
                <a:sym typeface="Times New Roman"/>
              </a:rPr>
              <a:t> reduction in stockouts and overstock situations.</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3.Improved Efficiency:</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Enhanced operational workflows, automation and optimized resource allocation lead to a </a:t>
            </a:r>
            <a:r>
              <a:rPr lang="en-US" sz="1700">
                <a:solidFill>
                  <a:srgbClr val="FF0000"/>
                </a:solidFill>
                <a:latin typeface="Times New Roman"/>
                <a:ea typeface="Times New Roman"/>
                <a:cs typeface="Times New Roman"/>
                <a:sym typeface="Times New Roman"/>
              </a:rPr>
              <a:t>15-30% </a:t>
            </a:r>
            <a:r>
              <a:rPr lang="en-US" sz="1700">
                <a:latin typeface="Times New Roman"/>
                <a:ea typeface="Times New Roman"/>
                <a:cs typeface="Times New Roman"/>
                <a:sym typeface="Times New Roman"/>
              </a:rPr>
              <a:t>increase in overall supply chain efficiency.</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4.Real-Time Monitoring:</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Real-time monitoring enhances the ability to identify and respond to disruptions, resulting in a </a:t>
            </a:r>
            <a:r>
              <a:rPr lang="en-US" sz="1700">
                <a:solidFill>
                  <a:srgbClr val="FF0000"/>
                </a:solidFill>
                <a:latin typeface="Times New Roman"/>
                <a:ea typeface="Times New Roman"/>
                <a:cs typeface="Times New Roman"/>
                <a:sym typeface="Times New Roman"/>
              </a:rPr>
              <a:t>25-40%</a:t>
            </a:r>
            <a:r>
              <a:rPr lang="en-US" sz="1700">
                <a:latin typeface="Times New Roman"/>
                <a:ea typeface="Times New Roman"/>
                <a:cs typeface="Times New Roman"/>
                <a:sym typeface="Times New Roman"/>
              </a:rPr>
              <a:t> reduction in response time to disruptions and a </a:t>
            </a:r>
            <a:r>
              <a:rPr lang="en-US" sz="1700">
                <a:solidFill>
                  <a:srgbClr val="FF0000"/>
                </a:solidFill>
                <a:latin typeface="Times New Roman"/>
                <a:ea typeface="Times New Roman"/>
                <a:cs typeface="Times New Roman"/>
                <a:sym typeface="Times New Roman"/>
              </a:rPr>
              <a:t>10-20% </a:t>
            </a:r>
            <a:r>
              <a:rPr lang="en-US" sz="1700">
                <a:latin typeface="Times New Roman"/>
                <a:ea typeface="Times New Roman"/>
                <a:cs typeface="Times New Roman"/>
                <a:sym typeface="Times New Roman"/>
              </a:rPr>
              <a:t>improvement in on-time delivery rates.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2" name="Shape 472"/>
        <p:cNvGrpSpPr/>
        <p:nvPr/>
      </p:nvGrpSpPr>
      <p:grpSpPr>
        <a:xfrm>
          <a:off x="0" y="0"/>
          <a:ext cx="0" cy="0"/>
          <a:chOff x="0" y="0"/>
          <a:chExt cx="0" cy="0"/>
        </a:xfrm>
      </p:grpSpPr>
      <p:sp>
        <p:nvSpPr>
          <p:cNvPr id="473" name="Google Shape;473;p29"/>
          <p:cNvSpPr txBox="1"/>
          <p:nvPr>
            <p:ph type="title"/>
          </p:nvPr>
        </p:nvSpPr>
        <p:spPr>
          <a:xfrm>
            <a:off x="1348034" y="168965"/>
            <a:ext cx="9495933" cy="57290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RESHAPE OF SUPPLY CHAIN ANALYTICS</a:t>
            </a:r>
            <a:endParaRPr/>
          </a:p>
        </p:txBody>
      </p:sp>
      <p:sp>
        <p:nvSpPr>
          <p:cNvPr id="474" name="Google Shape;474;p29"/>
          <p:cNvSpPr txBox="1"/>
          <p:nvPr>
            <p:ph idx="1" type="body"/>
          </p:nvPr>
        </p:nvSpPr>
        <p:spPr>
          <a:xfrm>
            <a:off x="0" y="1630017"/>
            <a:ext cx="6530523" cy="515972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700"/>
              <a:buNone/>
            </a:pPr>
            <a:r>
              <a:rPr b="1" lang="en-US" sz="1700">
                <a:latin typeface="Times New Roman"/>
                <a:ea typeface="Times New Roman"/>
                <a:cs typeface="Times New Roman"/>
                <a:sym typeface="Times New Roman"/>
              </a:rPr>
              <a:t>1.Real-time shipment monitoring : </a:t>
            </a:r>
            <a:endParaRPr/>
          </a:p>
          <a:p>
            <a:pPr indent="0" lvl="0" marL="0" rtl="0" algn="l">
              <a:lnSpc>
                <a:spcPct val="15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 Real-time shipment monitoring  can be a powerful tool for </a:t>
            </a:r>
            <a:r>
              <a:rPr lang="en-US" sz="1700">
                <a:solidFill>
                  <a:srgbClr val="FF0000"/>
                </a:solidFill>
                <a:latin typeface="Times New Roman"/>
                <a:ea typeface="Times New Roman"/>
                <a:cs typeface="Times New Roman"/>
                <a:sym typeface="Times New Roman"/>
              </a:rPr>
              <a:t>Improving decision-making </a:t>
            </a:r>
            <a:r>
              <a:rPr lang="en-US" sz="1700">
                <a:latin typeface="Times New Roman"/>
                <a:ea typeface="Times New Roman"/>
                <a:cs typeface="Times New Roman"/>
                <a:sym typeface="Times New Roman"/>
              </a:rPr>
              <a:t>and enabling proactive adjustment.</a:t>
            </a:r>
            <a:r>
              <a:rPr b="0" i="1" lang="en-US" sz="1700">
                <a:latin typeface="Times New Roman"/>
                <a:ea typeface="Times New Roman"/>
                <a:cs typeface="Times New Roman"/>
                <a:sym typeface="Times New Roman"/>
              </a:rPr>
              <a:t> </a:t>
            </a:r>
            <a:r>
              <a:rPr lang="en-US" sz="1700">
                <a:latin typeface="Times New Roman"/>
                <a:ea typeface="Times New Roman"/>
                <a:cs typeface="Times New Roman"/>
                <a:sym typeface="Times New Roman"/>
              </a:rPr>
              <a:t>Businesses can adjust their shipping operations with the use of transportation and supply chain analytics to Reduce delivery time.</a:t>
            </a:r>
            <a:endParaRPr/>
          </a:p>
          <a:p>
            <a:pPr indent="0" lvl="0" marL="0" rtl="0" algn="l">
              <a:lnSpc>
                <a:spcPct val="150000"/>
              </a:lnSpc>
              <a:spcBef>
                <a:spcPts val="1000"/>
              </a:spcBef>
              <a:spcAft>
                <a:spcPts val="0"/>
              </a:spcAft>
              <a:buClr>
                <a:schemeClr val="dk1"/>
              </a:buClr>
              <a:buSzPts val="1700"/>
              <a:buNone/>
            </a:pPr>
            <a:r>
              <a:t/>
            </a:r>
            <a:endParaRPr sz="17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700"/>
              <a:buNone/>
            </a:pPr>
            <a:r>
              <a:rPr b="1" i="0" lang="en-US" sz="1700">
                <a:latin typeface="Times New Roman"/>
                <a:ea typeface="Times New Roman"/>
                <a:cs typeface="Times New Roman"/>
                <a:sym typeface="Times New Roman"/>
              </a:rPr>
              <a:t>2. Enhanced Warehousing Efficiency:</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 </a:t>
            </a:r>
            <a:r>
              <a:rPr b="0" i="0" lang="en-US" sz="1700">
                <a:latin typeface="Times New Roman"/>
                <a:ea typeface="Times New Roman"/>
                <a:cs typeface="Times New Roman"/>
                <a:sym typeface="Times New Roman"/>
              </a:rPr>
              <a:t>Optimal resource allocation </a:t>
            </a:r>
            <a:r>
              <a:rPr b="0" i="0" lang="en-US" sz="1700">
                <a:solidFill>
                  <a:srgbClr val="FF0000"/>
                </a:solidFill>
                <a:latin typeface="Times New Roman"/>
                <a:ea typeface="Times New Roman"/>
                <a:cs typeface="Times New Roman"/>
                <a:sym typeface="Times New Roman"/>
              </a:rPr>
              <a:t>drives efficient warehousing</a:t>
            </a:r>
            <a:r>
              <a:rPr b="0" i="0" lang="en-US" sz="1700">
                <a:latin typeface="Times New Roman"/>
                <a:ea typeface="Times New Roman"/>
                <a:cs typeface="Times New Roman"/>
                <a:sym typeface="Times New Roman"/>
              </a:rPr>
              <a:t>. Data collection eases congestion, streamlines warehouse flow, and ensures timely deliveries.</a:t>
            </a:r>
            <a:endParaRPr/>
          </a:p>
          <a:p>
            <a:pPr indent="0" lvl="0" marL="0" rtl="0" algn="l">
              <a:lnSpc>
                <a:spcPct val="90000"/>
              </a:lnSpc>
              <a:spcBef>
                <a:spcPts val="1000"/>
              </a:spcBef>
              <a:spcAft>
                <a:spcPts val="0"/>
              </a:spcAft>
              <a:buClr>
                <a:schemeClr val="dk1"/>
              </a:buClr>
              <a:buSzPts val="800"/>
              <a:buNone/>
            </a:pPr>
            <a:r>
              <a:t/>
            </a:r>
            <a:endParaRPr b="1" i="0" sz="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800"/>
              <a:buNone/>
            </a:pPr>
            <a:r>
              <a:t/>
            </a:r>
            <a:endParaRPr sz="800">
              <a:latin typeface="Times New Roman"/>
              <a:ea typeface="Times New Roman"/>
              <a:cs typeface="Times New Roman"/>
              <a:sym typeface="Times New Roman"/>
            </a:endParaRPr>
          </a:p>
        </p:txBody>
      </p:sp>
      <p:sp>
        <p:nvSpPr>
          <p:cNvPr id="475" name="Google Shape;475;p29"/>
          <p:cNvSpPr/>
          <p:nvPr/>
        </p:nvSpPr>
        <p:spPr>
          <a:xfrm>
            <a:off x="9005546" y="1298432"/>
            <a:ext cx="329517" cy="5013844"/>
          </a:xfrm>
          <a:prstGeom prst="roundRect">
            <a:avLst>
              <a:gd fmla="val 16667" name="adj"/>
            </a:avLst>
          </a:prstGeom>
          <a:solidFill>
            <a:srgbClr val="FBEF59"/>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76" name="Google Shape;476;p29"/>
          <p:cNvSpPr/>
          <p:nvPr/>
        </p:nvSpPr>
        <p:spPr>
          <a:xfrm rot="1123701">
            <a:off x="8668378" y="5749191"/>
            <a:ext cx="1003852" cy="997479"/>
          </a:xfrm>
          <a:prstGeom prst="ellipse">
            <a:avLst/>
          </a:prstGeom>
          <a:solidFill>
            <a:srgbClr val="7F7F7F"/>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77" name="Google Shape;477;p29"/>
          <p:cNvSpPr/>
          <p:nvPr/>
        </p:nvSpPr>
        <p:spPr>
          <a:xfrm>
            <a:off x="9654316" y="1311014"/>
            <a:ext cx="2554168" cy="1381539"/>
          </a:xfrm>
          <a:custGeom>
            <a:rect b="b" l="l" r="r" t="t"/>
            <a:pathLst>
              <a:path extrusionOk="0" h="1381539" w="2433331">
                <a:moveTo>
                  <a:pt x="385194" y="179894"/>
                </a:moveTo>
                <a:lnTo>
                  <a:pt x="89771" y="475317"/>
                </a:lnTo>
                <a:lnTo>
                  <a:pt x="385194" y="770739"/>
                </a:lnTo>
                <a:lnTo>
                  <a:pt x="680616" y="475317"/>
                </a:lnTo>
                <a:close/>
                <a:moveTo>
                  <a:pt x="0" y="0"/>
                </a:moveTo>
                <a:lnTo>
                  <a:pt x="2433331" y="0"/>
                </a:lnTo>
                <a:lnTo>
                  <a:pt x="2433331" y="1381539"/>
                </a:lnTo>
                <a:lnTo>
                  <a:pt x="0" y="1381539"/>
                </a:lnTo>
                <a:close/>
              </a:path>
            </a:pathLst>
          </a:custGeom>
          <a:solidFill>
            <a:srgbClr val="ECEFE8"/>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78" name="Google Shape;478;p29"/>
          <p:cNvSpPr/>
          <p:nvPr/>
        </p:nvSpPr>
        <p:spPr>
          <a:xfrm>
            <a:off x="8671813" y="1493038"/>
            <a:ext cx="1384792" cy="177939"/>
          </a:xfrm>
          <a:custGeom>
            <a:rect b="b" l="l" r="r" t="t"/>
            <a:pathLst>
              <a:path extrusionOk="0" h="221911" w="1384792">
                <a:moveTo>
                  <a:pt x="692396" y="0"/>
                </a:moveTo>
                <a:cubicBezTo>
                  <a:pt x="1028421" y="0"/>
                  <a:pt x="1308775" y="79407"/>
                  <a:pt x="1373613" y="184968"/>
                </a:cubicBezTo>
                <a:lnTo>
                  <a:pt x="1384792" y="221911"/>
                </a:lnTo>
                <a:lnTo>
                  <a:pt x="1266999" y="221911"/>
                </a:lnTo>
                <a:lnTo>
                  <a:pt x="1260139" y="208311"/>
                </a:lnTo>
                <a:cubicBezTo>
                  <a:pt x="1206102" y="155531"/>
                  <a:pt x="972447" y="115827"/>
                  <a:pt x="692396" y="115827"/>
                </a:cubicBezTo>
                <a:cubicBezTo>
                  <a:pt x="412345" y="115827"/>
                  <a:pt x="178691" y="155531"/>
                  <a:pt x="124653" y="208311"/>
                </a:cubicBezTo>
                <a:lnTo>
                  <a:pt x="117794" y="221911"/>
                </a:lnTo>
                <a:lnTo>
                  <a:pt x="0" y="221911"/>
                </a:lnTo>
                <a:lnTo>
                  <a:pt x="11179" y="184968"/>
                </a:lnTo>
                <a:cubicBezTo>
                  <a:pt x="76017" y="79407"/>
                  <a:pt x="356372" y="0"/>
                  <a:pt x="692396" y="0"/>
                </a:cubicBezTo>
                <a:close/>
              </a:path>
            </a:pathLst>
          </a:custGeom>
          <a:solidFill>
            <a:schemeClr val="lt2"/>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79" name="Google Shape;479;p29"/>
          <p:cNvSpPr/>
          <p:nvPr/>
        </p:nvSpPr>
        <p:spPr>
          <a:xfrm>
            <a:off x="8665917" y="1665644"/>
            <a:ext cx="1390688" cy="199817"/>
          </a:xfrm>
          <a:custGeom>
            <a:rect b="b" l="l" r="r" t="t"/>
            <a:pathLst>
              <a:path extrusionOk="0" h="241397" w="1390688">
                <a:moveTo>
                  <a:pt x="2948" y="0"/>
                </a:moveTo>
                <a:lnTo>
                  <a:pt x="120742" y="0"/>
                </a:lnTo>
                <a:lnTo>
                  <a:pt x="115827" y="9743"/>
                </a:lnTo>
                <a:cubicBezTo>
                  <a:pt x="115827" y="73712"/>
                  <a:pt x="375286" y="125570"/>
                  <a:pt x="695344" y="125570"/>
                </a:cubicBezTo>
                <a:cubicBezTo>
                  <a:pt x="1015402" y="125570"/>
                  <a:pt x="1274861" y="73712"/>
                  <a:pt x="1274861" y="9743"/>
                </a:cubicBezTo>
                <a:lnTo>
                  <a:pt x="1269947" y="0"/>
                </a:lnTo>
                <a:lnTo>
                  <a:pt x="1387740" y="0"/>
                </a:lnTo>
                <a:lnTo>
                  <a:pt x="1390688" y="9743"/>
                </a:lnTo>
                <a:cubicBezTo>
                  <a:pt x="1390688" y="137682"/>
                  <a:pt x="1079372" y="241397"/>
                  <a:pt x="695344" y="241397"/>
                </a:cubicBezTo>
                <a:cubicBezTo>
                  <a:pt x="311316" y="241397"/>
                  <a:pt x="0" y="137682"/>
                  <a:pt x="0" y="9743"/>
                </a:cubicBezTo>
                <a:lnTo>
                  <a:pt x="2948" y="0"/>
                </a:lnTo>
                <a:close/>
              </a:path>
            </a:pathLst>
          </a:custGeom>
          <a:solidFill>
            <a:schemeClr val="lt2"/>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80" name="Google Shape;480;p29"/>
          <p:cNvSpPr/>
          <p:nvPr/>
        </p:nvSpPr>
        <p:spPr>
          <a:xfrm>
            <a:off x="10371485" y="1481201"/>
            <a:ext cx="1717058" cy="854332"/>
          </a:xfrm>
          <a:prstGeom prst="round1Rect">
            <a:avLst>
              <a:gd fmla="val 16667" name="adj"/>
            </a:avLst>
          </a:prstGeom>
          <a:solidFill>
            <a:schemeClr val="l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700">
                <a:solidFill>
                  <a:schemeClr val="dk1"/>
                </a:solidFill>
                <a:latin typeface="Times New Roman"/>
                <a:ea typeface="Times New Roman"/>
                <a:cs typeface="Times New Roman"/>
                <a:sym typeface="Times New Roman"/>
              </a:rPr>
              <a:t>Real time Shipment Monitoring</a:t>
            </a:r>
            <a:endParaRPr/>
          </a:p>
        </p:txBody>
      </p:sp>
      <p:sp>
        <p:nvSpPr>
          <p:cNvPr id="481" name="Google Shape;481;p29"/>
          <p:cNvSpPr/>
          <p:nvPr/>
        </p:nvSpPr>
        <p:spPr>
          <a:xfrm>
            <a:off x="9515445" y="3380772"/>
            <a:ext cx="2739780" cy="1266983"/>
          </a:xfrm>
          <a:custGeom>
            <a:rect b="b" l="l" r="r" t="t"/>
            <a:pathLst>
              <a:path extrusionOk="0" h="1266983" w="2739780">
                <a:moveTo>
                  <a:pt x="514361" y="236094"/>
                </a:moveTo>
                <a:lnTo>
                  <a:pt x="241561" y="508894"/>
                </a:lnTo>
                <a:lnTo>
                  <a:pt x="514361" y="781694"/>
                </a:lnTo>
                <a:lnTo>
                  <a:pt x="787161" y="508894"/>
                </a:lnTo>
                <a:close/>
                <a:moveTo>
                  <a:pt x="0" y="0"/>
                </a:moveTo>
                <a:lnTo>
                  <a:pt x="2739780" y="0"/>
                </a:lnTo>
                <a:lnTo>
                  <a:pt x="2739780" y="1266983"/>
                </a:lnTo>
                <a:lnTo>
                  <a:pt x="0" y="1266983"/>
                </a:lnTo>
                <a:close/>
              </a:path>
            </a:pathLst>
          </a:custGeom>
          <a:solidFill>
            <a:srgbClr val="EAE6F1"/>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82" name="Google Shape;482;p29"/>
          <p:cNvSpPr/>
          <p:nvPr/>
        </p:nvSpPr>
        <p:spPr>
          <a:xfrm>
            <a:off x="8795418" y="3782963"/>
            <a:ext cx="1221789" cy="149730"/>
          </a:xfrm>
          <a:custGeom>
            <a:rect b="b" l="l" r="r" t="t"/>
            <a:pathLst>
              <a:path extrusionOk="0" h="194901" w="1221789">
                <a:moveTo>
                  <a:pt x="610894" y="0"/>
                </a:moveTo>
                <a:cubicBezTo>
                  <a:pt x="912171" y="0"/>
                  <a:pt x="1163535" y="83471"/>
                  <a:pt x="1221668" y="194434"/>
                </a:cubicBezTo>
                <a:lnTo>
                  <a:pt x="1221789" y="194901"/>
                </a:lnTo>
                <a:lnTo>
                  <a:pt x="1070436" y="194901"/>
                </a:lnTo>
                <a:lnTo>
                  <a:pt x="1026900" y="175435"/>
                </a:lnTo>
                <a:cubicBezTo>
                  <a:pt x="936744" y="143048"/>
                  <a:pt x="784065" y="121755"/>
                  <a:pt x="610894" y="121755"/>
                </a:cubicBezTo>
                <a:cubicBezTo>
                  <a:pt x="437723" y="121755"/>
                  <a:pt x="285045" y="143048"/>
                  <a:pt x="194888" y="175435"/>
                </a:cubicBezTo>
                <a:lnTo>
                  <a:pt x="151353" y="194901"/>
                </a:lnTo>
                <a:lnTo>
                  <a:pt x="0" y="194901"/>
                </a:lnTo>
                <a:lnTo>
                  <a:pt x="120" y="194434"/>
                </a:lnTo>
                <a:cubicBezTo>
                  <a:pt x="58254" y="83471"/>
                  <a:pt x="309618" y="0"/>
                  <a:pt x="610894" y="0"/>
                </a:cubicBezTo>
                <a:close/>
              </a:path>
            </a:pathLst>
          </a:custGeom>
          <a:solidFill>
            <a:schemeClr val="lt2"/>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83" name="Google Shape;483;p29"/>
          <p:cNvSpPr/>
          <p:nvPr/>
        </p:nvSpPr>
        <p:spPr>
          <a:xfrm>
            <a:off x="8789659" y="3932694"/>
            <a:ext cx="1246880" cy="194902"/>
          </a:xfrm>
          <a:custGeom>
            <a:rect b="b" l="l" r="r" t="t"/>
            <a:pathLst>
              <a:path extrusionOk="0" h="292117" w="1246880">
                <a:moveTo>
                  <a:pt x="12546" y="0"/>
                </a:moveTo>
                <a:lnTo>
                  <a:pt x="163899" y="0"/>
                </a:lnTo>
                <a:lnTo>
                  <a:pt x="161179" y="1216"/>
                </a:lnTo>
                <a:cubicBezTo>
                  <a:pt x="135792" y="15782"/>
                  <a:pt x="121754" y="31797"/>
                  <a:pt x="121754" y="48608"/>
                </a:cubicBezTo>
                <a:cubicBezTo>
                  <a:pt x="121754" y="115851"/>
                  <a:pt x="346366" y="170362"/>
                  <a:pt x="623440" y="170362"/>
                </a:cubicBezTo>
                <a:cubicBezTo>
                  <a:pt x="900514" y="170362"/>
                  <a:pt x="1125126" y="115851"/>
                  <a:pt x="1125126" y="48608"/>
                </a:cubicBezTo>
                <a:cubicBezTo>
                  <a:pt x="1125126" y="31797"/>
                  <a:pt x="1111088" y="15782"/>
                  <a:pt x="1085701" y="1216"/>
                </a:cubicBezTo>
                <a:lnTo>
                  <a:pt x="1082982" y="0"/>
                </a:lnTo>
                <a:lnTo>
                  <a:pt x="1234335" y="0"/>
                </a:lnTo>
                <a:lnTo>
                  <a:pt x="1246880" y="48608"/>
                </a:lnTo>
                <a:cubicBezTo>
                  <a:pt x="1246880" y="183094"/>
                  <a:pt x="967756" y="292117"/>
                  <a:pt x="623440" y="292117"/>
                </a:cubicBezTo>
                <a:cubicBezTo>
                  <a:pt x="279124" y="292117"/>
                  <a:pt x="0" y="183094"/>
                  <a:pt x="0" y="48608"/>
                </a:cubicBezTo>
                <a:lnTo>
                  <a:pt x="12546" y="0"/>
                </a:lnTo>
                <a:close/>
              </a:path>
            </a:pathLst>
          </a:custGeom>
          <a:solidFill>
            <a:schemeClr val="lt2"/>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84" name="Google Shape;484;p29"/>
          <p:cNvSpPr txBox="1"/>
          <p:nvPr/>
        </p:nvSpPr>
        <p:spPr>
          <a:xfrm>
            <a:off x="10311732" y="3582290"/>
            <a:ext cx="1880267" cy="87716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Increased Warehousing Efficiency </a:t>
            </a:r>
            <a:endParaRPr/>
          </a:p>
        </p:txBody>
      </p:sp>
      <p:sp>
        <p:nvSpPr>
          <p:cNvPr id="485" name="Google Shape;485;p29"/>
          <p:cNvSpPr/>
          <p:nvPr/>
        </p:nvSpPr>
        <p:spPr>
          <a:xfrm>
            <a:off x="9598363" y="5058096"/>
            <a:ext cx="2568040" cy="987718"/>
          </a:xfrm>
          <a:custGeom>
            <a:rect b="b" l="l" r="r" t="t"/>
            <a:pathLst>
              <a:path extrusionOk="0" h="987718" w="2308439">
                <a:moveTo>
                  <a:pt x="448486" y="142679"/>
                </a:moveTo>
                <a:lnTo>
                  <a:pt x="222727" y="368438"/>
                </a:lnTo>
                <a:lnTo>
                  <a:pt x="448486" y="594196"/>
                </a:lnTo>
                <a:lnTo>
                  <a:pt x="674244" y="368438"/>
                </a:lnTo>
                <a:close/>
                <a:moveTo>
                  <a:pt x="0" y="0"/>
                </a:moveTo>
                <a:lnTo>
                  <a:pt x="2308439" y="0"/>
                </a:lnTo>
                <a:lnTo>
                  <a:pt x="2308439" y="987718"/>
                </a:lnTo>
                <a:lnTo>
                  <a:pt x="0" y="987718"/>
                </a:lnTo>
                <a:close/>
              </a:path>
            </a:pathLst>
          </a:custGeom>
          <a:solidFill>
            <a:srgbClr val="B1C4DA"/>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86" name="Google Shape;486;p29"/>
          <p:cNvSpPr/>
          <p:nvPr/>
        </p:nvSpPr>
        <p:spPr>
          <a:xfrm>
            <a:off x="8786811" y="5256998"/>
            <a:ext cx="1288104" cy="119801"/>
          </a:xfrm>
          <a:custGeom>
            <a:rect b="b" l="l" r="r" t="t"/>
            <a:pathLst>
              <a:path extrusionOk="0" h="135801" w="1433413">
                <a:moveTo>
                  <a:pt x="716706" y="0"/>
                </a:moveTo>
                <a:cubicBezTo>
                  <a:pt x="1067207" y="0"/>
                  <a:pt x="1359639" y="54511"/>
                  <a:pt x="1427270" y="126977"/>
                </a:cubicBezTo>
                <a:lnTo>
                  <a:pt x="1433413" y="135801"/>
                </a:lnTo>
                <a:lnTo>
                  <a:pt x="1331221" y="135801"/>
                </a:lnTo>
                <a:lnTo>
                  <a:pt x="1311744" y="128076"/>
                </a:lnTo>
                <a:cubicBezTo>
                  <a:pt x="1213708" y="99538"/>
                  <a:pt x="984200" y="79513"/>
                  <a:pt x="716706" y="79513"/>
                </a:cubicBezTo>
                <a:cubicBezTo>
                  <a:pt x="449213" y="79513"/>
                  <a:pt x="219704" y="99538"/>
                  <a:pt x="121668" y="128076"/>
                </a:cubicBezTo>
                <a:lnTo>
                  <a:pt x="102192" y="135801"/>
                </a:lnTo>
                <a:lnTo>
                  <a:pt x="0" y="135801"/>
                </a:lnTo>
                <a:lnTo>
                  <a:pt x="6142" y="126977"/>
                </a:lnTo>
                <a:cubicBezTo>
                  <a:pt x="73773" y="54511"/>
                  <a:pt x="366206" y="0"/>
                  <a:pt x="716706" y="0"/>
                </a:cubicBezTo>
                <a:close/>
              </a:path>
            </a:pathLst>
          </a:custGeom>
          <a:solidFill>
            <a:schemeClr val="lt2"/>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87" name="Google Shape;487;p29"/>
          <p:cNvSpPr/>
          <p:nvPr/>
        </p:nvSpPr>
        <p:spPr>
          <a:xfrm>
            <a:off x="8784451" y="5376799"/>
            <a:ext cx="1290463" cy="179625"/>
          </a:xfrm>
          <a:custGeom>
            <a:rect b="b" l="l" r="r" t="t"/>
            <a:pathLst>
              <a:path extrusionOk="0" h="182251" w="1450600">
                <a:moveTo>
                  <a:pt x="8594" y="0"/>
                </a:moveTo>
                <a:lnTo>
                  <a:pt x="110786" y="0"/>
                </a:lnTo>
                <a:lnTo>
                  <a:pt x="92633" y="7200"/>
                </a:lnTo>
                <a:cubicBezTo>
                  <a:pt x="84031" y="12377"/>
                  <a:pt x="79513" y="17736"/>
                  <a:pt x="79513" y="23225"/>
                </a:cubicBezTo>
                <a:cubicBezTo>
                  <a:pt x="79513" y="67139"/>
                  <a:pt x="368642" y="102738"/>
                  <a:pt x="725300" y="102738"/>
                </a:cubicBezTo>
                <a:cubicBezTo>
                  <a:pt x="1081958" y="102738"/>
                  <a:pt x="1371087" y="67139"/>
                  <a:pt x="1371087" y="23225"/>
                </a:cubicBezTo>
                <a:cubicBezTo>
                  <a:pt x="1371087" y="17736"/>
                  <a:pt x="1366570" y="12377"/>
                  <a:pt x="1357967" y="7200"/>
                </a:cubicBezTo>
                <a:lnTo>
                  <a:pt x="1339815" y="0"/>
                </a:lnTo>
                <a:lnTo>
                  <a:pt x="1442007" y="0"/>
                </a:lnTo>
                <a:lnTo>
                  <a:pt x="1446855" y="6965"/>
                </a:lnTo>
                <a:cubicBezTo>
                  <a:pt x="1449332" y="12312"/>
                  <a:pt x="1450600" y="17736"/>
                  <a:pt x="1450600" y="23225"/>
                </a:cubicBezTo>
                <a:cubicBezTo>
                  <a:pt x="1450600" y="111053"/>
                  <a:pt x="1125872" y="182251"/>
                  <a:pt x="725300" y="182251"/>
                </a:cubicBezTo>
                <a:cubicBezTo>
                  <a:pt x="324728" y="182251"/>
                  <a:pt x="0" y="111053"/>
                  <a:pt x="0" y="23225"/>
                </a:cubicBezTo>
                <a:cubicBezTo>
                  <a:pt x="0" y="17736"/>
                  <a:pt x="1269" y="12312"/>
                  <a:pt x="3745" y="6965"/>
                </a:cubicBezTo>
                <a:lnTo>
                  <a:pt x="8594" y="0"/>
                </a:lnTo>
                <a:close/>
              </a:path>
            </a:pathLst>
          </a:custGeom>
          <a:solidFill>
            <a:schemeClr val="lt2"/>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88" name="Google Shape;488;p29"/>
          <p:cNvSpPr txBox="1"/>
          <p:nvPr/>
        </p:nvSpPr>
        <p:spPr>
          <a:xfrm>
            <a:off x="10478448" y="5058097"/>
            <a:ext cx="1398814" cy="87716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Advanced Demand Forecasting</a:t>
            </a:r>
            <a:endParaRPr/>
          </a:p>
        </p:txBody>
      </p:sp>
      <p:sp>
        <p:nvSpPr>
          <p:cNvPr id="489" name="Google Shape;489;p29"/>
          <p:cNvSpPr/>
          <p:nvPr/>
        </p:nvSpPr>
        <p:spPr>
          <a:xfrm>
            <a:off x="6438089" y="2798797"/>
            <a:ext cx="2357329" cy="1249068"/>
          </a:xfrm>
          <a:custGeom>
            <a:rect b="b" l="l" r="r" t="t"/>
            <a:pathLst>
              <a:path extrusionOk="0" h="1249068" w="2264895">
                <a:moveTo>
                  <a:pt x="0" y="0"/>
                </a:moveTo>
                <a:lnTo>
                  <a:pt x="1869718" y="0"/>
                </a:lnTo>
                <a:lnTo>
                  <a:pt x="1605634" y="212369"/>
                </a:lnTo>
                <a:lnTo>
                  <a:pt x="1869719" y="424738"/>
                </a:lnTo>
                <a:lnTo>
                  <a:pt x="2133803" y="212369"/>
                </a:lnTo>
                <a:lnTo>
                  <a:pt x="1869720" y="0"/>
                </a:lnTo>
                <a:lnTo>
                  <a:pt x="2264895" y="0"/>
                </a:lnTo>
                <a:lnTo>
                  <a:pt x="2264895" y="1249068"/>
                </a:lnTo>
                <a:lnTo>
                  <a:pt x="0" y="1249068"/>
                </a:lnTo>
                <a:close/>
              </a:path>
            </a:pathLst>
          </a:custGeom>
          <a:solidFill>
            <a:srgbClr val="FFC000"/>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90" name="Google Shape;490;p29"/>
          <p:cNvSpPr/>
          <p:nvPr/>
        </p:nvSpPr>
        <p:spPr>
          <a:xfrm>
            <a:off x="8246257" y="2798797"/>
            <a:ext cx="1559533" cy="184573"/>
          </a:xfrm>
          <a:custGeom>
            <a:rect b="b" l="l" r="r" t="t"/>
            <a:pathLst>
              <a:path extrusionOk="0" h="166186" w="1559533">
                <a:moveTo>
                  <a:pt x="779766" y="0"/>
                </a:moveTo>
                <a:cubicBezTo>
                  <a:pt x="1159147" y="0"/>
                  <a:pt x="1475674" y="64195"/>
                  <a:pt x="1548878" y="149533"/>
                </a:cubicBezTo>
                <a:lnTo>
                  <a:pt x="1559533" y="166186"/>
                </a:lnTo>
                <a:lnTo>
                  <a:pt x="1452057" y="166186"/>
                </a:lnTo>
                <a:lnTo>
                  <a:pt x="1416854" y="150828"/>
                </a:lnTo>
                <a:cubicBezTo>
                  <a:pt x="1311891" y="117220"/>
                  <a:pt x="1066163" y="93638"/>
                  <a:pt x="779766" y="93638"/>
                </a:cubicBezTo>
                <a:cubicBezTo>
                  <a:pt x="493369" y="93638"/>
                  <a:pt x="247642" y="117220"/>
                  <a:pt x="142678" y="150828"/>
                </a:cubicBezTo>
                <a:lnTo>
                  <a:pt x="107476" y="166186"/>
                </a:lnTo>
                <a:lnTo>
                  <a:pt x="0" y="166186"/>
                </a:lnTo>
                <a:lnTo>
                  <a:pt x="10654" y="149533"/>
                </a:lnTo>
                <a:cubicBezTo>
                  <a:pt x="83858" y="64195"/>
                  <a:pt x="400385" y="0"/>
                  <a:pt x="779766" y="0"/>
                </a:cubicBezTo>
                <a:close/>
              </a:path>
            </a:pathLst>
          </a:custGeom>
          <a:solidFill>
            <a:schemeClr val="lt2"/>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91" name="Google Shape;491;p29"/>
          <p:cNvSpPr/>
          <p:nvPr/>
        </p:nvSpPr>
        <p:spPr>
          <a:xfrm>
            <a:off x="8259064" y="2979102"/>
            <a:ext cx="1570124" cy="208366"/>
          </a:xfrm>
          <a:custGeom>
            <a:rect b="b" l="l" r="r" t="t"/>
            <a:pathLst>
              <a:path extrusionOk="0" h="208366" w="1570124">
                <a:moveTo>
                  <a:pt x="5296" y="0"/>
                </a:moveTo>
                <a:lnTo>
                  <a:pt x="112772" y="0"/>
                </a:lnTo>
                <a:lnTo>
                  <a:pt x="107685" y="2219"/>
                </a:lnTo>
                <a:cubicBezTo>
                  <a:pt x="98475" y="8314"/>
                  <a:pt x="93638" y="14626"/>
                  <a:pt x="93638" y="21090"/>
                </a:cubicBezTo>
                <a:cubicBezTo>
                  <a:pt x="93638" y="72805"/>
                  <a:pt x="403199" y="114728"/>
                  <a:pt x="785062" y="114728"/>
                </a:cubicBezTo>
                <a:cubicBezTo>
                  <a:pt x="1166925" y="114728"/>
                  <a:pt x="1476486" y="72805"/>
                  <a:pt x="1476486" y="21090"/>
                </a:cubicBezTo>
                <a:cubicBezTo>
                  <a:pt x="1476486" y="14626"/>
                  <a:pt x="1471649" y="8314"/>
                  <a:pt x="1462439" y="2219"/>
                </a:cubicBezTo>
                <a:lnTo>
                  <a:pt x="1457353" y="0"/>
                </a:lnTo>
                <a:lnTo>
                  <a:pt x="1564829" y="0"/>
                </a:lnTo>
                <a:lnTo>
                  <a:pt x="1566071" y="1942"/>
                </a:lnTo>
                <a:cubicBezTo>
                  <a:pt x="1568751" y="8238"/>
                  <a:pt x="1570124" y="14626"/>
                  <a:pt x="1570124" y="21090"/>
                </a:cubicBezTo>
                <a:cubicBezTo>
                  <a:pt x="1570124" y="124520"/>
                  <a:pt x="1218640" y="208366"/>
                  <a:pt x="785062" y="208366"/>
                </a:cubicBezTo>
                <a:cubicBezTo>
                  <a:pt x="351484" y="208366"/>
                  <a:pt x="0" y="124520"/>
                  <a:pt x="0" y="21090"/>
                </a:cubicBezTo>
                <a:cubicBezTo>
                  <a:pt x="0" y="14626"/>
                  <a:pt x="1373" y="8238"/>
                  <a:pt x="4053" y="1942"/>
                </a:cubicBezTo>
                <a:lnTo>
                  <a:pt x="5296" y="0"/>
                </a:lnTo>
                <a:close/>
              </a:path>
            </a:pathLst>
          </a:custGeom>
          <a:solidFill>
            <a:schemeClr val="lt2"/>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492" name="Google Shape;492;p29"/>
          <p:cNvSpPr txBox="1"/>
          <p:nvPr/>
        </p:nvSpPr>
        <p:spPr>
          <a:xfrm>
            <a:off x="6619337" y="3051313"/>
            <a:ext cx="1570124"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Improve Revenue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 name="Shape 123"/>
        <p:cNvGrpSpPr/>
        <p:nvPr/>
      </p:nvGrpSpPr>
      <p:grpSpPr>
        <a:xfrm>
          <a:off x="0" y="0"/>
          <a:ext cx="0" cy="0"/>
          <a:chOff x="0" y="0"/>
          <a:chExt cx="0" cy="0"/>
        </a:xfrm>
      </p:grpSpPr>
      <p:sp>
        <p:nvSpPr>
          <p:cNvPr id="124" name="Google Shape;124;p3"/>
          <p:cNvSpPr txBox="1"/>
          <p:nvPr>
            <p:ph type="title"/>
          </p:nvPr>
        </p:nvSpPr>
        <p:spPr>
          <a:xfrm>
            <a:off x="1399790" y="218661"/>
            <a:ext cx="9392421" cy="62616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STAGES OF </a:t>
            </a:r>
            <a:r>
              <a:rPr b="1" lang="en-US" sz="3200">
                <a:latin typeface="Times New Roman"/>
                <a:ea typeface="Times New Roman"/>
                <a:cs typeface="Times New Roman"/>
                <a:sym typeface="Times New Roman"/>
              </a:rPr>
              <a:t>SUPPLY CHAIN</a:t>
            </a:r>
            <a:r>
              <a:rPr b="1" lang="en-US" sz="3200">
                <a:latin typeface="Times New Roman"/>
                <a:ea typeface="Times New Roman"/>
                <a:cs typeface="Times New Roman"/>
                <a:sym typeface="Times New Roman"/>
              </a:rPr>
              <a:t> MANAGEMENT</a:t>
            </a:r>
            <a:endParaRPr/>
          </a:p>
        </p:txBody>
      </p:sp>
      <p:sp>
        <p:nvSpPr>
          <p:cNvPr id="125" name="Google Shape;125;p3"/>
          <p:cNvSpPr txBox="1"/>
          <p:nvPr>
            <p:ph idx="1" type="body"/>
          </p:nvPr>
        </p:nvSpPr>
        <p:spPr>
          <a:xfrm>
            <a:off x="0" y="1605352"/>
            <a:ext cx="6241775" cy="518307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700"/>
              <a:buNone/>
            </a:pPr>
            <a:r>
              <a:rPr lang="en-US" sz="1700">
                <a:latin typeface="Times New Roman"/>
                <a:ea typeface="Times New Roman"/>
                <a:cs typeface="Times New Roman"/>
                <a:sym typeface="Times New Roman"/>
              </a:rPr>
              <a:t>Supply Chain Management involves a series of stages that help companies manage the flow of goods and services from </a:t>
            </a:r>
            <a:r>
              <a:rPr lang="en-US" sz="1700">
                <a:solidFill>
                  <a:srgbClr val="FF0000"/>
                </a:solidFill>
                <a:latin typeface="Times New Roman"/>
                <a:ea typeface="Times New Roman"/>
                <a:cs typeface="Times New Roman"/>
                <a:sym typeface="Times New Roman"/>
              </a:rPr>
              <a:t>raw materials to the final customer</a:t>
            </a:r>
            <a:r>
              <a:rPr lang="en-US" sz="1700">
                <a:latin typeface="Times New Roman"/>
                <a:ea typeface="Times New Roman"/>
                <a:cs typeface="Times New Roman"/>
                <a:sym typeface="Times New Roman"/>
              </a:rPr>
              <a:t>.</a:t>
            </a:r>
            <a:r>
              <a:rPr lang="en-US" sz="1700"/>
              <a:t> </a:t>
            </a:r>
            <a:r>
              <a:rPr lang="en-US" sz="1700">
                <a:latin typeface="Times New Roman"/>
                <a:ea typeface="Times New Roman"/>
                <a:cs typeface="Times New Roman"/>
                <a:sym typeface="Times New Roman"/>
              </a:rPr>
              <a:t>These are  the five stages of Supply chain Management.</a:t>
            </a:r>
            <a:endParaRPr sz="1700"/>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1.Planning:</a:t>
            </a:r>
            <a:endParaRPr sz="1700"/>
          </a:p>
          <a:p>
            <a:pPr indent="0" lvl="0" marL="0" rtl="0" algn="l">
              <a:lnSpc>
                <a:spcPct val="15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Planning is the </a:t>
            </a:r>
            <a:r>
              <a:rPr lang="en-US" sz="1700">
                <a:solidFill>
                  <a:srgbClr val="FF0000"/>
                </a:solidFill>
                <a:latin typeface="Times New Roman"/>
                <a:ea typeface="Times New Roman"/>
                <a:cs typeface="Times New Roman"/>
                <a:sym typeface="Times New Roman"/>
              </a:rPr>
              <a:t>initial  stage </a:t>
            </a:r>
            <a:r>
              <a:rPr lang="en-US" sz="1700">
                <a:latin typeface="Times New Roman"/>
                <a:ea typeface="Times New Roman"/>
                <a:cs typeface="Times New Roman"/>
                <a:sym typeface="Times New Roman"/>
              </a:rPr>
              <a:t>in Supply chain management, to find out the best possible solution  to </a:t>
            </a:r>
            <a:r>
              <a:rPr lang="en-US" sz="1700">
                <a:latin typeface="Times New Roman"/>
                <a:ea typeface="Times New Roman"/>
                <a:cs typeface="Times New Roman"/>
                <a:sym typeface="Times New Roman"/>
              </a:rPr>
              <a:t>fulfill</a:t>
            </a:r>
            <a:r>
              <a:rPr lang="en-US" sz="1700">
                <a:latin typeface="Times New Roman"/>
                <a:ea typeface="Times New Roman"/>
                <a:cs typeface="Times New Roman"/>
                <a:sym typeface="Times New Roman"/>
              </a:rPr>
              <a:t> the  requirement. Effective planning in supply chain management requires a broad set of knowledge areas to ensure </a:t>
            </a:r>
            <a:r>
              <a:rPr lang="en-US" sz="1700">
                <a:solidFill>
                  <a:srgbClr val="FF0000"/>
                </a:solidFill>
                <a:latin typeface="Times New Roman"/>
                <a:ea typeface="Times New Roman"/>
                <a:cs typeface="Times New Roman"/>
                <a:sym typeface="Times New Roman"/>
              </a:rPr>
              <a:t>accurate forecasting</a:t>
            </a:r>
            <a:r>
              <a:rPr lang="en-US" sz="1700">
                <a:latin typeface="Times New Roman"/>
                <a:ea typeface="Times New Roman"/>
                <a:cs typeface="Times New Roman"/>
                <a:sym typeface="Times New Roman"/>
              </a:rPr>
              <a:t>, efficient resource allocation and smooth operations.</a:t>
            </a:r>
            <a:endParaRPr b="1"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sz="1700">
              <a:latin typeface="Times New Roman"/>
              <a:ea typeface="Times New Roman"/>
              <a:cs typeface="Times New Roman"/>
              <a:sym typeface="Times New Roman"/>
            </a:endParaRPr>
          </a:p>
        </p:txBody>
      </p:sp>
      <p:sp>
        <p:nvSpPr>
          <p:cNvPr id="126" name="Google Shape;126;p3"/>
          <p:cNvSpPr txBox="1"/>
          <p:nvPr/>
        </p:nvSpPr>
        <p:spPr>
          <a:xfrm>
            <a:off x="7245626" y="3044678"/>
            <a:ext cx="1470991" cy="8771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 Supply chain management</a:t>
            </a:r>
            <a:endParaRPr/>
          </a:p>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Process </a:t>
            </a:r>
            <a:endParaRPr/>
          </a:p>
        </p:txBody>
      </p:sp>
      <p:sp>
        <p:nvSpPr>
          <p:cNvPr id="127" name="Google Shape;127;p3"/>
          <p:cNvSpPr/>
          <p:nvPr/>
        </p:nvSpPr>
        <p:spPr>
          <a:xfrm>
            <a:off x="6360011" y="2056883"/>
            <a:ext cx="3258796" cy="3297691"/>
          </a:xfrm>
          <a:prstGeom prst="donut">
            <a:avLst>
              <a:gd fmla="val 25000" name="adj"/>
            </a:avLst>
          </a:prstGeom>
          <a:solidFill>
            <a:schemeClr val="lt2"/>
          </a:solidFill>
          <a:ln cap="flat" cmpd="sng" w="19050">
            <a:solidFill>
              <a:srgbClr val="454C3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3"/>
          <p:cNvSpPr/>
          <p:nvPr/>
        </p:nvSpPr>
        <p:spPr>
          <a:xfrm flipH="1" rot="396357">
            <a:off x="6218083" y="2087973"/>
            <a:ext cx="3594673" cy="3436186"/>
          </a:xfrm>
          <a:prstGeom prst="arc">
            <a:avLst>
              <a:gd fmla="val 18100442" name="adj1"/>
              <a:gd fmla="val 15023433" name="adj2"/>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3"/>
          <p:cNvSpPr/>
          <p:nvPr/>
        </p:nvSpPr>
        <p:spPr>
          <a:xfrm>
            <a:off x="8936066" y="5056478"/>
            <a:ext cx="1183154" cy="806883"/>
          </a:xfrm>
          <a:prstGeom prst="donut">
            <a:avLst>
              <a:gd fmla="val 25000" name="adj"/>
            </a:avLst>
          </a:prstGeom>
          <a:solidFill>
            <a:schemeClr val="accent2"/>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0" name="Google Shape;130;p3"/>
          <p:cNvSpPr/>
          <p:nvPr/>
        </p:nvSpPr>
        <p:spPr>
          <a:xfrm>
            <a:off x="8969663" y="2320420"/>
            <a:ext cx="155913" cy="126950"/>
          </a:xfrm>
          <a:prstGeom prst="ellipse">
            <a:avLst/>
          </a:prstGeom>
          <a:solidFill>
            <a:schemeClr val="accent1"/>
          </a:solidFill>
          <a:ln cap="flat" cmpd="sng" w="19050">
            <a:solidFill>
              <a:srgbClr val="454C3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accent4"/>
              </a:solidFill>
              <a:latin typeface="Arial"/>
              <a:ea typeface="Arial"/>
              <a:cs typeface="Arial"/>
              <a:sym typeface="Arial"/>
            </a:endParaRPr>
          </a:p>
        </p:txBody>
      </p:sp>
      <p:sp>
        <p:nvSpPr>
          <p:cNvPr id="131" name="Google Shape;131;p3"/>
          <p:cNvSpPr/>
          <p:nvPr/>
        </p:nvSpPr>
        <p:spPr>
          <a:xfrm>
            <a:off x="8866425" y="1374586"/>
            <a:ext cx="867392" cy="1018541"/>
          </a:xfrm>
          <a:prstGeom prst="donut">
            <a:avLst>
              <a:gd fmla="val 25000" name="adj"/>
            </a:avLst>
          </a:prstGeom>
          <a:solidFill>
            <a:srgbClr val="C8D2BC"/>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2" name="Google Shape;132;p3"/>
          <p:cNvSpPr/>
          <p:nvPr/>
        </p:nvSpPr>
        <p:spPr>
          <a:xfrm>
            <a:off x="9813379" y="3180729"/>
            <a:ext cx="1065192" cy="946057"/>
          </a:xfrm>
          <a:prstGeom prst="donut">
            <a:avLst>
              <a:gd fmla="val 25000" name="adj"/>
            </a:avLst>
          </a:prstGeom>
          <a:solidFill>
            <a:srgbClr val="92D050"/>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00">
              <a:solidFill>
                <a:schemeClr val="dk1"/>
              </a:solidFill>
              <a:latin typeface="Times New Roman"/>
              <a:ea typeface="Times New Roman"/>
              <a:cs typeface="Times New Roman"/>
              <a:sym typeface="Times New Roman"/>
            </a:endParaRPr>
          </a:p>
        </p:txBody>
      </p:sp>
      <p:sp>
        <p:nvSpPr>
          <p:cNvPr id="133" name="Google Shape;133;p3"/>
          <p:cNvSpPr/>
          <p:nvPr/>
        </p:nvSpPr>
        <p:spPr>
          <a:xfrm>
            <a:off x="9742533" y="4164574"/>
            <a:ext cx="1276632" cy="853596"/>
          </a:xfrm>
          <a:prstGeom prst="donut">
            <a:avLst>
              <a:gd fmla="val 25000" name="adj"/>
            </a:avLst>
          </a:prstGeom>
          <a:solidFill>
            <a:srgbClr val="FFC000"/>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34" name="Google Shape;134;p3"/>
          <p:cNvSpPr/>
          <p:nvPr/>
        </p:nvSpPr>
        <p:spPr>
          <a:xfrm>
            <a:off x="9569244" y="2228140"/>
            <a:ext cx="894080" cy="836747"/>
          </a:xfrm>
          <a:prstGeom prst="donut">
            <a:avLst>
              <a:gd fmla="val 25000" name="adj"/>
            </a:avLst>
          </a:prstGeom>
          <a:solidFill>
            <a:srgbClr val="C2B5D8"/>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descr="Blueprint with solid fill" id="135" name="Google Shape;135;p3"/>
          <p:cNvPicPr preferRelativeResize="0"/>
          <p:nvPr/>
        </p:nvPicPr>
        <p:blipFill rotWithShape="1">
          <a:blip r:embed="rId3">
            <a:alphaModFix/>
          </a:blip>
          <a:srcRect b="0" l="0" r="0" t="0"/>
          <a:stretch/>
        </p:blipFill>
        <p:spPr>
          <a:xfrm>
            <a:off x="9117825" y="1605352"/>
            <a:ext cx="451419" cy="514405"/>
          </a:xfrm>
          <a:prstGeom prst="rect">
            <a:avLst/>
          </a:prstGeom>
          <a:noFill/>
          <a:ln>
            <a:noFill/>
          </a:ln>
        </p:spPr>
      </p:pic>
      <p:sp>
        <p:nvSpPr>
          <p:cNvPr id="136" name="Google Shape;136;p3"/>
          <p:cNvSpPr/>
          <p:nvPr/>
        </p:nvSpPr>
        <p:spPr>
          <a:xfrm>
            <a:off x="9451081" y="2722526"/>
            <a:ext cx="176845" cy="253196"/>
          </a:xfrm>
          <a:prstGeom prst="ellipse">
            <a:avLst/>
          </a:prstGeom>
          <a:solidFill>
            <a:srgbClr val="C2B5D8"/>
          </a:solidFill>
          <a:ln cap="flat" cmpd="sng" w="19050">
            <a:solidFill>
              <a:srgbClr val="454C3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4B376B"/>
              </a:solidFill>
              <a:latin typeface="Arial"/>
              <a:ea typeface="Arial"/>
              <a:cs typeface="Arial"/>
              <a:sym typeface="Arial"/>
            </a:endParaRPr>
          </a:p>
        </p:txBody>
      </p:sp>
      <p:sp>
        <p:nvSpPr>
          <p:cNvPr id="137" name="Google Shape;137;p3"/>
          <p:cNvSpPr/>
          <p:nvPr/>
        </p:nvSpPr>
        <p:spPr>
          <a:xfrm>
            <a:off x="9730338" y="3450388"/>
            <a:ext cx="83041" cy="287373"/>
          </a:xfrm>
          <a:prstGeom prst="ellipse">
            <a:avLst/>
          </a:prstGeom>
          <a:solidFill>
            <a:srgbClr val="B1C4DA"/>
          </a:solidFill>
          <a:ln cap="flat" cmpd="sng" w="19050">
            <a:solidFill>
              <a:srgbClr val="454C3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Delivery with solid fill" id="138" name="Google Shape;138;p3"/>
          <p:cNvPicPr preferRelativeResize="0"/>
          <p:nvPr/>
        </p:nvPicPr>
        <p:blipFill rotWithShape="1">
          <a:blip r:embed="rId4">
            <a:alphaModFix/>
          </a:blip>
          <a:srcRect b="0" l="0" r="0" t="0"/>
          <a:stretch/>
        </p:blipFill>
        <p:spPr>
          <a:xfrm>
            <a:off x="9998474" y="4204496"/>
            <a:ext cx="764750" cy="764750"/>
          </a:xfrm>
          <a:prstGeom prst="rect">
            <a:avLst/>
          </a:prstGeom>
          <a:noFill/>
          <a:ln>
            <a:noFill/>
          </a:ln>
        </p:spPr>
      </p:pic>
      <p:sp>
        <p:nvSpPr>
          <p:cNvPr id="139" name="Google Shape;139;p3"/>
          <p:cNvSpPr/>
          <p:nvPr/>
        </p:nvSpPr>
        <p:spPr>
          <a:xfrm>
            <a:off x="9484070" y="4512287"/>
            <a:ext cx="329310" cy="104394"/>
          </a:xfrm>
          <a:prstGeom prst="ellipse">
            <a:avLst/>
          </a:prstGeom>
          <a:solidFill>
            <a:srgbClr val="FFC000"/>
          </a:solidFill>
          <a:ln cap="flat" cmpd="sng" w="19050">
            <a:solidFill>
              <a:srgbClr val="454C3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Back with solid fill" id="140" name="Google Shape;140;p3"/>
          <p:cNvPicPr preferRelativeResize="0"/>
          <p:nvPr/>
        </p:nvPicPr>
        <p:blipFill rotWithShape="1">
          <a:blip r:embed="rId5">
            <a:alphaModFix/>
          </a:blip>
          <a:srcRect b="0" l="0" r="0" t="0"/>
          <a:stretch/>
        </p:blipFill>
        <p:spPr>
          <a:xfrm>
            <a:off x="9148466" y="5211456"/>
            <a:ext cx="756381" cy="508063"/>
          </a:xfrm>
          <a:prstGeom prst="rect">
            <a:avLst/>
          </a:prstGeom>
          <a:noFill/>
          <a:ln>
            <a:noFill/>
          </a:ln>
        </p:spPr>
      </p:pic>
      <p:sp>
        <p:nvSpPr>
          <p:cNvPr id="141" name="Google Shape;141;p3"/>
          <p:cNvSpPr/>
          <p:nvPr/>
        </p:nvSpPr>
        <p:spPr>
          <a:xfrm>
            <a:off x="8716617" y="5245679"/>
            <a:ext cx="253046" cy="232309"/>
          </a:xfrm>
          <a:prstGeom prst="ellipse">
            <a:avLst/>
          </a:prstGeom>
          <a:solidFill>
            <a:schemeClr val="accent2"/>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2" name="Google Shape;142;p3"/>
          <p:cNvSpPr txBox="1"/>
          <p:nvPr/>
        </p:nvSpPr>
        <p:spPr>
          <a:xfrm>
            <a:off x="9829563" y="1496731"/>
            <a:ext cx="1570400"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Planning</a:t>
            </a:r>
            <a:endParaRPr/>
          </a:p>
        </p:txBody>
      </p:sp>
      <p:sp>
        <p:nvSpPr>
          <p:cNvPr id="143" name="Google Shape;143;p3"/>
          <p:cNvSpPr txBox="1"/>
          <p:nvPr/>
        </p:nvSpPr>
        <p:spPr>
          <a:xfrm>
            <a:off x="10961612" y="3147366"/>
            <a:ext cx="1230388"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Manufact</a:t>
            </a:r>
            <a:endParaRPr/>
          </a:p>
        </p:txBody>
      </p:sp>
      <p:sp>
        <p:nvSpPr>
          <p:cNvPr id="144" name="Google Shape;144;p3"/>
          <p:cNvSpPr txBox="1"/>
          <p:nvPr/>
        </p:nvSpPr>
        <p:spPr>
          <a:xfrm>
            <a:off x="11019165" y="4512287"/>
            <a:ext cx="1096635"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Delivery</a:t>
            </a:r>
            <a:endParaRPr/>
          </a:p>
        </p:txBody>
      </p:sp>
      <p:sp>
        <p:nvSpPr>
          <p:cNvPr id="145" name="Google Shape;145;p3"/>
          <p:cNvSpPr txBox="1"/>
          <p:nvPr/>
        </p:nvSpPr>
        <p:spPr>
          <a:xfrm>
            <a:off x="9998474" y="5408108"/>
            <a:ext cx="1220135"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Returns</a:t>
            </a:r>
            <a:endParaRPr/>
          </a:p>
        </p:txBody>
      </p:sp>
      <p:sp>
        <p:nvSpPr>
          <p:cNvPr id="146" name="Google Shape;146;p3"/>
          <p:cNvSpPr txBox="1"/>
          <p:nvPr/>
        </p:nvSpPr>
        <p:spPr>
          <a:xfrm>
            <a:off x="10463324" y="2447370"/>
            <a:ext cx="1065192"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Sourcing</a:t>
            </a:r>
            <a:endParaRPr/>
          </a:p>
        </p:txBody>
      </p:sp>
      <p:pic>
        <p:nvPicPr>
          <p:cNvPr descr="Search Inventory with solid fill" id="147" name="Google Shape;147;p3"/>
          <p:cNvPicPr preferRelativeResize="0"/>
          <p:nvPr/>
        </p:nvPicPr>
        <p:blipFill rotWithShape="1">
          <a:blip r:embed="rId6">
            <a:alphaModFix/>
          </a:blip>
          <a:srcRect b="0" l="0" r="0" t="0"/>
          <a:stretch/>
        </p:blipFill>
        <p:spPr>
          <a:xfrm>
            <a:off x="9844724" y="2447369"/>
            <a:ext cx="353943" cy="353943"/>
          </a:xfrm>
          <a:prstGeom prst="rect">
            <a:avLst/>
          </a:prstGeom>
          <a:noFill/>
          <a:ln>
            <a:noFill/>
          </a:ln>
        </p:spPr>
      </p:pic>
      <p:pic>
        <p:nvPicPr>
          <p:cNvPr descr="House with solid fill" id="148" name="Google Shape;148;p3"/>
          <p:cNvPicPr preferRelativeResize="0"/>
          <p:nvPr/>
        </p:nvPicPr>
        <p:blipFill rotWithShape="1">
          <a:blip r:embed="rId7">
            <a:alphaModFix/>
          </a:blip>
          <a:srcRect b="0" l="0" r="0" t="0"/>
          <a:stretch/>
        </p:blipFill>
        <p:spPr>
          <a:xfrm>
            <a:off x="10128630" y="3363879"/>
            <a:ext cx="485772" cy="48577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0"/>
          <p:cNvSpPr txBox="1"/>
          <p:nvPr>
            <p:ph idx="1" type="body"/>
          </p:nvPr>
        </p:nvSpPr>
        <p:spPr>
          <a:xfrm>
            <a:off x="0" y="99391"/>
            <a:ext cx="11469756" cy="665921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700"/>
              <a:buNone/>
            </a:pPr>
            <a:r>
              <a:rPr b="1" lang="en-US" sz="1700">
                <a:latin typeface="Times New Roman"/>
                <a:ea typeface="Times New Roman"/>
                <a:cs typeface="Times New Roman"/>
                <a:sym typeface="Times New Roman"/>
              </a:rPr>
              <a:t>3.</a:t>
            </a:r>
            <a:r>
              <a:rPr b="1" i="0" lang="en-US" sz="1700">
                <a:latin typeface="Times New Roman"/>
                <a:ea typeface="Times New Roman"/>
                <a:cs typeface="Times New Roman"/>
                <a:sym typeface="Times New Roman"/>
              </a:rPr>
              <a:t>  Demand Forecasting:</a:t>
            </a:r>
            <a:endParaRPr/>
          </a:p>
          <a:p>
            <a:pPr indent="-228600" lvl="0" marL="228600" rtl="0" algn="l">
              <a:lnSpc>
                <a:spcPct val="150000"/>
              </a:lnSpc>
              <a:spcBef>
                <a:spcPts val="1000"/>
              </a:spcBef>
              <a:spcAft>
                <a:spcPts val="0"/>
              </a:spcAft>
              <a:buClr>
                <a:schemeClr val="dk1"/>
              </a:buClr>
              <a:buSzPts val="1700"/>
              <a:buChar char="•"/>
            </a:pPr>
            <a:r>
              <a:rPr b="0" i="0" lang="en-US" sz="1700">
                <a:latin typeface="Times New Roman"/>
                <a:ea typeface="Times New Roman"/>
                <a:cs typeface="Times New Roman"/>
                <a:sym typeface="Times New Roman"/>
              </a:rPr>
              <a:t> Optimizing the supply chain requires effective inventory management. If organizations can’t satisfy a customer’s request at the appropriate time, they risk losing business to alternative suppliers. Advanced demand forecasting in inventory management with supply chain analytics can </a:t>
            </a:r>
            <a:r>
              <a:rPr b="0" i="0" lang="en-US" sz="1700">
                <a:solidFill>
                  <a:srgbClr val="FF0000"/>
                </a:solidFill>
                <a:latin typeface="Times New Roman"/>
                <a:ea typeface="Times New Roman"/>
                <a:cs typeface="Times New Roman"/>
                <a:sym typeface="Times New Roman"/>
              </a:rPr>
              <a:t>improve productivity </a:t>
            </a:r>
            <a:r>
              <a:rPr b="0" i="0" lang="en-US" sz="1700">
                <a:latin typeface="Times New Roman"/>
                <a:ea typeface="Times New Roman"/>
                <a:cs typeface="Times New Roman"/>
                <a:sym typeface="Times New Roman"/>
              </a:rPr>
              <a:t>across several activities.</a:t>
            </a:r>
            <a:endParaRPr sz="17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700"/>
              <a:buNone/>
            </a:pPr>
            <a:r>
              <a:rPr b="1" i="0" lang="en-US" sz="1700">
                <a:latin typeface="Times New Roman"/>
                <a:ea typeface="Times New Roman"/>
                <a:cs typeface="Times New Roman"/>
                <a:sym typeface="Times New Roman"/>
              </a:rPr>
              <a:t>4.</a:t>
            </a:r>
            <a:r>
              <a:rPr b="1" i="0" lang="en-US" sz="1700">
                <a:latin typeface="Lato"/>
                <a:ea typeface="Lato"/>
                <a:cs typeface="Lato"/>
                <a:sym typeface="Lato"/>
              </a:rPr>
              <a:t>  </a:t>
            </a:r>
            <a:r>
              <a:rPr b="1" i="0" lang="en-US" sz="1700">
                <a:latin typeface="Times New Roman"/>
                <a:ea typeface="Times New Roman"/>
                <a:cs typeface="Times New Roman"/>
                <a:sym typeface="Times New Roman"/>
              </a:rPr>
              <a:t>Predictive Maintenance:</a:t>
            </a:r>
            <a:endParaRPr/>
          </a:p>
          <a:p>
            <a:pPr indent="-228600" lvl="0" marL="228600" rtl="0" algn="l">
              <a:lnSpc>
                <a:spcPct val="150000"/>
              </a:lnSpc>
              <a:spcBef>
                <a:spcPts val="1000"/>
              </a:spcBef>
              <a:spcAft>
                <a:spcPts val="0"/>
              </a:spcAft>
              <a:buClr>
                <a:schemeClr val="dk1"/>
              </a:buClr>
              <a:buSzPts val="1700"/>
              <a:buChar char="•"/>
            </a:pPr>
            <a:r>
              <a:rPr b="0" i="0" lang="en-US" sz="1700">
                <a:latin typeface="Times New Roman"/>
                <a:ea typeface="Times New Roman"/>
                <a:cs typeface="Times New Roman"/>
                <a:sym typeface="Times New Roman"/>
              </a:rPr>
              <a:t>Businesses can perform </a:t>
            </a:r>
            <a:r>
              <a:rPr b="0" i="0" lang="en-US" sz="1700">
                <a:solidFill>
                  <a:srgbClr val="FF0000"/>
                </a:solidFill>
                <a:latin typeface="Times New Roman"/>
                <a:ea typeface="Times New Roman"/>
                <a:cs typeface="Times New Roman"/>
                <a:sym typeface="Times New Roman"/>
              </a:rPr>
              <a:t>predictive maintenance</a:t>
            </a:r>
            <a:r>
              <a:rPr b="0" i="0" lang="en-US" sz="1700">
                <a:latin typeface="Times New Roman"/>
                <a:ea typeface="Times New Roman"/>
                <a:cs typeface="Times New Roman"/>
                <a:sym typeface="Times New Roman"/>
              </a:rPr>
              <a:t> to reduce downtime .The goal of predictive maintenance is to identify potential equipment breakdowns and enhance preventive maintenance programs by analyzing historical and current data.</a:t>
            </a:r>
            <a:endParaRPr b="1" i="0" sz="17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700"/>
              <a:buNone/>
            </a:pPr>
            <a:r>
              <a:rPr b="1" i="0" lang="en-US" sz="1700">
                <a:latin typeface="Times New Roman"/>
                <a:ea typeface="Times New Roman"/>
                <a:cs typeface="Times New Roman"/>
                <a:sym typeface="Times New Roman"/>
              </a:rPr>
              <a:t>5. Improve Revenue &amp; Retailer Satisfaction:</a:t>
            </a:r>
            <a:endParaRPr/>
          </a:p>
          <a:p>
            <a:pPr indent="-228600" lvl="0" marL="228600" rtl="0" algn="l">
              <a:lnSpc>
                <a:spcPct val="150000"/>
              </a:lnSpc>
              <a:spcBef>
                <a:spcPts val="1000"/>
              </a:spcBef>
              <a:spcAft>
                <a:spcPts val="0"/>
              </a:spcAft>
              <a:buClr>
                <a:schemeClr val="dk1"/>
              </a:buClr>
              <a:buSzPts val="1700"/>
              <a:buChar char="•"/>
            </a:pPr>
            <a:r>
              <a:rPr b="0" lang="en-US" sz="1700">
                <a:latin typeface="Times New Roman"/>
                <a:ea typeface="Times New Roman"/>
                <a:cs typeface="Times New Roman"/>
                <a:sym typeface="Times New Roman"/>
              </a:rPr>
              <a:t>Organizations can better plan their sales and </a:t>
            </a:r>
            <a:r>
              <a:rPr b="0" lang="en-US" sz="1700">
                <a:solidFill>
                  <a:srgbClr val="FF0000"/>
                </a:solidFill>
                <a:latin typeface="Times New Roman"/>
                <a:ea typeface="Times New Roman"/>
                <a:cs typeface="Times New Roman"/>
                <a:sym typeface="Times New Roman"/>
              </a:rPr>
              <a:t>marketing strategies </a:t>
            </a:r>
            <a:r>
              <a:rPr b="0" lang="en-US" sz="1700">
                <a:latin typeface="Times New Roman"/>
                <a:ea typeface="Times New Roman"/>
                <a:cs typeface="Times New Roman"/>
                <a:sym typeface="Times New Roman"/>
              </a:rPr>
              <a:t>to boost revenue and keep consumers by considering consumer behavior, demographics, and other trends and patterns.  Retailers can use this data to better understand their customers’ usage patterns and purchasing habits, as well as to detect slow-moving stock and cross-sell it</a:t>
            </a:r>
            <a:r>
              <a:rPr lang="en-US" sz="1700">
                <a:latin typeface="Times New Roman"/>
                <a:ea typeface="Times New Roman"/>
                <a:cs typeface="Times New Roman"/>
                <a:sym typeface="Times New Roman"/>
              </a:rPr>
              <a:t>.</a:t>
            </a:r>
            <a:endParaRPr b="0" sz="1700">
              <a:latin typeface="Times New Roman"/>
              <a:ea typeface="Times New Roman"/>
              <a:cs typeface="Times New Roman"/>
              <a:sym typeface="Times New Roman"/>
            </a:endParaRPr>
          </a:p>
          <a:p>
            <a:pPr indent="0" lvl="0" marL="0" rtl="0" algn="l">
              <a:lnSpc>
                <a:spcPct val="150000"/>
              </a:lnSpc>
              <a:spcBef>
                <a:spcPts val="1000"/>
              </a:spcBef>
              <a:spcAft>
                <a:spcPts val="0"/>
              </a:spcAft>
              <a:buClr>
                <a:srgbClr val="212529"/>
              </a:buClr>
              <a:buSzPts val="1700"/>
              <a:buNone/>
            </a:pPr>
            <a:r>
              <a:rPr b="1" i="0" lang="en-US" sz="1700">
                <a:solidFill>
                  <a:srgbClr val="212529"/>
                </a:solidFill>
                <a:latin typeface="Times New Roman"/>
                <a:ea typeface="Times New Roman"/>
                <a:cs typeface="Times New Roman"/>
                <a:sym typeface="Times New Roman"/>
              </a:rPr>
              <a:t>6. Supply Chain Data Visualization:</a:t>
            </a:r>
            <a:endParaRPr/>
          </a:p>
          <a:p>
            <a:pPr indent="-228600" lvl="0" marL="228600" rtl="0" algn="l">
              <a:lnSpc>
                <a:spcPct val="150000"/>
              </a:lnSpc>
              <a:spcBef>
                <a:spcPts val="1000"/>
              </a:spcBef>
              <a:spcAft>
                <a:spcPts val="0"/>
              </a:spcAft>
              <a:buClr>
                <a:srgbClr val="212529"/>
              </a:buClr>
              <a:buSzPts val="1700"/>
              <a:buChar char="•"/>
            </a:pPr>
            <a:r>
              <a:rPr b="0" i="0" lang="en-US" sz="1700">
                <a:solidFill>
                  <a:srgbClr val="212529"/>
                </a:solidFill>
                <a:latin typeface="Times New Roman"/>
                <a:ea typeface="Times New Roman"/>
                <a:cs typeface="Times New Roman"/>
                <a:sym typeface="Times New Roman"/>
              </a:rPr>
              <a:t> Supply chain data visualization employs various technologies to illustrate material and product movement. How much inventory is left, where there are delays or issues with the movement of goods</a:t>
            </a:r>
            <a:r>
              <a:rPr lang="en-US" sz="1700">
                <a:solidFill>
                  <a:srgbClr val="212529"/>
                </a:solidFill>
                <a:latin typeface="Times New Roman"/>
                <a:ea typeface="Times New Roman"/>
                <a:cs typeface="Times New Roman"/>
                <a:sym typeface="Times New Roman"/>
              </a:rPr>
              <a:t> </a:t>
            </a:r>
            <a:r>
              <a:rPr b="0" i="0" lang="en-US" sz="1700">
                <a:solidFill>
                  <a:srgbClr val="212529"/>
                </a:solidFill>
                <a:latin typeface="Times New Roman"/>
                <a:ea typeface="Times New Roman"/>
                <a:cs typeface="Times New Roman"/>
                <a:sym typeface="Times New Roman"/>
              </a:rPr>
              <a:t>and ineffective management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1"/>
          <p:cNvSpPr txBox="1"/>
          <p:nvPr>
            <p:ph type="title"/>
          </p:nvPr>
        </p:nvSpPr>
        <p:spPr>
          <a:xfrm>
            <a:off x="838200" y="268357"/>
            <a:ext cx="10515600" cy="91439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Future Trends of AI/ML and Data in Supply Chain Analytics </a:t>
            </a:r>
            <a:endParaRPr/>
          </a:p>
        </p:txBody>
      </p:sp>
      <p:sp>
        <p:nvSpPr>
          <p:cNvPr id="503" name="Google Shape;503;p31"/>
          <p:cNvSpPr txBox="1"/>
          <p:nvPr>
            <p:ph idx="1" type="body"/>
          </p:nvPr>
        </p:nvSpPr>
        <p:spPr>
          <a:xfrm>
            <a:off x="0" y="1182756"/>
            <a:ext cx="11618844" cy="556591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1700"/>
              <a:buChar char="•"/>
            </a:pPr>
            <a:r>
              <a:rPr lang="en-US" sz="1700">
                <a:latin typeface="Times New Roman"/>
                <a:ea typeface="Times New Roman"/>
                <a:cs typeface="Times New Roman"/>
                <a:sym typeface="Times New Roman"/>
              </a:rPr>
              <a:t>The future of supply chain analytics will be increasingly driven by AI/ML operations through predictive analytics, real-time monitoring and automation. </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Advanced machine learning models will enhance demand forecasting, optimize inventory management and automate decision-making across the supply chain, leading to greater efficiency and cost savings.</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AI will also improve risk management by predicting disruptions, enabling more agile and resilient supply chains. As AI continues to evolve, supply chains will become smarter, more sustainable and better aligned with customer needs, driving future success in the industry.</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AI and ML will play a pivotal role in reducing excess inventory and stockouts by analyzing demand patterns and automatically adjusting stock levels based on predictive models. This leads to better cash flow management and reduced storage costs, while ensuring products are always available when needed.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2"/>
          <p:cNvSpPr txBox="1"/>
          <p:nvPr>
            <p:ph type="title"/>
          </p:nvPr>
        </p:nvSpPr>
        <p:spPr>
          <a:xfrm>
            <a:off x="147431" y="139148"/>
            <a:ext cx="11897139" cy="42738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CONCLUSION </a:t>
            </a:r>
            <a:endParaRPr/>
          </a:p>
        </p:txBody>
      </p:sp>
      <p:sp>
        <p:nvSpPr>
          <p:cNvPr id="509" name="Google Shape;509;p32"/>
          <p:cNvSpPr txBox="1"/>
          <p:nvPr>
            <p:ph idx="1" type="body"/>
          </p:nvPr>
        </p:nvSpPr>
        <p:spPr>
          <a:xfrm>
            <a:off x="0" y="765312"/>
            <a:ext cx="11400183" cy="5953539"/>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1700"/>
              <a:buChar char="•"/>
            </a:pPr>
            <a:r>
              <a:rPr lang="en-US" sz="1700">
                <a:latin typeface="Times New Roman"/>
                <a:ea typeface="Times New Roman"/>
                <a:cs typeface="Times New Roman"/>
                <a:sym typeface="Times New Roman"/>
              </a:rPr>
              <a:t>Supply chain analytics is rapidly evolving with AI and machine learning, transforming how businesses manage operations. By leveraging predictive analytics, real-time monitoring and automation organizations can forecast demand, optimize inventory and streamline decision-making.</a:t>
            </a:r>
            <a:endParaRPr/>
          </a:p>
          <a:p>
            <a:pPr indent="-228600" lvl="0" marL="228600" rtl="0" algn="l">
              <a:lnSpc>
                <a:spcPct val="150000"/>
              </a:lnSpc>
              <a:spcBef>
                <a:spcPts val="1000"/>
              </a:spcBef>
              <a:spcAft>
                <a:spcPts val="0"/>
              </a:spcAft>
              <a:buClr>
                <a:schemeClr val="dk1"/>
              </a:buClr>
              <a:buSzPts val="1700"/>
              <a:buChar char="•"/>
            </a:pPr>
            <a:r>
              <a:rPr lang="en-US" sz="1700">
                <a:latin typeface="Times New Roman"/>
                <a:ea typeface="Times New Roman"/>
                <a:cs typeface="Times New Roman"/>
                <a:sym typeface="Times New Roman"/>
              </a:rPr>
              <a:t>AI enhances risk management, making supply chains more resilient and adaptable to disruptions. As AI-driven solutions become smarter, supply chains will be more efficient, sustainable and aligned with customer needs ensuring long-term competitiveness and success.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
          <p:cNvSpPr txBox="1"/>
          <p:nvPr>
            <p:ph idx="1" type="body"/>
          </p:nvPr>
        </p:nvSpPr>
        <p:spPr>
          <a:xfrm>
            <a:off x="0" y="188843"/>
            <a:ext cx="11748054" cy="653001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50000"/>
              </a:lnSpc>
              <a:spcBef>
                <a:spcPts val="0"/>
              </a:spcBef>
              <a:spcAft>
                <a:spcPts val="0"/>
              </a:spcAft>
              <a:buClr>
                <a:schemeClr val="dk1"/>
              </a:buClr>
              <a:buSzPts val="1700"/>
              <a:buNone/>
            </a:pPr>
            <a:r>
              <a:rPr b="1" lang="en-US" sz="1700">
                <a:latin typeface="Times New Roman"/>
                <a:ea typeface="Times New Roman"/>
                <a:cs typeface="Times New Roman"/>
                <a:sym typeface="Times New Roman"/>
              </a:rPr>
              <a:t>2.Sourcing :</a:t>
            </a:r>
            <a:endParaRPr/>
          </a:p>
          <a:p>
            <a:pPr indent="0" lvl="0" marL="0" rtl="0" algn="l">
              <a:lnSpc>
                <a:spcPct val="15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Sourcing in supply chain management encompasses the entire procurement process, including </a:t>
            </a:r>
            <a:r>
              <a:rPr lang="en-US" sz="1700">
                <a:solidFill>
                  <a:srgbClr val="FF0000"/>
                </a:solidFill>
                <a:latin typeface="Times New Roman"/>
                <a:ea typeface="Times New Roman"/>
                <a:cs typeface="Times New Roman"/>
                <a:sym typeface="Times New Roman"/>
              </a:rPr>
              <a:t>identifying and selecting suppliers</a:t>
            </a:r>
            <a:r>
              <a:rPr lang="en-US" sz="1700">
                <a:latin typeface="Times New Roman"/>
                <a:ea typeface="Times New Roman"/>
                <a:cs typeface="Times New Roman"/>
                <a:sym typeface="Times New Roman"/>
              </a:rPr>
              <a:t>, procuring raw materials or components, managing supplier relationships and inventory ensuring timely payments to suppliers.</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3.Manufacturing:</a:t>
            </a:r>
            <a:endParaRPr/>
          </a:p>
          <a:p>
            <a:pPr indent="0" lvl="0" marL="0" rtl="0" algn="l">
              <a:lnSpc>
                <a:spcPct val="15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Manufacturing  is a  production phase where the </a:t>
            </a:r>
            <a:r>
              <a:rPr lang="en-US" sz="1700">
                <a:solidFill>
                  <a:srgbClr val="FF0000"/>
                </a:solidFill>
                <a:latin typeface="Times New Roman"/>
                <a:ea typeface="Times New Roman"/>
                <a:cs typeface="Times New Roman"/>
                <a:sym typeface="Times New Roman"/>
              </a:rPr>
              <a:t>raw materials  are transformed into finished products</a:t>
            </a:r>
            <a:r>
              <a:rPr lang="en-US" sz="1700">
                <a:latin typeface="Times New Roman"/>
                <a:ea typeface="Times New Roman"/>
                <a:cs typeface="Times New Roman"/>
                <a:sym typeface="Times New Roman"/>
              </a:rPr>
              <a:t>. This includes scheduling production, procuring raw materials, and managing resources to ensure smooth operations. </a:t>
            </a:r>
            <a:r>
              <a:rPr lang="en-US" sz="1700">
                <a:solidFill>
                  <a:srgbClr val="FF0000"/>
                </a:solidFill>
                <a:latin typeface="Times New Roman"/>
                <a:ea typeface="Times New Roman"/>
                <a:cs typeface="Times New Roman"/>
                <a:sym typeface="Times New Roman"/>
              </a:rPr>
              <a:t>Quality control </a:t>
            </a:r>
            <a:r>
              <a:rPr lang="en-US" sz="1700">
                <a:latin typeface="Times New Roman"/>
                <a:ea typeface="Times New Roman"/>
                <a:cs typeface="Times New Roman"/>
                <a:sym typeface="Times New Roman"/>
              </a:rPr>
              <a:t>is essential with inspections during and after production to maintain standards.</a:t>
            </a:r>
            <a:endParaRPr b="0" i="0" sz="1700">
              <a:solidFill>
                <a:srgbClr val="212324"/>
              </a:solidFill>
              <a:latin typeface="Times New Roman"/>
              <a:ea typeface="Times New Roman"/>
              <a:cs typeface="Times New Roman"/>
              <a:sym typeface="Times New Roman"/>
            </a:endParaRPr>
          </a:p>
          <a:p>
            <a:pPr indent="0" lvl="0" marL="0" rtl="0" algn="l">
              <a:lnSpc>
                <a:spcPct val="150000"/>
              </a:lnSpc>
              <a:spcBef>
                <a:spcPts val="1000"/>
              </a:spcBef>
              <a:spcAft>
                <a:spcPts val="0"/>
              </a:spcAft>
              <a:buClr>
                <a:srgbClr val="212324"/>
              </a:buClr>
              <a:buSzPts val="1700"/>
              <a:buNone/>
            </a:pPr>
            <a:r>
              <a:rPr b="1" lang="en-US" sz="1700">
                <a:solidFill>
                  <a:srgbClr val="212324"/>
                </a:solidFill>
                <a:latin typeface="Times New Roman"/>
                <a:ea typeface="Times New Roman"/>
                <a:cs typeface="Times New Roman"/>
                <a:sym typeface="Times New Roman"/>
              </a:rPr>
              <a:t>4.Delivery:</a:t>
            </a:r>
            <a:endParaRPr/>
          </a:p>
          <a:p>
            <a:pPr indent="0" lvl="0" marL="0" rtl="0" algn="l">
              <a:lnSpc>
                <a:spcPct val="150000"/>
              </a:lnSpc>
              <a:spcBef>
                <a:spcPts val="1000"/>
              </a:spcBef>
              <a:spcAft>
                <a:spcPts val="0"/>
              </a:spcAft>
              <a:buClr>
                <a:srgbClr val="212324"/>
              </a:buClr>
              <a:buSzPts val="1700"/>
              <a:buNone/>
            </a:pPr>
            <a:r>
              <a:rPr lang="en-US" sz="1700">
                <a:solidFill>
                  <a:srgbClr val="212324"/>
                </a:solidFill>
                <a:latin typeface="Times New Roman"/>
                <a:ea typeface="Times New Roman"/>
                <a:cs typeface="Times New Roman"/>
                <a:sym typeface="Times New Roman"/>
              </a:rPr>
              <a:t>Delivery </a:t>
            </a:r>
            <a:r>
              <a:rPr lang="en-US" sz="1700">
                <a:latin typeface="Times New Roman"/>
                <a:ea typeface="Times New Roman"/>
                <a:cs typeface="Times New Roman"/>
                <a:sym typeface="Times New Roman"/>
              </a:rPr>
              <a:t>is a critical phase </a:t>
            </a:r>
            <a:r>
              <a:rPr lang="en-US" sz="1700">
                <a:solidFill>
                  <a:srgbClr val="FF0000"/>
                </a:solidFill>
                <a:latin typeface="Times New Roman"/>
                <a:ea typeface="Times New Roman"/>
                <a:cs typeface="Times New Roman"/>
                <a:sym typeface="Times New Roman"/>
              </a:rPr>
              <a:t>where finished goods are transported from manufacturing </a:t>
            </a:r>
            <a:r>
              <a:rPr lang="en-US" sz="1700">
                <a:latin typeface="Times New Roman"/>
                <a:ea typeface="Times New Roman"/>
                <a:cs typeface="Times New Roman"/>
                <a:sym typeface="Times New Roman"/>
              </a:rPr>
              <a:t>facilities to distribution centers, retailers, or end customers. It also involves </a:t>
            </a:r>
            <a:r>
              <a:rPr lang="en-US" sz="1700">
                <a:solidFill>
                  <a:srgbClr val="FF0000"/>
                </a:solidFill>
                <a:latin typeface="Times New Roman"/>
                <a:ea typeface="Times New Roman"/>
                <a:cs typeface="Times New Roman"/>
                <a:sym typeface="Times New Roman"/>
              </a:rPr>
              <a:t>managing warehousing operations</a:t>
            </a:r>
            <a:r>
              <a:rPr lang="en-US" sz="1700">
                <a:latin typeface="Times New Roman"/>
                <a:ea typeface="Times New Roman"/>
                <a:cs typeface="Times New Roman"/>
                <a:sym typeface="Times New Roman"/>
              </a:rPr>
              <a:t>, tracking shipments in real-time and ensuring proper handling to maintain product quality. The goal is to </a:t>
            </a:r>
            <a:r>
              <a:rPr lang="en-US" sz="1700">
                <a:solidFill>
                  <a:srgbClr val="FF0000"/>
                </a:solidFill>
                <a:latin typeface="Times New Roman"/>
                <a:ea typeface="Times New Roman"/>
                <a:cs typeface="Times New Roman"/>
                <a:sym typeface="Times New Roman"/>
              </a:rPr>
              <a:t>optimize delivery processes</a:t>
            </a:r>
            <a:r>
              <a:rPr lang="en-US" sz="1700">
                <a:latin typeface="Times New Roman"/>
                <a:ea typeface="Times New Roman"/>
                <a:cs typeface="Times New Roman"/>
                <a:sym typeface="Times New Roman"/>
              </a:rPr>
              <a:t> while meeting customer expectations and minimizing cost</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5.Returns:</a:t>
            </a:r>
            <a:endParaRPr/>
          </a:p>
          <a:p>
            <a:pPr indent="0" lvl="0" marL="0" rtl="0" algn="l">
              <a:lnSpc>
                <a:spcPct val="15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The </a:t>
            </a:r>
            <a:r>
              <a:rPr lang="en-US" sz="1700">
                <a:solidFill>
                  <a:srgbClr val="FF0000"/>
                </a:solidFill>
                <a:latin typeface="Times New Roman"/>
                <a:ea typeface="Times New Roman"/>
                <a:cs typeface="Times New Roman"/>
                <a:sym typeface="Times New Roman"/>
              </a:rPr>
              <a:t>final stage </a:t>
            </a:r>
            <a:r>
              <a:rPr lang="en-US" sz="1700">
                <a:latin typeface="Times New Roman"/>
                <a:ea typeface="Times New Roman"/>
                <a:cs typeface="Times New Roman"/>
                <a:sym typeface="Times New Roman"/>
              </a:rPr>
              <a:t>of the supply chain process returns  but crucial aspect of supply chain management. This phase involves the </a:t>
            </a:r>
            <a:r>
              <a:rPr lang="en-US" sz="1700">
                <a:solidFill>
                  <a:srgbClr val="FF0000"/>
                </a:solidFill>
                <a:latin typeface="Times New Roman"/>
                <a:ea typeface="Times New Roman"/>
                <a:cs typeface="Times New Roman"/>
                <a:sym typeface="Times New Roman"/>
              </a:rPr>
              <a:t>systematic handling of returned products</a:t>
            </a:r>
            <a:r>
              <a:rPr lang="en-US" sz="1700">
                <a:latin typeface="Times New Roman"/>
                <a:ea typeface="Times New Roman"/>
                <a:cs typeface="Times New Roman"/>
                <a:sym typeface="Times New Roman"/>
              </a:rPr>
              <a:t>, defective items, excess stock, and waste generated throughout the supply chain. The returns process aims to minimize waste, reduce costs and promote sustainable practices by efficiently managing product returns, </a:t>
            </a:r>
            <a:endParaRPr b="1"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5"/>
          <p:cNvSpPr txBox="1"/>
          <p:nvPr>
            <p:ph type="title"/>
          </p:nvPr>
        </p:nvSpPr>
        <p:spPr>
          <a:xfrm>
            <a:off x="1446850" y="1"/>
            <a:ext cx="9298300" cy="57277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SUPPLY CHAIN DATA ANALYTICS</a:t>
            </a:r>
            <a:endParaRPr/>
          </a:p>
        </p:txBody>
      </p:sp>
      <p:sp>
        <p:nvSpPr>
          <p:cNvPr id="159" name="Google Shape;159;p5"/>
          <p:cNvSpPr txBox="1"/>
          <p:nvPr>
            <p:ph idx="1" type="body"/>
          </p:nvPr>
        </p:nvSpPr>
        <p:spPr>
          <a:xfrm>
            <a:off x="0" y="741319"/>
            <a:ext cx="12191999" cy="611668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700"/>
              <a:buNone/>
            </a:pPr>
            <a:r>
              <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700"/>
              <a:buNone/>
            </a:pPr>
            <a:r>
              <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700"/>
              <a:buNone/>
            </a:pPr>
            <a:r>
              <a:t/>
            </a:r>
            <a:endParaRPr b="1"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1700"/>
              <a:buNone/>
            </a:pPr>
            <a:r>
              <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                                            </a:t>
            </a:r>
            <a:endParaRPr/>
          </a:p>
          <a:p>
            <a:pPr indent="0" lvl="0" marL="0" rtl="0" algn="l">
              <a:lnSpc>
                <a:spcPct val="90000"/>
              </a:lnSpc>
              <a:spcBef>
                <a:spcPts val="1000"/>
              </a:spcBef>
              <a:spcAft>
                <a:spcPts val="0"/>
              </a:spcAft>
              <a:buClr>
                <a:schemeClr val="dk1"/>
              </a:buClr>
              <a:buSzPts val="1700"/>
              <a:buNone/>
            </a:pPr>
            <a:r>
              <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700"/>
              <a:buNone/>
            </a:pPr>
            <a:r>
              <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700"/>
              <a:buNone/>
            </a:pPr>
            <a:r>
              <a:t/>
            </a:r>
            <a:endParaRPr sz="17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S</a:t>
            </a:r>
            <a:r>
              <a:rPr b="0" i="0" lang="en-US" sz="1700">
                <a:latin typeface="Times New Roman"/>
                <a:ea typeface="Times New Roman"/>
                <a:cs typeface="Times New Roman"/>
                <a:sym typeface="Times New Roman"/>
              </a:rPr>
              <a:t>upply chain data analytics acts as a bridge between the data and its rightful use for corporations for</a:t>
            </a:r>
            <a:r>
              <a:rPr i="0" lang="en-US" sz="1700">
                <a:latin typeface="Times New Roman"/>
                <a:ea typeface="Times New Roman"/>
                <a:cs typeface="Times New Roman"/>
                <a:sym typeface="Times New Roman"/>
              </a:rPr>
              <a:t> </a:t>
            </a:r>
            <a:r>
              <a:rPr i="0" lang="en-US" sz="1700">
                <a:solidFill>
                  <a:srgbClr val="FF0000"/>
                </a:solidFill>
                <a:latin typeface="Times New Roman"/>
                <a:ea typeface="Times New Roman"/>
                <a:cs typeface="Times New Roman"/>
                <a:sym typeface="Times New Roman"/>
              </a:rPr>
              <a:t>Strategic decision making</a:t>
            </a:r>
            <a:r>
              <a:rPr b="0" i="0" lang="en-US" sz="1700">
                <a:latin typeface="Times New Roman"/>
                <a:ea typeface="Times New Roman"/>
                <a:cs typeface="Times New Roman"/>
                <a:sym typeface="Times New Roman"/>
              </a:rPr>
              <a:t>. It’s a key part of supply chain management. </a:t>
            </a:r>
            <a:r>
              <a:rPr lang="en-US" sz="1700">
                <a:latin typeface="Times New Roman"/>
                <a:ea typeface="Times New Roman"/>
                <a:cs typeface="Times New Roman"/>
                <a:sym typeface="Times New Roman"/>
              </a:rPr>
              <a:t>It involves </a:t>
            </a:r>
            <a:r>
              <a:rPr lang="en-US" sz="1700">
                <a:solidFill>
                  <a:srgbClr val="FF0000"/>
                </a:solidFill>
                <a:latin typeface="Times New Roman"/>
                <a:ea typeface="Times New Roman"/>
                <a:cs typeface="Times New Roman"/>
                <a:sym typeface="Times New Roman"/>
              </a:rPr>
              <a:t>collecting, analyzing, and interpreting data</a:t>
            </a:r>
            <a:r>
              <a:rPr b="1" lang="en-US" sz="1700">
                <a:solidFill>
                  <a:srgbClr val="FF0000"/>
                </a:solidFill>
                <a:latin typeface="Times New Roman"/>
                <a:ea typeface="Times New Roman"/>
                <a:cs typeface="Times New Roman"/>
                <a:sym typeface="Times New Roman"/>
              </a:rPr>
              <a:t> </a:t>
            </a:r>
            <a:r>
              <a:rPr lang="en-US" sz="1700">
                <a:latin typeface="Times New Roman"/>
                <a:ea typeface="Times New Roman"/>
                <a:cs typeface="Times New Roman"/>
                <a:sym typeface="Times New Roman"/>
              </a:rPr>
              <a:t>from various supply chain activities, such as </a:t>
            </a:r>
            <a:r>
              <a:rPr lang="en-US" sz="1700">
                <a:solidFill>
                  <a:srgbClr val="FF0000"/>
                </a:solidFill>
                <a:latin typeface="Times New Roman"/>
                <a:ea typeface="Times New Roman"/>
                <a:cs typeface="Times New Roman"/>
                <a:sym typeface="Times New Roman"/>
              </a:rPr>
              <a:t>procurement, manufacturing, inventory management, logistics and customer delivery</a:t>
            </a:r>
            <a:r>
              <a:rPr lang="en-US" sz="1700">
                <a:latin typeface="Times New Roman"/>
                <a:ea typeface="Times New Roman"/>
                <a:cs typeface="Times New Roman"/>
                <a:sym typeface="Times New Roman"/>
              </a:rPr>
              <a:t>. These</a:t>
            </a:r>
            <a:r>
              <a:rPr b="0" i="0" lang="en-US" sz="1700">
                <a:latin typeface="Times New Roman"/>
                <a:ea typeface="Times New Roman"/>
                <a:cs typeface="Times New Roman"/>
                <a:sym typeface="Times New Roman"/>
              </a:rPr>
              <a:t> analytics help companies achieve a lean supply chain, prepare for the future and better understand risks.</a:t>
            </a:r>
            <a:endParaRPr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600"/>
              <a:buNone/>
            </a:pPr>
            <a:r>
              <a:t/>
            </a:r>
            <a:endParaRPr b="0" i="0" sz="1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b="0" i="0"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b="0" i="0"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b="0" i="0"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b="0" i="0"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b="0" i="0"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b="0" i="0"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b="0" i="0"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u="sng">
              <a:latin typeface="Times New Roman"/>
              <a:ea typeface="Times New Roman"/>
              <a:cs typeface="Times New Roman"/>
              <a:sym typeface="Times New Roman"/>
            </a:endParaRPr>
          </a:p>
        </p:txBody>
      </p:sp>
      <p:sp>
        <p:nvSpPr>
          <p:cNvPr id="160" name="Google Shape;160;p5"/>
          <p:cNvSpPr/>
          <p:nvPr/>
        </p:nvSpPr>
        <p:spPr>
          <a:xfrm>
            <a:off x="3126780" y="1242657"/>
            <a:ext cx="4656603" cy="2808879"/>
          </a:xfrm>
          <a:prstGeom prst="ellipse">
            <a:avLst/>
          </a:prstGeom>
          <a:gradFill>
            <a:gsLst>
              <a:gs pos="0">
                <a:srgbClr val="F6AD61"/>
              </a:gs>
              <a:gs pos="50000">
                <a:srgbClr val="FAA43E"/>
              </a:gs>
              <a:gs pos="100000">
                <a:srgbClr val="E3912C"/>
              </a:gs>
            </a:gsLst>
            <a:lin ang="5400000" scaled="0"/>
          </a:gra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61" name="Google Shape;161;p5"/>
          <p:cNvSpPr/>
          <p:nvPr/>
        </p:nvSpPr>
        <p:spPr>
          <a:xfrm>
            <a:off x="4532244" y="982979"/>
            <a:ext cx="1858050" cy="1017803"/>
          </a:xfrm>
          <a:prstGeom prst="ellipse">
            <a:avLst/>
          </a:prstGeom>
          <a:solidFill>
            <a:srgbClr val="C2B5D8"/>
          </a:solid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Inventory Management</a:t>
            </a:r>
            <a:endParaRPr/>
          </a:p>
        </p:txBody>
      </p:sp>
      <p:sp>
        <p:nvSpPr>
          <p:cNvPr id="162" name="Google Shape;162;p5"/>
          <p:cNvSpPr/>
          <p:nvPr/>
        </p:nvSpPr>
        <p:spPr>
          <a:xfrm>
            <a:off x="7341622" y="2721572"/>
            <a:ext cx="2474844" cy="1254715"/>
          </a:xfrm>
          <a:prstGeom prst="ellipse">
            <a:avLst/>
          </a:prstGeom>
          <a:gradFill>
            <a:gsLst>
              <a:gs pos="0">
                <a:srgbClr val="FACFAA"/>
              </a:gs>
              <a:gs pos="50000">
                <a:srgbClr val="F8C69A"/>
              </a:gs>
              <a:gs pos="100000">
                <a:srgbClr val="FBBE87"/>
              </a:gs>
            </a:gsLst>
            <a:lin ang="5400000" scaled="0"/>
          </a:gra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         </a:t>
            </a:r>
            <a:r>
              <a:rPr lang="en-US" sz="1400">
                <a:solidFill>
                  <a:schemeClr val="dk1"/>
                </a:solidFill>
                <a:latin typeface="Times New Roman"/>
                <a:ea typeface="Times New Roman"/>
                <a:cs typeface="Times New Roman"/>
                <a:sym typeface="Times New Roman"/>
              </a:rPr>
              <a:t>Logistics</a:t>
            </a:r>
            <a:endParaRPr/>
          </a:p>
        </p:txBody>
      </p:sp>
      <p:sp>
        <p:nvSpPr>
          <p:cNvPr id="163" name="Google Shape;163;p5"/>
          <p:cNvSpPr/>
          <p:nvPr/>
        </p:nvSpPr>
        <p:spPr>
          <a:xfrm>
            <a:off x="2052354" y="2913102"/>
            <a:ext cx="1958779" cy="1222513"/>
          </a:xfrm>
          <a:prstGeom prst="ellipse">
            <a:avLst/>
          </a:prstGeom>
          <a:gradFill>
            <a:gsLst>
              <a:gs pos="0">
                <a:srgbClr val="D59EB1"/>
              </a:gs>
              <a:gs pos="50000">
                <a:srgbClr val="D38EA6"/>
              </a:gs>
              <a:gs pos="100000">
                <a:srgbClr val="BD7991"/>
              </a:gs>
            </a:gsLst>
            <a:lin ang="5400000" scaled="0"/>
          </a:gra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700">
                <a:solidFill>
                  <a:schemeClr val="lt1"/>
                </a:solidFill>
                <a:latin typeface="Times New Roman"/>
                <a:ea typeface="Times New Roman"/>
                <a:cs typeface="Times New Roman"/>
                <a:sym typeface="Times New Roman"/>
              </a:rPr>
              <a:t>     </a:t>
            </a:r>
            <a:r>
              <a:rPr lang="en-US" sz="1700">
                <a:solidFill>
                  <a:schemeClr val="lt1"/>
                </a:solidFill>
                <a:latin typeface="Times New Roman"/>
                <a:ea typeface="Times New Roman"/>
                <a:cs typeface="Times New Roman"/>
                <a:sym typeface="Times New Roman"/>
              </a:rPr>
              <a:t>Planning</a:t>
            </a:r>
            <a:endParaRPr/>
          </a:p>
        </p:txBody>
      </p:sp>
      <p:sp>
        <p:nvSpPr>
          <p:cNvPr id="164" name="Google Shape;164;p5"/>
          <p:cNvSpPr/>
          <p:nvPr/>
        </p:nvSpPr>
        <p:spPr>
          <a:xfrm>
            <a:off x="4567910" y="3609948"/>
            <a:ext cx="2474844" cy="808247"/>
          </a:xfrm>
          <a:prstGeom prst="ellipse">
            <a:avLst/>
          </a:prstGeom>
          <a:gradFill>
            <a:gsLst>
              <a:gs pos="0">
                <a:srgbClr val="F3DAA0"/>
              </a:gs>
              <a:gs pos="50000">
                <a:srgbClr val="F0D391"/>
              </a:gs>
              <a:gs pos="100000">
                <a:srgbClr val="F3D07D"/>
              </a:gs>
            </a:gsLst>
            <a:lin ang="5400000" scaled="0"/>
          </a:gra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Warehousing</a:t>
            </a:r>
            <a:endParaRPr/>
          </a:p>
        </p:txBody>
      </p:sp>
      <p:sp>
        <p:nvSpPr>
          <p:cNvPr id="165" name="Google Shape;165;p5"/>
          <p:cNvSpPr txBox="1"/>
          <p:nvPr/>
        </p:nvSpPr>
        <p:spPr>
          <a:xfrm>
            <a:off x="4011133" y="2586126"/>
            <a:ext cx="3095345"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Supply Chain Data Analytics</a:t>
            </a:r>
            <a:endParaRPr/>
          </a:p>
        </p:txBody>
      </p:sp>
      <p:sp>
        <p:nvSpPr>
          <p:cNvPr id="166" name="Google Shape;166;p5"/>
          <p:cNvSpPr/>
          <p:nvPr/>
        </p:nvSpPr>
        <p:spPr>
          <a:xfrm>
            <a:off x="6649277" y="1654380"/>
            <a:ext cx="1848678" cy="806059"/>
          </a:xfrm>
          <a:prstGeom prst="ellipse">
            <a:avLst/>
          </a:prstGeom>
          <a:solidFill>
            <a:schemeClr val="accent1"/>
          </a:solidFill>
          <a:ln cap="flat" cmpd="sng" w="19050">
            <a:solidFill>
              <a:srgbClr val="454C3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Times New Roman"/>
                <a:ea typeface="Times New Roman"/>
                <a:cs typeface="Times New Roman"/>
                <a:sym typeface="Times New Roman"/>
              </a:rPr>
              <a:t> Manufacturing</a:t>
            </a:r>
            <a:endParaRPr/>
          </a:p>
        </p:txBody>
      </p:sp>
      <p:sp>
        <p:nvSpPr>
          <p:cNvPr id="167" name="Google Shape;167;p5"/>
          <p:cNvSpPr/>
          <p:nvPr/>
        </p:nvSpPr>
        <p:spPr>
          <a:xfrm>
            <a:off x="1341783" y="1654380"/>
            <a:ext cx="2271519" cy="988832"/>
          </a:xfrm>
          <a:prstGeom prst="ellipse">
            <a:avLst/>
          </a:prstGeom>
          <a:gradFill>
            <a:gsLst>
              <a:gs pos="0">
                <a:srgbClr val="BFCCDF"/>
              </a:gs>
              <a:gs pos="50000">
                <a:srgbClr val="B2C2D8"/>
              </a:gs>
              <a:gs pos="100000">
                <a:srgbClr val="A6BAD5"/>
              </a:gs>
            </a:gsLst>
            <a:lin ang="5400000" scaled="0"/>
          </a:gra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Times New Roman"/>
                <a:ea typeface="Times New Roman"/>
                <a:cs typeface="Times New Roman"/>
                <a:sym typeface="Times New Roman"/>
              </a:rPr>
              <a:t>Strategy</a:t>
            </a:r>
            <a:endParaRPr/>
          </a:p>
        </p:txBody>
      </p:sp>
      <p:pic>
        <p:nvPicPr>
          <p:cNvPr descr="Clipboard Partially Crossed with solid fill" id="168" name="Google Shape;168;p5"/>
          <p:cNvPicPr preferRelativeResize="0"/>
          <p:nvPr/>
        </p:nvPicPr>
        <p:blipFill rotWithShape="1">
          <a:blip r:embed="rId3">
            <a:alphaModFix/>
          </a:blip>
          <a:srcRect b="0" l="0" r="0" t="0"/>
          <a:stretch/>
        </p:blipFill>
        <p:spPr>
          <a:xfrm>
            <a:off x="4538582" y="1183266"/>
            <a:ext cx="489031" cy="489031"/>
          </a:xfrm>
          <a:prstGeom prst="rect">
            <a:avLst/>
          </a:prstGeom>
          <a:noFill/>
          <a:ln>
            <a:noFill/>
          </a:ln>
        </p:spPr>
      </p:pic>
      <p:pic>
        <p:nvPicPr>
          <p:cNvPr descr="House outline" id="169" name="Google Shape;169;p5"/>
          <p:cNvPicPr preferRelativeResize="0"/>
          <p:nvPr/>
        </p:nvPicPr>
        <p:blipFill rotWithShape="1">
          <a:blip r:embed="rId4">
            <a:alphaModFix/>
          </a:blip>
          <a:srcRect b="0" l="0" r="0" t="0"/>
          <a:stretch/>
        </p:blipFill>
        <p:spPr>
          <a:xfrm>
            <a:off x="6742082" y="1771814"/>
            <a:ext cx="414530" cy="414530"/>
          </a:xfrm>
          <a:prstGeom prst="rect">
            <a:avLst/>
          </a:prstGeom>
          <a:noFill/>
          <a:ln>
            <a:noFill/>
          </a:ln>
        </p:spPr>
      </p:pic>
      <p:pic>
        <p:nvPicPr>
          <p:cNvPr descr="Truck outline" id="170" name="Google Shape;170;p5"/>
          <p:cNvPicPr preferRelativeResize="0"/>
          <p:nvPr/>
        </p:nvPicPr>
        <p:blipFill rotWithShape="1">
          <a:blip r:embed="rId5">
            <a:alphaModFix/>
          </a:blip>
          <a:srcRect b="0" l="0" r="0" t="0"/>
          <a:stretch/>
        </p:blipFill>
        <p:spPr>
          <a:xfrm>
            <a:off x="7573616" y="3026450"/>
            <a:ext cx="595463" cy="595463"/>
          </a:xfrm>
          <a:prstGeom prst="rect">
            <a:avLst/>
          </a:prstGeom>
          <a:noFill/>
          <a:ln>
            <a:noFill/>
          </a:ln>
        </p:spPr>
      </p:pic>
      <p:pic>
        <p:nvPicPr>
          <p:cNvPr descr="Renovation (House With Sparkles) with solid fill" id="171" name="Google Shape;171;p5"/>
          <p:cNvPicPr preferRelativeResize="0"/>
          <p:nvPr/>
        </p:nvPicPr>
        <p:blipFill rotWithShape="1">
          <a:blip r:embed="rId6">
            <a:alphaModFix/>
          </a:blip>
          <a:srcRect b="0" l="0" r="0" t="0"/>
          <a:stretch/>
        </p:blipFill>
        <p:spPr>
          <a:xfrm>
            <a:off x="4714373" y="3819332"/>
            <a:ext cx="313910" cy="313910"/>
          </a:xfrm>
          <a:prstGeom prst="rect">
            <a:avLst/>
          </a:prstGeom>
          <a:noFill/>
          <a:ln>
            <a:noFill/>
          </a:ln>
        </p:spPr>
      </p:pic>
      <p:pic>
        <p:nvPicPr>
          <p:cNvPr descr="Lightbulb outline" id="172" name="Google Shape;172;p5"/>
          <p:cNvPicPr preferRelativeResize="0"/>
          <p:nvPr/>
        </p:nvPicPr>
        <p:blipFill rotWithShape="1">
          <a:blip r:embed="rId7">
            <a:alphaModFix/>
          </a:blip>
          <a:srcRect b="0" l="0" r="0" t="0"/>
          <a:stretch/>
        </p:blipFill>
        <p:spPr>
          <a:xfrm>
            <a:off x="2221677" y="3213097"/>
            <a:ext cx="606235" cy="606235"/>
          </a:xfrm>
          <a:prstGeom prst="rect">
            <a:avLst/>
          </a:prstGeom>
          <a:noFill/>
          <a:ln>
            <a:noFill/>
          </a:ln>
        </p:spPr>
      </p:pic>
      <p:pic>
        <p:nvPicPr>
          <p:cNvPr descr="Checkmark outline" id="173" name="Google Shape;173;p5"/>
          <p:cNvPicPr preferRelativeResize="0"/>
          <p:nvPr/>
        </p:nvPicPr>
        <p:blipFill rotWithShape="1">
          <a:blip r:embed="rId8">
            <a:alphaModFix/>
          </a:blip>
          <a:srcRect b="0" l="0" r="0" t="0"/>
          <a:stretch/>
        </p:blipFill>
        <p:spPr>
          <a:xfrm>
            <a:off x="1575753" y="1771814"/>
            <a:ext cx="512430" cy="5124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6"/>
          <p:cNvSpPr txBox="1"/>
          <p:nvPr>
            <p:ph type="title"/>
          </p:nvPr>
        </p:nvSpPr>
        <p:spPr>
          <a:xfrm>
            <a:off x="1399790" y="272144"/>
            <a:ext cx="9392421" cy="46972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KEY FACTOR OF SUPPLY CHAIN ANALYTICS</a:t>
            </a:r>
            <a:endParaRPr/>
          </a:p>
        </p:txBody>
      </p:sp>
      <p:sp>
        <p:nvSpPr>
          <p:cNvPr id="179" name="Google Shape;179;p6"/>
          <p:cNvSpPr txBox="1"/>
          <p:nvPr>
            <p:ph idx="1" type="body"/>
          </p:nvPr>
        </p:nvSpPr>
        <p:spPr>
          <a:xfrm>
            <a:off x="0" y="1282148"/>
            <a:ext cx="7871318" cy="5377069"/>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700"/>
              <a:buAutoNum type="arabicPeriod"/>
            </a:pPr>
            <a:r>
              <a:rPr b="1" lang="en-US" sz="1700">
                <a:latin typeface="Times New Roman"/>
                <a:ea typeface="Times New Roman"/>
                <a:cs typeface="Times New Roman"/>
                <a:sym typeface="Times New Roman"/>
              </a:rPr>
              <a:t>Demand Forecasting:</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 </a:t>
            </a:r>
            <a:r>
              <a:rPr lang="en-US" sz="1700">
                <a:latin typeface="Times New Roman"/>
                <a:ea typeface="Times New Roman"/>
                <a:cs typeface="Times New Roman"/>
                <a:sym typeface="Times New Roman"/>
              </a:rPr>
              <a:t>Demand forecasting involves </a:t>
            </a:r>
            <a:r>
              <a:rPr lang="en-US" sz="1700">
                <a:solidFill>
                  <a:srgbClr val="FF0000"/>
                </a:solidFill>
                <a:latin typeface="Times New Roman"/>
                <a:ea typeface="Times New Roman"/>
                <a:cs typeface="Times New Roman"/>
                <a:sym typeface="Times New Roman"/>
              </a:rPr>
              <a:t>predicting future </a:t>
            </a:r>
            <a:r>
              <a:rPr lang="en-US" sz="1700">
                <a:latin typeface="Times New Roman"/>
                <a:ea typeface="Times New Roman"/>
                <a:cs typeface="Times New Roman"/>
                <a:sym typeface="Times New Roman"/>
              </a:rPr>
              <a:t>customer demand for products or services based on </a:t>
            </a:r>
            <a:r>
              <a:rPr lang="en-US" sz="1700">
                <a:solidFill>
                  <a:srgbClr val="FF0000"/>
                </a:solidFill>
                <a:latin typeface="Times New Roman"/>
                <a:ea typeface="Times New Roman"/>
                <a:cs typeface="Times New Roman"/>
                <a:sym typeface="Times New Roman"/>
              </a:rPr>
              <a:t>historical data, seasonal trends, market conditions</a:t>
            </a:r>
            <a:r>
              <a:rPr lang="en-US" sz="1700">
                <a:latin typeface="Times New Roman"/>
                <a:ea typeface="Times New Roman"/>
                <a:cs typeface="Times New Roman"/>
                <a:sym typeface="Times New Roman"/>
              </a:rPr>
              <a:t>. This helps in businesses  </a:t>
            </a:r>
            <a:r>
              <a:rPr lang="en-US" sz="1700">
                <a:solidFill>
                  <a:srgbClr val="FF0000"/>
                </a:solidFill>
                <a:latin typeface="Times New Roman"/>
                <a:ea typeface="Times New Roman"/>
                <a:cs typeface="Times New Roman"/>
                <a:sym typeface="Times New Roman"/>
              </a:rPr>
              <a:t>production planning, inventory management and order fulfillment</a:t>
            </a:r>
            <a:r>
              <a:rPr lang="en-US" sz="1700">
                <a:latin typeface="Times New Roman"/>
                <a:ea typeface="Times New Roman"/>
                <a:cs typeface="Times New Roman"/>
                <a:sym typeface="Times New Roman"/>
              </a:rPr>
              <a:t>.</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2. Inventory Optimization:</a:t>
            </a:r>
            <a:endParaRPr/>
          </a:p>
          <a:p>
            <a:pPr indent="0" lvl="0" marL="0" rtl="0" algn="l">
              <a:lnSpc>
                <a:spcPct val="15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Inventory optimization focuses on maintaining the ideal </a:t>
            </a:r>
            <a:r>
              <a:rPr lang="en-US" sz="1700">
                <a:solidFill>
                  <a:srgbClr val="FF0000"/>
                </a:solidFill>
                <a:latin typeface="Times New Roman"/>
                <a:ea typeface="Times New Roman"/>
                <a:cs typeface="Times New Roman"/>
                <a:sym typeface="Times New Roman"/>
              </a:rPr>
              <a:t>inventory levels </a:t>
            </a:r>
            <a:r>
              <a:rPr lang="en-US" sz="1700">
                <a:latin typeface="Times New Roman"/>
                <a:ea typeface="Times New Roman"/>
                <a:cs typeface="Times New Roman"/>
                <a:sym typeface="Times New Roman"/>
              </a:rPr>
              <a:t>to meet customer demand while minimizing costs such as storage and obsolescence</a:t>
            </a:r>
            <a:r>
              <a:rPr b="1" lang="en-US" sz="1700">
                <a:latin typeface="Times New Roman"/>
                <a:ea typeface="Times New Roman"/>
                <a:cs typeface="Times New Roman"/>
                <a:sym typeface="Times New Roman"/>
              </a:rPr>
              <a:t>.</a:t>
            </a:r>
            <a:r>
              <a:rPr lang="en-US" sz="1700">
                <a:latin typeface="Times New Roman"/>
                <a:ea typeface="Times New Roman"/>
                <a:cs typeface="Times New Roman"/>
                <a:sym typeface="Times New Roman"/>
              </a:rPr>
              <a:t> </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3. Supplier Performance Analysis:</a:t>
            </a:r>
            <a:endParaRPr/>
          </a:p>
          <a:p>
            <a:pPr indent="0" lvl="0" marL="0" rtl="0" algn="l">
              <a:lnSpc>
                <a:spcPct val="15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Supplier performance analysis is the process of </a:t>
            </a:r>
            <a:r>
              <a:rPr lang="en-US" sz="1700">
                <a:solidFill>
                  <a:srgbClr val="FF0000"/>
                </a:solidFill>
                <a:latin typeface="Times New Roman"/>
                <a:ea typeface="Times New Roman"/>
                <a:cs typeface="Times New Roman"/>
                <a:sym typeface="Times New Roman"/>
              </a:rPr>
              <a:t>evaluating and monitoring </a:t>
            </a:r>
            <a:r>
              <a:rPr lang="en-US" sz="1700">
                <a:latin typeface="Times New Roman"/>
                <a:ea typeface="Times New Roman"/>
                <a:cs typeface="Times New Roman"/>
                <a:sym typeface="Times New Roman"/>
              </a:rPr>
              <a:t>suppliers based on </a:t>
            </a:r>
            <a:r>
              <a:rPr lang="en-US" sz="1700">
                <a:solidFill>
                  <a:srgbClr val="FF0000"/>
                </a:solidFill>
                <a:latin typeface="Times New Roman"/>
                <a:ea typeface="Times New Roman"/>
                <a:cs typeface="Times New Roman"/>
                <a:sym typeface="Times New Roman"/>
              </a:rPr>
              <a:t>key performance indicators (KPIs) </a:t>
            </a:r>
            <a:r>
              <a:rPr lang="en-US" sz="1700">
                <a:latin typeface="Times New Roman"/>
                <a:ea typeface="Times New Roman"/>
                <a:cs typeface="Times New Roman"/>
                <a:sym typeface="Times New Roman"/>
              </a:rPr>
              <a:t>such as on-time delivery, product quality and cost efficiency</a:t>
            </a:r>
            <a:r>
              <a:rPr b="1" lang="en-US" sz="1700">
                <a:latin typeface="Times New Roman"/>
                <a:ea typeface="Times New Roman"/>
                <a:cs typeface="Times New Roman"/>
                <a:sym typeface="Times New Roman"/>
              </a:rPr>
              <a:t>.</a:t>
            </a:r>
            <a:r>
              <a:rPr lang="en-US" sz="1700">
                <a:latin typeface="Times New Roman"/>
                <a:ea typeface="Times New Roman"/>
                <a:cs typeface="Times New Roman"/>
                <a:sym typeface="Times New Roman"/>
              </a:rPr>
              <a:t> It allows businesses to identify high-performing suppliers, manage supplier risks, and make data-driven decisions</a:t>
            </a:r>
            <a:r>
              <a:rPr b="1" lang="en-US" sz="1700">
                <a:latin typeface="Times New Roman"/>
                <a:ea typeface="Times New Roman"/>
                <a:cs typeface="Times New Roman"/>
                <a:sym typeface="Times New Roman"/>
              </a:rPr>
              <a:t>.</a:t>
            </a:r>
            <a:endParaRPr/>
          </a:p>
          <a:p>
            <a:pPr indent="0" lvl="0" marL="0" rtl="0" algn="l">
              <a:lnSpc>
                <a:spcPct val="90000"/>
              </a:lnSpc>
              <a:spcBef>
                <a:spcPts val="1000"/>
              </a:spcBef>
              <a:spcAft>
                <a:spcPts val="0"/>
              </a:spcAft>
              <a:buClr>
                <a:schemeClr val="dk1"/>
              </a:buClr>
              <a:buSzPts val="1700"/>
              <a:buNone/>
            </a:pPr>
            <a:r>
              <a:t/>
            </a:r>
            <a:endParaRPr b="1" sz="17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050"/>
              <a:buNone/>
            </a:pPr>
            <a:r>
              <a:t/>
            </a:r>
            <a:endParaRPr b="1" sz="1050">
              <a:latin typeface="Times New Roman"/>
              <a:ea typeface="Times New Roman"/>
              <a:cs typeface="Times New Roman"/>
              <a:sym typeface="Times New Roman"/>
            </a:endParaRPr>
          </a:p>
        </p:txBody>
      </p:sp>
      <p:pic>
        <p:nvPicPr>
          <p:cNvPr id="180" name="Google Shape;180;p6"/>
          <p:cNvPicPr preferRelativeResize="0"/>
          <p:nvPr/>
        </p:nvPicPr>
        <p:blipFill rotWithShape="1">
          <a:blip r:embed="rId3">
            <a:alphaModFix/>
          </a:blip>
          <a:srcRect b="856" l="0" r="-2" t="4901"/>
          <a:stretch/>
        </p:blipFill>
        <p:spPr>
          <a:xfrm>
            <a:off x="8196943" y="1513114"/>
            <a:ext cx="3875314" cy="44277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7"/>
          <p:cNvSpPr txBox="1"/>
          <p:nvPr>
            <p:ph type="title"/>
          </p:nvPr>
        </p:nvSpPr>
        <p:spPr>
          <a:xfrm>
            <a:off x="1399790" y="347870"/>
            <a:ext cx="9392421" cy="39399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TYPES OF SUPPLY CHAIN ANALYTICS</a:t>
            </a:r>
            <a:endParaRPr/>
          </a:p>
        </p:txBody>
      </p:sp>
      <p:sp>
        <p:nvSpPr>
          <p:cNvPr id="186" name="Google Shape;186;p7"/>
          <p:cNvSpPr txBox="1"/>
          <p:nvPr>
            <p:ph idx="1" type="body"/>
          </p:nvPr>
        </p:nvSpPr>
        <p:spPr>
          <a:xfrm>
            <a:off x="0" y="1222513"/>
            <a:ext cx="6439513" cy="5635487"/>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700"/>
              <a:buNone/>
            </a:pPr>
            <a:r>
              <a:rPr lang="en-US" sz="1700">
                <a:latin typeface="Times New Roman"/>
                <a:ea typeface="Times New Roman"/>
                <a:cs typeface="Times New Roman"/>
                <a:sym typeface="Times New Roman"/>
              </a:rPr>
              <a:t>Supply chain analytics involves the use of data analysis tools and methodologies to understand supply chain processes, identify inefficiencies, predict future trends  and make informed decisions to optimize the supply chain.</a:t>
            </a:r>
            <a:endParaRPr/>
          </a:p>
          <a:p>
            <a:pPr indent="-342900" lvl="0" marL="342900" rtl="0" algn="l">
              <a:lnSpc>
                <a:spcPct val="150000"/>
              </a:lnSpc>
              <a:spcBef>
                <a:spcPts val="1000"/>
              </a:spcBef>
              <a:spcAft>
                <a:spcPts val="0"/>
              </a:spcAft>
              <a:buClr>
                <a:schemeClr val="dk1"/>
              </a:buClr>
              <a:buSzPts val="1700"/>
              <a:buAutoNum type="arabicPeriod"/>
            </a:pPr>
            <a:r>
              <a:rPr b="1" lang="en-US" sz="1700">
                <a:latin typeface="Times New Roman"/>
                <a:ea typeface="Times New Roman"/>
                <a:cs typeface="Times New Roman"/>
                <a:sym typeface="Times New Roman"/>
              </a:rPr>
              <a:t>Descriptive Analytics:</a:t>
            </a:r>
            <a:endParaRPr/>
          </a:p>
          <a:p>
            <a:pPr indent="0" lvl="0" marL="0" rtl="0" algn="l">
              <a:lnSpc>
                <a:spcPct val="150000"/>
              </a:lnSpc>
              <a:spcBef>
                <a:spcPts val="1000"/>
              </a:spcBef>
              <a:spcAft>
                <a:spcPts val="0"/>
              </a:spcAft>
              <a:buClr>
                <a:schemeClr val="dk1"/>
              </a:buClr>
              <a:buSzPts val="1700"/>
              <a:buNone/>
            </a:pPr>
            <a:r>
              <a:rPr lang="en-US" sz="1700">
                <a:latin typeface="Times New Roman"/>
                <a:ea typeface="Times New Roman"/>
                <a:cs typeface="Times New Roman"/>
                <a:sym typeface="Times New Roman"/>
              </a:rPr>
              <a:t>This type of analytics focuses on understanding </a:t>
            </a:r>
            <a:r>
              <a:rPr lang="en-US" sz="1700">
                <a:solidFill>
                  <a:srgbClr val="FF0000"/>
                </a:solidFill>
                <a:latin typeface="Times New Roman"/>
                <a:ea typeface="Times New Roman"/>
                <a:cs typeface="Times New Roman"/>
                <a:sym typeface="Times New Roman"/>
              </a:rPr>
              <a:t>what has happened in the past</a:t>
            </a:r>
            <a:r>
              <a:rPr lang="en-US" sz="1700">
                <a:latin typeface="Times New Roman"/>
                <a:ea typeface="Times New Roman"/>
                <a:cs typeface="Times New Roman"/>
                <a:sym typeface="Times New Roman"/>
              </a:rPr>
              <a:t> within the supply chain. It uses historical data to identify patterns, trends and insights.</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Focus:</a:t>
            </a:r>
            <a:r>
              <a:rPr lang="en-US" sz="1700">
                <a:latin typeface="Times New Roman"/>
                <a:ea typeface="Times New Roman"/>
                <a:cs typeface="Times New Roman"/>
                <a:sym typeface="Times New Roman"/>
              </a:rPr>
              <a:t> Understanding historical data to gain insights into past performance.</a:t>
            </a:r>
            <a:endParaRPr/>
          </a:p>
          <a:p>
            <a:pPr indent="0" lvl="0" marL="0" rtl="0" algn="l">
              <a:lnSpc>
                <a:spcPct val="150000"/>
              </a:lnSpc>
              <a:spcBef>
                <a:spcPts val="1000"/>
              </a:spcBef>
              <a:spcAft>
                <a:spcPts val="0"/>
              </a:spcAft>
              <a:buClr>
                <a:schemeClr val="dk1"/>
              </a:buClr>
              <a:buSzPts val="1700"/>
              <a:buNone/>
            </a:pPr>
            <a:r>
              <a:rPr b="1" lang="en-US" sz="1700">
                <a:latin typeface="Times New Roman"/>
                <a:ea typeface="Times New Roman"/>
                <a:cs typeface="Times New Roman"/>
                <a:sym typeface="Times New Roman"/>
              </a:rPr>
              <a:t>Techniques:</a:t>
            </a:r>
            <a:r>
              <a:rPr lang="en-US" sz="1700">
                <a:latin typeface="Times New Roman"/>
                <a:ea typeface="Times New Roman"/>
                <a:cs typeface="Times New Roman"/>
                <a:sym typeface="Times New Roman"/>
              </a:rPr>
              <a:t> Data aggregation, data mining, data visualization.</a:t>
            </a:r>
            <a:endParaRPr/>
          </a:p>
        </p:txBody>
      </p:sp>
      <p:sp>
        <p:nvSpPr>
          <p:cNvPr id="187" name="Google Shape;187;p7"/>
          <p:cNvSpPr/>
          <p:nvPr/>
        </p:nvSpPr>
        <p:spPr>
          <a:xfrm>
            <a:off x="8228930" y="2892646"/>
            <a:ext cx="2779561" cy="2485958"/>
          </a:xfrm>
          <a:prstGeom prst="hexagon">
            <a:avLst>
              <a:gd fmla="val 25000" name="adj"/>
              <a:gd fmla="val 115470" name="vf"/>
            </a:avLst>
          </a:prstGeom>
          <a:solidFill>
            <a:srgbClr val="D6CDE5"/>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8" name="Google Shape;188;p7"/>
          <p:cNvSpPr/>
          <p:nvPr/>
        </p:nvSpPr>
        <p:spPr>
          <a:xfrm>
            <a:off x="10396331" y="1808922"/>
            <a:ext cx="2055242" cy="2305878"/>
          </a:xfrm>
          <a:prstGeom prst="hexagon">
            <a:avLst>
              <a:gd fmla="val 25000" name="adj"/>
              <a:gd fmla="val 115470" name="vf"/>
            </a:avLst>
          </a:prstGeom>
          <a:solidFill>
            <a:srgbClr val="EAE6F1"/>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9" name="Google Shape;189;p7"/>
          <p:cNvSpPr/>
          <p:nvPr/>
        </p:nvSpPr>
        <p:spPr>
          <a:xfrm>
            <a:off x="10485783" y="4100783"/>
            <a:ext cx="1836004" cy="2060708"/>
          </a:xfrm>
          <a:prstGeom prst="hexagon">
            <a:avLst>
              <a:gd fmla="val 25000" name="adj"/>
              <a:gd fmla="val 115470" name="vf"/>
            </a:avLst>
          </a:prstGeom>
          <a:solidFill>
            <a:srgbClr val="EAE6F1"/>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0" name="Google Shape;190;p7"/>
          <p:cNvSpPr/>
          <p:nvPr/>
        </p:nvSpPr>
        <p:spPr>
          <a:xfrm>
            <a:off x="6528966" y="4162722"/>
            <a:ext cx="2257846" cy="2073789"/>
          </a:xfrm>
          <a:prstGeom prst="hexagon">
            <a:avLst>
              <a:gd fmla="val 25000" name="adj"/>
              <a:gd fmla="val 115470" name="vf"/>
            </a:avLst>
          </a:prstGeom>
          <a:solidFill>
            <a:srgbClr val="EAE6F1"/>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1" name="Google Shape;191;p7"/>
          <p:cNvSpPr/>
          <p:nvPr/>
        </p:nvSpPr>
        <p:spPr>
          <a:xfrm>
            <a:off x="6618417" y="1930942"/>
            <a:ext cx="2167401" cy="2231780"/>
          </a:xfrm>
          <a:prstGeom prst="hexagon">
            <a:avLst>
              <a:gd fmla="val 20873" name="adj"/>
              <a:gd fmla="val 115470" name="vf"/>
            </a:avLst>
          </a:prstGeom>
          <a:solidFill>
            <a:srgbClr val="EAE6F1"/>
          </a:solidFill>
          <a:ln cap="flat" cmpd="sng" w="19050">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92" name="Google Shape;192;p7"/>
          <p:cNvSpPr txBox="1"/>
          <p:nvPr/>
        </p:nvSpPr>
        <p:spPr>
          <a:xfrm>
            <a:off x="8785818" y="3737113"/>
            <a:ext cx="1809295"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Types of Supply Chain Analytics</a:t>
            </a:r>
            <a:endParaRPr/>
          </a:p>
        </p:txBody>
      </p:sp>
      <p:sp>
        <p:nvSpPr>
          <p:cNvPr id="193" name="Google Shape;193;p7"/>
          <p:cNvSpPr txBox="1"/>
          <p:nvPr/>
        </p:nvSpPr>
        <p:spPr>
          <a:xfrm>
            <a:off x="10792211" y="2109759"/>
            <a:ext cx="148924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Descriptive</a:t>
            </a:r>
            <a:r>
              <a:rPr b="1"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7"/>
          <p:cNvSpPr txBox="1"/>
          <p:nvPr/>
        </p:nvSpPr>
        <p:spPr>
          <a:xfrm>
            <a:off x="10595114" y="4552122"/>
            <a:ext cx="1351722"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Diagnostic</a:t>
            </a:r>
            <a:endParaRPr/>
          </a:p>
        </p:txBody>
      </p:sp>
      <p:sp>
        <p:nvSpPr>
          <p:cNvPr id="195" name="Google Shape;195;p7"/>
          <p:cNvSpPr txBox="1"/>
          <p:nvPr/>
        </p:nvSpPr>
        <p:spPr>
          <a:xfrm>
            <a:off x="6835393" y="2365513"/>
            <a:ext cx="1543294"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Prescriptive</a:t>
            </a:r>
            <a:endParaRPr/>
          </a:p>
        </p:txBody>
      </p:sp>
      <p:sp>
        <p:nvSpPr>
          <p:cNvPr id="196" name="Google Shape;196;p7"/>
          <p:cNvSpPr txBox="1"/>
          <p:nvPr/>
        </p:nvSpPr>
        <p:spPr>
          <a:xfrm>
            <a:off x="6996401" y="4299278"/>
            <a:ext cx="1529844"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Predictive</a:t>
            </a:r>
            <a:endParaRPr/>
          </a:p>
        </p:txBody>
      </p:sp>
      <p:sp>
        <p:nvSpPr>
          <p:cNvPr id="197" name="Google Shape;197;p7"/>
          <p:cNvSpPr txBox="1"/>
          <p:nvPr/>
        </p:nvSpPr>
        <p:spPr>
          <a:xfrm>
            <a:off x="10704444" y="2756090"/>
            <a:ext cx="1391478"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What happened ?</a:t>
            </a:r>
            <a:endParaRPr/>
          </a:p>
        </p:txBody>
      </p:sp>
      <p:sp>
        <p:nvSpPr>
          <p:cNvPr id="198" name="Google Shape;198;p7"/>
          <p:cNvSpPr txBox="1"/>
          <p:nvPr/>
        </p:nvSpPr>
        <p:spPr>
          <a:xfrm>
            <a:off x="10704444" y="5197133"/>
            <a:ext cx="1351722"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Why did happen ?</a:t>
            </a:r>
            <a:endParaRPr/>
          </a:p>
        </p:txBody>
      </p:sp>
      <p:sp>
        <p:nvSpPr>
          <p:cNvPr id="199" name="Google Shape;199;p7"/>
          <p:cNvSpPr txBox="1"/>
          <p:nvPr/>
        </p:nvSpPr>
        <p:spPr>
          <a:xfrm>
            <a:off x="6835393" y="5108713"/>
            <a:ext cx="1543294"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What will happen?</a:t>
            </a:r>
            <a:endParaRPr/>
          </a:p>
        </p:txBody>
      </p:sp>
      <p:sp>
        <p:nvSpPr>
          <p:cNvPr id="200" name="Google Shape;200;p7"/>
          <p:cNvSpPr txBox="1"/>
          <p:nvPr/>
        </p:nvSpPr>
        <p:spPr>
          <a:xfrm>
            <a:off x="6949814" y="3120887"/>
            <a:ext cx="1428873"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What Should I do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8"/>
          <p:cNvSpPr txBox="1"/>
          <p:nvPr>
            <p:ph idx="1" type="body"/>
          </p:nvPr>
        </p:nvSpPr>
        <p:spPr>
          <a:xfrm>
            <a:off x="0" y="228600"/>
            <a:ext cx="11618843" cy="6500191"/>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50000"/>
              </a:lnSpc>
              <a:spcBef>
                <a:spcPts val="0"/>
              </a:spcBef>
              <a:spcAft>
                <a:spcPts val="0"/>
              </a:spcAft>
              <a:buClr>
                <a:schemeClr val="dk1"/>
              </a:buClr>
              <a:buSzPct val="100000"/>
              <a:buNone/>
            </a:pPr>
            <a:r>
              <a:rPr b="1" lang="en-US" sz="1800">
                <a:latin typeface="Times New Roman"/>
                <a:ea typeface="Times New Roman"/>
                <a:cs typeface="Times New Roman"/>
                <a:sym typeface="Times New Roman"/>
              </a:rPr>
              <a:t>2. Diagnostic Analytics:</a:t>
            </a:r>
            <a:endParaRPr/>
          </a:p>
          <a:p>
            <a:pPr indent="0" lvl="0" marL="0" rtl="0" algn="l">
              <a:lnSpc>
                <a:spcPct val="150000"/>
              </a:lnSpc>
              <a:spcBef>
                <a:spcPts val="1000"/>
              </a:spcBef>
              <a:spcAft>
                <a:spcPts val="0"/>
              </a:spcAft>
              <a:buClr>
                <a:schemeClr val="dk1"/>
              </a:buClr>
              <a:buSzPct val="100000"/>
              <a:buNone/>
            </a:pPr>
            <a:r>
              <a:rPr lang="en-US" sz="1800">
                <a:latin typeface="Times New Roman"/>
                <a:ea typeface="Times New Roman"/>
                <a:cs typeface="Times New Roman"/>
                <a:sym typeface="Times New Roman"/>
              </a:rPr>
              <a:t>Diagnostic analytics goes a step further by not only describing past events but also attempting to understand </a:t>
            </a:r>
            <a:r>
              <a:rPr lang="en-US" sz="1800">
                <a:solidFill>
                  <a:srgbClr val="FF0000"/>
                </a:solidFill>
                <a:latin typeface="Times New Roman"/>
                <a:ea typeface="Times New Roman"/>
                <a:cs typeface="Times New Roman"/>
                <a:sym typeface="Times New Roman"/>
              </a:rPr>
              <a:t>why those events happened</a:t>
            </a:r>
            <a:r>
              <a:rPr lang="en-US" sz="1800">
                <a:latin typeface="Times New Roman"/>
                <a:ea typeface="Times New Roman"/>
                <a:cs typeface="Times New Roman"/>
                <a:sym typeface="Times New Roman"/>
              </a:rPr>
              <a:t>.  </a:t>
            </a:r>
            <a:endParaRPr/>
          </a:p>
          <a:p>
            <a:pPr indent="0" lvl="0" marL="0" rtl="0" algn="l">
              <a:lnSpc>
                <a:spcPct val="150000"/>
              </a:lnSpc>
              <a:spcBef>
                <a:spcPts val="1000"/>
              </a:spcBef>
              <a:spcAft>
                <a:spcPts val="0"/>
              </a:spcAft>
              <a:buClr>
                <a:schemeClr val="dk1"/>
              </a:buClr>
              <a:buSzPct val="100000"/>
              <a:buNone/>
            </a:pPr>
            <a:r>
              <a:rPr b="1" lang="en-US" sz="1800">
                <a:latin typeface="Times New Roman"/>
                <a:ea typeface="Times New Roman"/>
                <a:cs typeface="Times New Roman"/>
                <a:sym typeface="Times New Roman"/>
              </a:rPr>
              <a:t>Focus</a:t>
            </a:r>
            <a:r>
              <a:rPr lang="en-US" sz="1800">
                <a:latin typeface="Times New Roman"/>
                <a:ea typeface="Times New Roman"/>
                <a:cs typeface="Times New Roman"/>
                <a:sym typeface="Times New Roman"/>
              </a:rPr>
              <a:t>: Identifying the root causes of inefficiencies and problems within the supply chain.</a:t>
            </a:r>
            <a:endParaRPr/>
          </a:p>
          <a:p>
            <a:pPr indent="0" lvl="0" marL="0" rtl="0" algn="l">
              <a:lnSpc>
                <a:spcPct val="150000"/>
              </a:lnSpc>
              <a:spcBef>
                <a:spcPts val="1000"/>
              </a:spcBef>
              <a:spcAft>
                <a:spcPts val="0"/>
              </a:spcAft>
              <a:buClr>
                <a:schemeClr val="dk1"/>
              </a:buClr>
              <a:buSzPct val="100000"/>
              <a:buNone/>
            </a:pPr>
            <a:r>
              <a:rPr b="1" lang="en-US" sz="1800">
                <a:latin typeface="Times New Roman"/>
                <a:ea typeface="Times New Roman"/>
                <a:cs typeface="Times New Roman"/>
                <a:sym typeface="Times New Roman"/>
              </a:rPr>
              <a:t>Techniques</a:t>
            </a:r>
            <a:r>
              <a:rPr lang="en-US" sz="1800">
                <a:latin typeface="Times New Roman"/>
                <a:ea typeface="Times New Roman"/>
                <a:cs typeface="Times New Roman"/>
                <a:sym typeface="Times New Roman"/>
              </a:rPr>
              <a:t> : Drill-down analysis, root cause analysis.</a:t>
            </a:r>
            <a:endParaRPr/>
          </a:p>
          <a:p>
            <a:pPr indent="0" lvl="0" marL="0" rtl="0" algn="l">
              <a:lnSpc>
                <a:spcPct val="150000"/>
              </a:lnSpc>
              <a:spcBef>
                <a:spcPts val="1000"/>
              </a:spcBef>
              <a:spcAft>
                <a:spcPts val="0"/>
              </a:spcAft>
              <a:buClr>
                <a:schemeClr val="dk1"/>
              </a:buClr>
              <a:buSzPct val="100000"/>
              <a:buNone/>
            </a:pPr>
            <a:r>
              <a:rPr b="1" lang="en-US" sz="1800">
                <a:latin typeface="Times New Roman"/>
                <a:ea typeface="Times New Roman"/>
                <a:cs typeface="Times New Roman"/>
                <a:sym typeface="Times New Roman"/>
              </a:rPr>
              <a:t>3.Predictive Analysis:</a:t>
            </a:r>
            <a:endParaRPr/>
          </a:p>
          <a:p>
            <a:pPr indent="0" lvl="0" marL="0" rtl="0" algn="l">
              <a:lnSpc>
                <a:spcPct val="150000"/>
              </a:lnSpc>
              <a:spcBef>
                <a:spcPts val="1000"/>
              </a:spcBef>
              <a:spcAft>
                <a:spcPts val="0"/>
              </a:spcAft>
              <a:buClr>
                <a:schemeClr val="dk1"/>
              </a:buClr>
              <a:buSzPct val="100000"/>
              <a:buNone/>
            </a:pPr>
            <a:r>
              <a:rPr lang="en-US" sz="1800">
                <a:latin typeface="Times New Roman"/>
                <a:ea typeface="Times New Roman"/>
                <a:cs typeface="Times New Roman"/>
                <a:sym typeface="Times New Roman"/>
              </a:rPr>
              <a:t> Predictive analytics uses statistical models and forecasting techniques to </a:t>
            </a:r>
            <a:r>
              <a:rPr lang="en-US" sz="1800">
                <a:solidFill>
                  <a:srgbClr val="FF0000"/>
                </a:solidFill>
                <a:latin typeface="Times New Roman"/>
                <a:ea typeface="Times New Roman"/>
                <a:cs typeface="Times New Roman"/>
                <a:sym typeface="Times New Roman"/>
              </a:rPr>
              <a:t>understand the future</a:t>
            </a:r>
            <a:r>
              <a:rPr lang="en-US" sz="1800">
                <a:latin typeface="Times New Roman"/>
                <a:ea typeface="Times New Roman"/>
                <a:cs typeface="Times New Roman"/>
                <a:sym typeface="Times New Roman"/>
              </a:rPr>
              <a:t>. It analyzes historical data to predict future outcomes such as demand forecasts and supply chain risks.</a:t>
            </a:r>
            <a:r>
              <a:rPr b="0" i="0" lang="en-US" sz="1800">
                <a:solidFill>
                  <a:srgbClr val="22222F"/>
                </a:solidFill>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ct val="100000"/>
              <a:buNone/>
            </a:pPr>
            <a:r>
              <a:rPr b="1" lang="en-US" sz="1800">
                <a:latin typeface="Times New Roman"/>
                <a:ea typeface="Times New Roman"/>
                <a:cs typeface="Times New Roman"/>
                <a:sym typeface="Times New Roman"/>
              </a:rPr>
              <a:t>Focus:</a:t>
            </a:r>
            <a:r>
              <a:rPr lang="en-US" sz="1800">
                <a:latin typeface="Times New Roman"/>
                <a:ea typeface="Times New Roman"/>
                <a:cs typeface="Times New Roman"/>
                <a:sym typeface="Times New Roman"/>
              </a:rPr>
              <a:t> Forecasting future events and predicting potential outcomes.</a:t>
            </a:r>
            <a:endParaRPr/>
          </a:p>
          <a:p>
            <a:pPr indent="0" lvl="0" marL="0" rtl="0" algn="l">
              <a:lnSpc>
                <a:spcPct val="150000"/>
              </a:lnSpc>
              <a:spcBef>
                <a:spcPts val="1000"/>
              </a:spcBef>
              <a:spcAft>
                <a:spcPts val="0"/>
              </a:spcAft>
              <a:buClr>
                <a:schemeClr val="dk1"/>
              </a:buClr>
              <a:buSzPct val="100000"/>
              <a:buNone/>
            </a:pPr>
            <a:r>
              <a:rPr b="1" lang="en-US" sz="1800">
                <a:latin typeface="Times New Roman"/>
                <a:ea typeface="Times New Roman"/>
                <a:cs typeface="Times New Roman"/>
                <a:sym typeface="Times New Roman"/>
              </a:rPr>
              <a:t>Techniques:</a:t>
            </a:r>
            <a:r>
              <a:rPr lang="en-US" sz="1800">
                <a:latin typeface="Times New Roman"/>
                <a:ea typeface="Times New Roman"/>
                <a:cs typeface="Times New Roman"/>
                <a:sym typeface="Times New Roman"/>
              </a:rPr>
              <a:t> Forecasting models , machine learning.</a:t>
            </a:r>
            <a:endParaRPr/>
          </a:p>
          <a:p>
            <a:pPr indent="0" lvl="0" marL="0" rtl="0" algn="l">
              <a:lnSpc>
                <a:spcPct val="160000"/>
              </a:lnSpc>
              <a:spcBef>
                <a:spcPts val="1000"/>
              </a:spcBef>
              <a:spcAft>
                <a:spcPts val="0"/>
              </a:spcAft>
              <a:buClr>
                <a:schemeClr val="dk1"/>
              </a:buClr>
              <a:buSzPct val="100000"/>
              <a:buNone/>
            </a:pPr>
            <a:r>
              <a:rPr b="1" lang="en-US" sz="1800">
                <a:latin typeface="Times New Roman"/>
                <a:ea typeface="Times New Roman"/>
                <a:cs typeface="Times New Roman"/>
                <a:sym typeface="Times New Roman"/>
              </a:rPr>
              <a:t> 4. Prescriptive Analytics:</a:t>
            </a:r>
            <a:endParaRPr/>
          </a:p>
          <a:p>
            <a:pPr indent="0" lvl="0" marL="0" rtl="0" algn="l">
              <a:lnSpc>
                <a:spcPct val="160000"/>
              </a:lnSpc>
              <a:spcBef>
                <a:spcPts val="1000"/>
              </a:spcBef>
              <a:spcAft>
                <a:spcPts val="0"/>
              </a:spcAft>
              <a:buClr>
                <a:schemeClr val="dk1"/>
              </a:buClr>
              <a:buSzPct val="100000"/>
              <a:buNone/>
            </a:pPr>
            <a:r>
              <a:rPr lang="en-US" sz="1800">
                <a:latin typeface="Times New Roman"/>
                <a:ea typeface="Times New Roman"/>
                <a:cs typeface="Times New Roman"/>
                <a:sym typeface="Times New Roman"/>
              </a:rPr>
              <a:t> Prescriptive analytics provides recommendations on </a:t>
            </a:r>
            <a:r>
              <a:rPr lang="en-US" sz="1800">
                <a:solidFill>
                  <a:srgbClr val="FF0000"/>
                </a:solidFill>
                <a:latin typeface="Times New Roman"/>
                <a:ea typeface="Times New Roman"/>
                <a:cs typeface="Times New Roman"/>
                <a:sym typeface="Times New Roman"/>
              </a:rPr>
              <a:t>what actions to take to achieve </a:t>
            </a:r>
            <a:r>
              <a:rPr lang="en-US" sz="1800">
                <a:latin typeface="Times New Roman"/>
                <a:ea typeface="Times New Roman"/>
                <a:cs typeface="Times New Roman"/>
                <a:sym typeface="Times New Roman"/>
              </a:rPr>
              <a:t>specific goals or solve problems. </a:t>
            </a:r>
            <a:endParaRPr/>
          </a:p>
          <a:p>
            <a:pPr indent="0" lvl="0" marL="0" rtl="0" algn="l">
              <a:lnSpc>
                <a:spcPct val="160000"/>
              </a:lnSpc>
              <a:spcBef>
                <a:spcPts val="1000"/>
              </a:spcBef>
              <a:spcAft>
                <a:spcPts val="0"/>
              </a:spcAft>
              <a:buClr>
                <a:schemeClr val="dk1"/>
              </a:buClr>
              <a:buSzPct val="100000"/>
              <a:buNone/>
            </a:pPr>
            <a:r>
              <a:rPr b="1" lang="en-US" sz="1800">
                <a:latin typeface="Times New Roman"/>
                <a:ea typeface="Times New Roman"/>
                <a:cs typeface="Times New Roman"/>
                <a:sym typeface="Times New Roman"/>
              </a:rPr>
              <a:t>Focus</a:t>
            </a:r>
            <a:r>
              <a:rPr lang="en-US" sz="1800">
                <a:latin typeface="Times New Roman"/>
                <a:ea typeface="Times New Roman"/>
                <a:cs typeface="Times New Roman"/>
                <a:sym typeface="Times New Roman"/>
              </a:rPr>
              <a:t>: Providing recommendations and actionable insights for optimizing supply chain operations.</a:t>
            </a:r>
            <a:endParaRPr/>
          </a:p>
          <a:p>
            <a:pPr indent="0" lvl="0" marL="0" rtl="0" algn="l">
              <a:lnSpc>
                <a:spcPct val="160000"/>
              </a:lnSpc>
              <a:spcBef>
                <a:spcPts val="1000"/>
              </a:spcBef>
              <a:spcAft>
                <a:spcPts val="0"/>
              </a:spcAft>
              <a:buClr>
                <a:schemeClr val="dk1"/>
              </a:buClr>
              <a:buSzPct val="100000"/>
              <a:buNone/>
            </a:pPr>
            <a:r>
              <a:rPr b="1" lang="en-US" sz="1800">
                <a:latin typeface="Times New Roman"/>
                <a:ea typeface="Times New Roman"/>
                <a:cs typeface="Times New Roman"/>
                <a:sym typeface="Times New Roman"/>
              </a:rPr>
              <a:t>Techniques</a:t>
            </a:r>
            <a:r>
              <a:rPr lang="en-US" sz="1800">
                <a:latin typeface="Times New Roman"/>
                <a:ea typeface="Times New Roman"/>
                <a:cs typeface="Times New Roman"/>
                <a:sym typeface="Times New Roman"/>
              </a:rPr>
              <a:t>: Optimization algorithms, decision support systems.</a:t>
            </a:r>
            <a:endParaRPr/>
          </a:p>
          <a:p>
            <a:pPr indent="0" lvl="0" marL="0" rtl="0" algn="l">
              <a:lnSpc>
                <a:spcPct val="90000"/>
              </a:lnSpc>
              <a:spcBef>
                <a:spcPts val="1000"/>
              </a:spcBef>
              <a:spcAft>
                <a:spcPts val="0"/>
              </a:spcAft>
              <a:buClr>
                <a:schemeClr val="dk1"/>
              </a:buClr>
              <a:buSzPct val="100000"/>
              <a:buNone/>
            </a:pPr>
            <a:r>
              <a:t/>
            </a:r>
            <a:endParaRPr b="1"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9"/>
          <p:cNvSpPr txBox="1"/>
          <p:nvPr>
            <p:ph type="title"/>
          </p:nvPr>
        </p:nvSpPr>
        <p:spPr>
          <a:xfrm>
            <a:off x="838200" y="61529"/>
            <a:ext cx="10515600" cy="47198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b="1" lang="en-US" sz="3200">
                <a:latin typeface="Times New Roman"/>
                <a:ea typeface="Times New Roman"/>
                <a:cs typeface="Times New Roman"/>
                <a:sym typeface="Times New Roman"/>
              </a:rPr>
              <a:t>WORKFLOW OF SUPPLIER CHAIN ANALYTICS</a:t>
            </a:r>
            <a:endParaRPr sz="3200"/>
          </a:p>
        </p:txBody>
      </p:sp>
      <p:pic>
        <p:nvPicPr>
          <p:cNvPr id="211" name="Google Shape;211;p9"/>
          <p:cNvPicPr preferRelativeResize="0"/>
          <p:nvPr>
            <p:ph idx="1" type="body"/>
          </p:nvPr>
        </p:nvPicPr>
        <p:blipFill rotWithShape="1">
          <a:blip r:embed="rId3">
            <a:alphaModFix/>
          </a:blip>
          <a:srcRect b="0" l="0" r="0" t="0"/>
          <a:stretch/>
        </p:blipFill>
        <p:spPr>
          <a:xfrm>
            <a:off x="337457" y="934278"/>
            <a:ext cx="855240" cy="872751"/>
          </a:xfrm>
          <a:prstGeom prst="rect">
            <a:avLst/>
          </a:prstGeom>
          <a:noFill/>
          <a:ln>
            <a:noFill/>
          </a:ln>
        </p:spPr>
      </p:pic>
      <p:pic>
        <p:nvPicPr>
          <p:cNvPr id="212" name="Google Shape;212;p9"/>
          <p:cNvPicPr preferRelativeResize="0"/>
          <p:nvPr/>
        </p:nvPicPr>
        <p:blipFill rotWithShape="1">
          <a:blip r:embed="rId4">
            <a:alphaModFix/>
          </a:blip>
          <a:srcRect b="0" l="0" r="0" t="0"/>
          <a:stretch/>
        </p:blipFill>
        <p:spPr>
          <a:xfrm>
            <a:off x="276699" y="2040599"/>
            <a:ext cx="1039053" cy="1031299"/>
          </a:xfrm>
          <a:prstGeom prst="rect">
            <a:avLst/>
          </a:prstGeom>
          <a:noFill/>
          <a:ln>
            <a:noFill/>
          </a:ln>
        </p:spPr>
      </p:pic>
      <p:pic>
        <p:nvPicPr>
          <p:cNvPr id="213" name="Google Shape;213;p9"/>
          <p:cNvPicPr preferRelativeResize="0"/>
          <p:nvPr/>
        </p:nvPicPr>
        <p:blipFill rotWithShape="1">
          <a:blip r:embed="rId4">
            <a:alphaModFix/>
          </a:blip>
          <a:srcRect b="0" l="0" r="0" t="0"/>
          <a:stretch/>
        </p:blipFill>
        <p:spPr>
          <a:xfrm>
            <a:off x="276699" y="3270453"/>
            <a:ext cx="1039053" cy="1031299"/>
          </a:xfrm>
          <a:prstGeom prst="rect">
            <a:avLst/>
          </a:prstGeom>
          <a:noFill/>
          <a:ln>
            <a:noFill/>
          </a:ln>
        </p:spPr>
      </p:pic>
      <p:pic>
        <p:nvPicPr>
          <p:cNvPr id="214" name="Google Shape;214;p9"/>
          <p:cNvPicPr preferRelativeResize="0"/>
          <p:nvPr/>
        </p:nvPicPr>
        <p:blipFill rotWithShape="1">
          <a:blip r:embed="rId5">
            <a:alphaModFix/>
          </a:blip>
          <a:srcRect b="0" l="0" r="0" t="0"/>
          <a:stretch/>
        </p:blipFill>
        <p:spPr>
          <a:xfrm>
            <a:off x="119862" y="4310511"/>
            <a:ext cx="1943100" cy="962025"/>
          </a:xfrm>
          <a:prstGeom prst="rect">
            <a:avLst/>
          </a:prstGeom>
          <a:noFill/>
          <a:ln>
            <a:noFill/>
          </a:ln>
        </p:spPr>
      </p:pic>
      <p:pic>
        <p:nvPicPr>
          <p:cNvPr id="215" name="Google Shape;215;p9"/>
          <p:cNvPicPr preferRelativeResize="0"/>
          <p:nvPr/>
        </p:nvPicPr>
        <p:blipFill rotWithShape="1">
          <a:blip r:embed="rId5">
            <a:alphaModFix/>
          </a:blip>
          <a:srcRect b="0" l="0" r="0" t="0"/>
          <a:stretch/>
        </p:blipFill>
        <p:spPr>
          <a:xfrm>
            <a:off x="108976" y="5486106"/>
            <a:ext cx="1943100" cy="962025"/>
          </a:xfrm>
          <a:prstGeom prst="rect">
            <a:avLst/>
          </a:prstGeom>
          <a:noFill/>
          <a:ln>
            <a:noFill/>
          </a:ln>
        </p:spPr>
      </p:pic>
      <p:cxnSp>
        <p:nvCxnSpPr>
          <p:cNvPr id="216" name="Google Shape;216;p9"/>
          <p:cNvCxnSpPr/>
          <p:nvPr/>
        </p:nvCxnSpPr>
        <p:spPr>
          <a:xfrm>
            <a:off x="1315752" y="1330396"/>
            <a:ext cx="1715683" cy="0"/>
          </a:xfrm>
          <a:prstGeom prst="straightConnector1">
            <a:avLst/>
          </a:prstGeom>
          <a:noFill/>
          <a:ln cap="flat" cmpd="sng" w="19050">
            <a:solidFill>
              <a:schemeClr val="accent1"/>
            </a:solidFill>
            <a:prstDash val="solid"/>
            <a:miter lim="800000"/>
            <a:headEnd len="sm" w="sm" type="none"/>
            <a:tailEnd len="sm" w="sm" type="none"/>
          </a:ln>
        </p:spPr>
      </p:cxnSp>
      <p:cxnSp>
        <p:nvCxnSpPr>
          <p:cNvPr id="217" name="Google Shape;217;p9"/>
          <p:cNvCxnSpPr/>
          <p:nvPr/>
        </p:nvCxnSpPr>
        <p:spPr>
          <a:xfrm>
            <a:off x="3031435" y="1330396"/>
            <a:ext cx="0" cy="3579534"/>
          </a:xfrm>
          <a:prstGeom prst="straightConnector1">
            <a:avLst/>
          </a:prstGeom>
          <a:noFill/>
          <a:ln cap="flat" cmpd="sng" w="19050">
            <a:solidFill>
              <a:schemeClr val="accent1"/>
            </a:solidFill>
            <a:prstDash val="solid"/>
            <a:miter lim="800000"/>
            <a:headEnd len="sm" w="sm" type="none"/>
            <a:tailEnd len="sm" w="sm" type="none"/>
          </a:ln>
        </p:spPr>
      </p:cxnSp>
      <p:cxnSp>
        <p:nvCxnSpPr>
          <p:cNvPr id="218" name="Google Shape;218;p9"/>
          <p:cNvCxnSpPr/>
          <p:nvPr/>
        </p:nvCxnSpPr>
        <p:spPr>
          <a:xfrm>
            <a:off x="2062962" y="4909930"/>
            <a:ext cx="968473" cy="0"/>
          </a:xfrm>
          <a:prstGeom prst="straightConnector1">
            <a:avLst/>
          </a:prstGeom>
          <a:noFill/>
          <a:ln cap="flat" cmpd="sng" w="19050">
            <a:solidFill>
              <a:schemeClr val="accent1"/>
            </a:solidFill>
            <a:prstDash val="solid"/>
            <a:miter lim="800000"/>
            <a:headEnd len="sm" w="sm" type="none"/>
            <a:tailEnd len="sm" w="sm" type="none"/>
          </a:ln>
        </p:spPr>
      </p:cxnSp>
      <p:cxnSp>
        <p:nvCxnSpPr>
          <p:cNvPr id="219" name="Google Shape;219;p9"/>
          <p:cNvCxnSpPr/>
          <p:nvPr/>
        </p:nvCxnSpPr>
        <p:spPr>
          <a:xfrm>
            <a:off x="3538330" y="1013791"/>
            <a:ext cx="0" cy="5020745"/>
          </a:xfrm>
          <a:prstGeom prst="straightConnector1">
            <a:avLst/>
          </a:prstGeom>
          <a:noFill/>
          <a:ln cap="flat" cmpd="sng" w="19050">
            <a:solidFill>
              <a:schemeClr val="accent1"/>
            </a:solidFill>
            <a:prstDash val="solid"/>
            <a:miter lim="800000"/>
            <a:headEnd len="sm" w="sm" type="none"/>
            <a:tailEnd len="sm" w="sm" type="none"/>
          </a:ln>
        </p:spPr>
      </p:cxnSp>
      <p:sp>
        <p:nvSpPr>
          <p:cNvPr id="220" name="Google Shape;220;p9"/>
          <p:cNvSpPr/>
          <p:nvPr/>
        </p:nvSpPr>
        <p:spPr>
          <a:xfrm rot="-5400000">
            <a:off x="1315751" y="1202635"/>
            <a:ext cx="125423" cy="238537"/>
          </a:xfrm>
          <a:prstGeom prst="triangle">
            <a:avLst>
              <a:gd fmla="val 50000" name="adj"/>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21" name="Google Shape;221;p9"/>
          <p:cNvSpPr/>
          <p:nvPr/>
        </p:nvSpPr>
        <p:spPr>
          <a:xfrm rot="-5099991">
            <a:off x="1949184" y="4849040"/>
            <a:ext cx="227553" cy="120774"/>
          </a:xfrm>
          <a:prstGeom prst="triangle">
            <a:avLst>
              <a:gd fmla="val 50000" name="adj"/>
            </a:avLst>
          </a:prstGeom>
          <a:solidFill>
            <a:schemeClr val="dk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222" name="Google Shape;222;p9"/>
          <p:cNvPicPr preferRelativeResize="0"/>
          <p:nvPr/>
        </p:nvPicPr>
        <p:blipFill rotWithShape="1">
          <a:blip r:embed="rId6">
            <a:alphaModFix/>
          </a:blip>
          <a:srcRect b="0" l="0" r="0" t="0"/>
          <a:stretch/>
        </p:blipFill>
        <p:spPr>
          <a:xfrm>
            <a:off x="3566373" y="911296"/>
            <a:ext cx="1104900" cy="838200"/>
          </a:xfrm>
          <a:prstGeom prst="rect">
            <a:avLst/>
          </a:prstGeom>
          <a:noFill/>
          <a:ln>
            <a:noFill/>
          </a:ln>
        </p:spPr>
      </p:pic>
      <p:pic>
        <p:nvPicPr>
          <p:cNvPr id="223" name="Google Shape;223;p9"/>
          <p:cNvPicPr preferRelativeResize="0"/>
          <p:nvPr/>
        </p:nvPicPr>
        <p:blipFill rotWithShape="1">
          <a:blip r:embed="rId7">
            <a:alphaModFix/>
          </a:blip>
          <a:srcRect b="0" l="0" r="0" t="0"/>
          <a:stretch/>
        </p:blipFill>
        <p:spPr>
          <a:xfrm>
            <a:off x="3772874" y="2405148"/>
            <a:ext cx="898399" cy="666750"/>
          </a:xfrm>
          <a:prstGeom prst="rect">
            <a:avLst/>
          </a:prstGeom>
          <a:noFill/>
          <a:ln>
            <a:noFill/>
          </a:ln>
        </p:spPr>
      </p:pic>
      <p:pic>
        <p:nvPicPr>
          <p:cNvPr id="224" name="Google Shape;224;p9"/>
          <p:cNvPicPr preferRelativeResize="0"/>
          <p:nvPr/>
        </p:nvPicPr>
        <p:blipFill rotWithShape="1">
          <a:blip r:embed="rId8">
            <a:alphaModFix/>
          </a:blip>
          <a:srcRect b="0" l="0" r="0" t="0"/>
          <a:stretch/>
        </p:blipFill>
        <p:spPr>
          <a:xfrm>
            <a:off x="3772874" y="5486106"/>
            <a:ext cx="800100" cy="762000"/>
          </a:xfrm>
          <a:prstGeom prst="rect">
            <a:avLst/>
          </a:prstGeom>
          <a:noFill/>
          <a:ln>
            <a:noFill/>
          </a:ln>
        </p:spPr>
      </p:pic>
      <p:cxnSp>
        <p:nvCxnSpPr>
          <p:cNvPr id="225" name="Google Shape;225;p9"/>
          <p:cNvCxnSpPr/>
          <p:nvPr/>
        </p:nvCxnSpPr>
        <p:spPr>
          <a:xfrm flipH="1" rot="10800000">
            <a:off x="2052076" y="6034536"/>
            <a:ext cx="1794367" cy="3104"/>
          </a:xfrm>
          <a:prstGeom prst="straightConnector1">
            <a:avLst/>
          </a:prstGeom>
          <a:noFill/>
          <a:ln cap="flat" cmpd="sng" w="19050">
            <a:solidFill>
              <a:schemeClr val="accent1"/>
            </a:solidFill>
            <a:prstDash val="solid"/>
            <a:miter lim="800000"/>
            <a:headEnd len="sm" w="sm" type="none"/>
            <a:tailEnd len="med" w="med" type="triangle"/>
          </a:ln>
        </p:spPr>
      </p:cxnSp>
      <p:cxnSp>
        <p:nvCxnSpPr>
          <p:cNvPr id="226" name="Google Shape;226;p9"/>
          <p:cNvCxnSpPr>
            <a:endCxn id="223" idx="1"/>
          </p:cNvCxnSpPr>
          <p:nvPr/>
        </p:nvCxnSpPr>
        <p:spPr>
          <a:xfrm>
            <a:off x="3031574" y="2738523"/>
            <a:ext cx="741300" cy="0"/>
          </a:xfrm>
          <a:prstGeom prst="straightConnector1">
            <a:avLst/>
          </a:prstGeom>
          <a:noFill/>
          <a:ln cap="flat" cmpd="sng" w="19050">
            <a:solidFill>
              <a:schemeClr val="accent1"/>
            </a:solidFill>
            <a:prstDash val="solid"/>
            <a:miter lim="800000"/>
            <a:headEnd len="sm" w="sm" type="none"/>
            <a:tailEnd len="med" w="med" type="triangle"/>
          </a:ln>
        </p:spPr>
      </p:cxnSp>
      <p:cxnSp>
        <p:nvCxnSpPr>
          <p:cNvPr id="227" name="Google Shape;227;p9"/>
          <p:cNvCxnSpPr/>
          <p:nvPr/>
        </p:nvCxnSpPr>
        <p:spPr>
          <a:xfrm>
            <a:off x="4118823" y="3270453"/>
            <a:ext cx="0" cy="1142521"/>
          </a:xfrm>
          <a:prstGeom prst="straightConnector1">
            <a:avLst/>
          </a:prstGeom>
          <a:noFill/>
          <a:ln cap="flat" cmpd="sng" w="19050">
            <a:solidFill>
              <a:schemeClr val="accent1"/>
            </a:solidFill>
            <a:prstDash val="solid"/>
            <a:miter lim="800000"/>
            <a:headEnd len="med" w="med" type="triangle"/>
            <a:tailEnd len="med" w="med" type="triangle"/>
          </a:ln>
        </p:spPr>
      </p:cxnSp>
      <p:cxnSp>
        <p:nvCxnSpPr>
          <p:cNvPr id="228" name="Google Shape;228;p9"/>
          <p:cNvCxnSpPr/>
          <p:nvPr/>
        </p:nvCxnSpPr>
        <p:spPr>
          <a:xfrm flipH="1" rot="10800000">
            <a:off x="4671273" y="1321903"/>
            <a:ext cx="1103362" cy="8493"/>
          </a:xfrm>
          <a:prstGeom prst="straightConnector1">
            <a:avLst/>
          </a:prstGeom>
          <a:noFill/>
          <a:ln cap="flat" cmpd="sng" w="19050">
            <a:solidFill>
              <a:schemeClr val="accent1"/>
            </a:solidFill>
            <a:prstDash val="solid"/>
            <a:miter lim="800000"/>
            <a:headEnd len="med" w="med" type="triangle"/>
            <a:tailEnd len="med" w="med" type="triangle"/>
          </a:ln>
        </p:spPr>
      </p:cxnSp>
      <p:pic>
        <p:nvPicPr>
          <p:cNvPr id="229" name="Google Shape;229;p9"/>
          <p:cNvPicPr preferRelativeResize="0"/>
          <p:nvPr/>
        </p:nvPicPr>
        <p:blipFill rotWithShape="1">
          <a:blip r:embed="rId9">
            <a:alphaModFix/>
          </a:blip>
          <a:srcRect b="0" l="0" r="0" t="0"/>
          <a:stretch/>
        </p:blipFill>
        <p:spPr>
          <a:xfrm>
            <a:off x="5912007" y="795151"/>
            <a:ext cx="872749" cy="919816"/>
          </a:xfrm>
          <a:prstGeom prst="rect">
            <a:avLst/>
          </a:prstGeom>
          <a:noFill/>
          <a:ln>
            <a:noFill/>
          </a:ln>
        </p:spPr>
      </p:pic>
      <p:pic>
        <p:nvPicPr>
          <p:cNvPr id="230" name="Google Shape;230;p9"/>
          <p:cNvPicPr preferRelativeResize="0"/>
          <p:nvPr/>
        </p:nvPicPr>
        <p:blipFill rotWithShape="1">
          <a:blip r:embed="rId10">
            <a:alphaModFix/>
          </a:blip>
          <a:srcRect b="0" l="0" r="0" t="0"/>
          <a:stretch/>
        </p:blipFill>
        <p:spPr>
          <a:xfrm>
            <a:off x="5993415" y="2208205"/>
            <a:ext cx="762000" cy="933450"/>
          </a:xfrm>
          <a:prstGeom prst="rect">
            <a:avLst/>
          </a:prstGeom>
          <a:noFill/>
          <a:ln>
            <a:noFill/>
          </a:ln>
        </p:spPr>
      </p:pic>
      <p:cxnSp>
        <p:nvCxnSpPr>
          <p:cNvPr id="231" name="Google Shape;231;p9"/>
          <p:cNvCxnSpPr>
            <a:endCxn id="230" idx="0"/>
          </p:cNvCxnSpPr>
          <p:nvPr/>
        </p:nvCxnSpPr>
        <p:spPr>
          <a:xfrm>
            <a:off x="6374415" y="1828405"/>
            <a:ext cx="0" cy="379800"/>
          </a:xfrm>
          <a:prstGeom prst="straightConnector1">
            <a:avLst/>
          </a:prstGeom>
          <a:noFill/>
          <a:ln cap="flat" cmpd="sng" w="19050">
            <a:solidFill>
              <a:schemeClr val="accent1"/>
            </a:solidFill>
            <a:prstDash val="solid"/>
            <a:miter lim="800000"/>
            <a:headEnd len="med" w="med" type="triangle"/>
            <a:tailEnd len="med" w="med" type="triangle"/>
          </a:ln>
        </p:spPr>
      </p:cxnSp>
      <p:cxnSp>
        <p:nvCxnSpPr>
          <p:cNvPr id="232" name="Google Shape;232;p9"/>
          <p:cNvCxnSpPr/>
          <p:nvPr/>
        </p:nvCxnSpPr>
        <p:spPr>
          <a:xfrm>
            <a:off x="4362477" y="5845336"/>
            <a:ext cx="2165756" cy="0"/>
          </a:xfrm>
          <a:prstGeom prst="straightConnector1">
            <a:avLst/>
          </a:prstGeom>
          <a:noFill/>
          <a:ln cap="flat" cmpd="sng" w="19050">
            <a:solidFill>
              <a:schemeClr val="accent1"/>
            </a:solidFill>
            <a:prstDash val="solid"/>
            <a:miter lim="800000"/>
            <a:headEnd len="med" w="med" type="triangle"/>
            <a:tailEnd len="med" w="med" type="triangle"/>
          </a:ln>
        </p:spPr>
      </p:cxnSp>
      <p:cxnSp>
        <p:nvCxnSpPr>
          <p:cNvPr id="233" name="Google Shape;233;p9"/>
          <p:cNvCxnSpPr/>
          <p:nvPr/>
        </p:nvCxnSpPr>
        <p:spPr>
          <a:xfrm>
            <a:off x="6538171" y="3897233"/>
            <a:ext cx="0" cy="2025393"/>
          </a:xfrm>
          <a:prstGeom prst="straightConnector1">
            <a:avLst/>
          </a:prstGeom>
          <a:noFill/>
          <a:ln cap="flat" cmpd="sng" w="19050">
            <a:solidFill>
              <a:schemeClr val="accent1"/>
            </a:solidFill>
            <a:prstDash val="solid"/>
            <a:miter lim="800000"/>
            <a:headEnd len="med" w="med" type="triangle"/>
            <a:tailEnd len="med" w="med" type="triangle"/>
          </a:ln>
        </p:spPr>
      </p:cxnSp>
      <p:cxnSp>
        <p:nvCxnSpPr>
          <p:cNvPr id="234" name="Google Shape;234;p9"/>
          <p:cNvCxnSpPr/>
          <p:nvPr/>
        </p:nvCxnSpPr>
        <p:spPr>
          <a:xfrm>
            <a:off x="6907696" y="2708396"/>
            <a:ext cx="944217" cy="0"/>
          </a:xfrm>
          <a:prstGeom prst="straightConnector1">
            <a:avLst/>
          </a:prstGeom>
          <a:noFill/>
          <a:ln cap="flat" cmpd="sng" w="19050">
            <a:solidFill>
              <a:schemeClr val="accent1"/>
            </a:solidFill>
            <a:prstDash val="solid"/>
            <a:miter lim="800000"/>
            <a:headEnd len="sm" w="sm" type="none"/>
            <a:tailEnd len="med" w="med" type="triangle"/>
          </a:ln>
        </p:spPr>
      </p:cxnSp>
      <p:sp>
        <p:nvSpPr>
          <p:cNvPr id="235" name="Google Shape;235;p9"/>
          <p:cNvSpPr/>
          <p:nvPr/>
        </p:nvSpPr>
        <p:spPr>
          <a:xfrm>
            <a:off x="7913203" y="2186725"/>
            <a:ext cx="3032022" cy="1633217"/>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236" name="Google Shape;236;p9"/>
          <p:cNvPicPr preferRelativeResize="0"/>
          <p:nvPr/>
        </p:nvPicPr>
        <p:blipFill rotWithShape="1">
          <a:blip r:embed="rId11">
            <a:alphaModFix/>
          </a:blip>
          <a:srcRect b="0" l="0" r="0" t="0"/>
          <a:stretch/>
        </p:blipFill>
        <p:spPr>
          <a:xfrm>
            <a:off x="8077557" y="2360714"/>
            <a:ext cx="853188" cy="418988"/>
          </a:xfrm>
          <a:prstGeom prst="rect">
            <a:avLst/>
          </a:prstGeom>
          <a:noFill/>
          <a:ln>
            <a:noFill/>
          </a:ln>
        </p:spPr>
      </p:pic>
      <p:pic>
        <p:nvPicPr>
          <p:cNvPr id="237" name="Google Shape;237;p9"/>
          <p:cNvPicPr preferRelativeResize="0"/>
          <p:nvPr/>
        </p:nvPicPr>
        <p:blipFill rotWithShape="1">
          <a:blip r:embed="rId12">
            <a:alphaModFix/>
          </a:blip>
          <a:srcRect b="0" l="0" r="0" t="0"/>
          <a:stretch/>
        </p:blipFill>
        <p:spPr>
          <a:xfrm>
            <a:off x="9521094" y="2203233"/>
            <a:ext cx="1028700" cy="800100"/>
          </a:xfrm>
          <a:prstGeom prst="rect">
            <a:avLst/>
          </a:prstGeom>
          <a:noFill/>
          <a:ln>
            <a:noFill/>
          </a:ln>
        </p:spPr>
      </p:pic>
      <p:cxnSp>
        <p:nvCxnSpPr>
          <p:cNvPr id="238" name="Google Shape;238;p9"/>
          <p:cNvCxnSpPr>
            <a:endCxn id="237" idx="1"/>
          </p:cNvCxnSpPr>
          <p:nvPr/>
        </p:nvCxnSpPr>
        <p:spPr>
          <a:xfrm>
            <a:off x="8981094" y="2603283"/>
            <a:ext cx="540000" cy="0"/>
          </a:xfrm>
          <a:prstGeom prst="straightConnector1">
            <a:avLst/>
          </a:prstGeom>
          <a:noFill/>
          <a:ln cap="flat" cmpd="sng" w="19050">
            <a:solidFill>
              <a:schemeClr val="accent1"/>
            </a:solidFill>
            <a:prstDash val="solid"/>
            <a:miter lim="800000"/>
            <a:headEnd len="sm" w="sm" type="none"/>
            <a:tailEnd len="med" w="med" type="triangle"/>
          </a:ln>
        </p:spPr>
      </p:cxnSp>
      <p:pic>
        <p:nvPicPr>
          <p:cNvPr id="239" name="Google Shape;239;p9"/>
          <p:cNvPicPr preferRelativeResize="0"/>
          <p:nvPr/>
        </p:nvPicPr>
        <p:blipFill rotWithShape="1">
          <a:blip r:embed="rId13">
            <a:alphaModFix/>
          </a:blip>
          <a:srcRect b="0" l="0" r="0" t="0"/>
          <a:stretch/>
        </p:blipFill>
        <p:spPr>
          <a:xfrm>
            <a:off x="8668519" y="4931701"/>
            <a:ext cx="892923" cy="762000"/>
          </a:xfrm>
          <a:prstGeom prst="rect">
            <a:avLst/>
          </a:prstGeom>
          <a:noFill/>
          <a:ln>
            <a:noFill/>
          </a:ln>
        </p:spPr>
      </p:pic>
      <p:cxnSp>
        <p:nvCxnSpPr>
          <p:cNvPr id="240" name="Google Shape;240;p9"/>
          <p:cNvCxnSpPr/>
          <p:nvPr/>
        </p:nvCxnSpPr>
        <p:spPr>
          <a:xfrm>
            <a:off x="8855765" y="3841713"/>
            <a:ext cx="0" cy="1068217"/>
          </a:xfrm>
          <a:prstGeom prst="straightConnector1">
            <a:avLst/>
          </a:prstGeom>
          <a:noFill/>
          <a:ln cap="flat" cmpd="sng" w="19050">
            <a:solidFill>
              <a:schemeClr val="accent1"/>
            </a:solidFill>
            <a:prstDash val="solid"/>
            <a:miter lim="800000"/>
            <a:headEnd len="sm" w="sm" type="none"/>
            <a:tailEnd len="med" w="med" type="triangle"/>
          </a:ln>
        </p:spPr>
      </p:cxnSp>
      <p:cxnSp>
        <p:nvCxnSpPr>
          <p:cNvPr id="241" name="Google Shape;241;p9"/>
          <p:cNvCxnSpPr/>
          <p:nvPr/>
        </p:nvCxnSpPr>
        <p:spPr>
          <a:xfrm>
            <a:off x="9114980" y="3824230"/>
            <a:ext cx="0" cy="1177488"/>
          </a:xfrm>
          <a:prstGeom prst="straightConnector1">
            <a:avLst/>
          </a:prstGeom>
          <a:noFill/>
          <a:ln cap="flat" cmpd="sng" w="19050">
            <a:solidFill>
              <a:schemeClr val="accent1"/>
            </a:solidFill>
            <a:prstDash val="solid"/>
            <a:miter lim="800000"/>
            <a:headEnd len="med" w="med" type="triangle"/>
            <a:tailEnd len="med" w="med" type="triangle"/>
          </a:ln>
        </p:spPr>
      </p:cxnSp>
      <p:cxnSp>
        <p:nvCxnSpPr>
          <p:cNvPr id="242" name="Google Shape;242;p9"/>
          <p:cNvCxnSpPr>
            <a:stCxn id="222" idx="0"/>
          </p:cNvCxnSpPr>
          <p:nvPr/>
        </p:nvCxnSpPr>
        <p:spPr>
          <a:xfrm rot="10800000">
            <a:off x="4118823" y="533596"/>
            <a:ext cx="0" cy="377700"/>
          </a:xfrm>
          <a:prstGeom prst="straightConnector1">
            <a:avLst/>
          </a:prstGeom>
          <a:noFill/>
          <a:ln cap="flat" cmpd="sng" w="19050">
            <a:solidFill>
              <a:schemeClr val="accent1"/>
            </a:solidFill>
            <a:prstDash val="solid"/>
            <a:miter lim="800000"/>
            <a:headEnd len="med" w="med" type="triangle"/>
            <a:tailEnd len="med" w="med" type="triangle"/>
          </a:ln>
        </p:spPr>
      </p:cxnSp>
      <p:cxnSp>
        <p:nvCxnSpPr>
          <p:cNvPr id="243" name="Google Shape;243;p9"/>
          <p:cNvCxnSpPr/>
          <p:nvPr/>
        </p:nvCxnSpPr>
        <p:spPr>
          <a:xfrm>
            <a:off x="4118823" y="533509"/>
            <a:ext cx="4996157" cy="0"/>
          </a:xfrm>
          <a:prstGeom prst="straightConnector1">
            <a:avLst/>
          </a:prstGeom>
          <a:noFill/>
          <a:ln cap="flat" cmpd="sng" w="19050">
            <a:solidFill>
              <a:schemeClr val="accent1"/>
            </a:solidFill>
            <a:prstDash val="solid"/>
            <a:miter lim="800000"/>
            <a:headEnd len="sm" w="sm" type="none"/>
            <a:tailEnd len="sm" w="sm" type="none"/>
          </a:ln>
        </p:spPr>
      </p:cxnSp>
      <p:cxnSp>
        <p:nvCxnSpPr>
          <p:cNvPr id="244" name="Google Shape;244;p9"/>
          <p:cNvCxnSpPr/>
          <p:nvPr/>
        </p:nvCxnSpPr>
        <p:spPr>
          <a:xfrm>
            <a:off x="9114980" y="533509"/>
            <a:ext cx="0" cy="1507090"/>
          </a:xfrm>
          <a:prstGeom prst="straightConnector1">
            <a:avLst/>
          </a:prstGeom>
          <a:noFill/>
          <a:ln cap="flat" cmpd="sng" w="19050">
            <a:solidFill>
              <a:schemeClr val="accent1"/>
            </a:solidFill>
            <a:prstDash val="solid"/>
            <a:miter lim="800000"/>
            <a:headEnd len="sm" w="sm" type="none"/>
            <a:tailEnd len="med" w="med" type="triangle"/>
          </a:ln>
        </p:spPr>
      </p:cxnSp>
      <p:cxnSp>
        <p:nvCxnSpPr>
          <p:cNvPr id="245" name="Google Shape;245;p9"/>
          <p:cNvCxnSpPr/>
          <p:nvPr/>
        </p:nvCxnSpPr>
        <p:spPr>
          <a:xfrm flipH="1">
            <a:off x="6717195" y="1314563"/>
            <a:ext cx="2397785" cy="7340"/>
          </a:xfrm>
          <a:prstGeom prst="straightConnector1">
            <a:avLst/>
          </a:prstGeom>
          <a:noFill/>
          <a:ln cap="flat" cmpd="sng" w="19050">
            <a:solidFill>
              <a:schemeClr val="accent1"/>
            </a:solidFill>
            <a:prstDash val="solid"/>
            <a:miter lim="800000"/>
            <a:headEnd len="sm" w="sm" type="none"/>
            <a:tailEnd len="med" w="med" type="triangle"/>
          </a:ln>
        </p:spPr>
      </p:cxnSp>
      <p:cxnSp>
        <p:nvCxnSpPr>
          <p:cNvPr id="246" name="Google Shape;246;p9"/>
          <p:cNvCxnSpPr/>
          <p:nvPr/>
        </p:nvCxnSpPr>
        <p:spPr>
          <a:xfrm>
            <a:off x="11157495" y="722402"/>
            <a:ext cx="0" cy="5439859"/>
          </a:xfrm>
          <a:prstGeom prst="straightConnector1">
            <a:avLst/>
          </a:prstGeom>
          <a:noFill/>
          <a:ln cap="flat" cmpd="sng" w="19050">
            <a:solidFill>
              <a:schemeClr val="accent1"/>
            </a:solidFill>
            <a:prstDash val="solid"/>
            <a:miter lim="800000"/>
            <a:headEnd len="sm" w="sm" type="none"/>
            <a:tailEnd len="sm" w="sm" type="none"/>
          </a:ln>
        </p:spPr>
      </p:cxnSp>
      <p:pic>
        <p:nvPicPr>
          <p:cNvPr id="247" name="Google Shape;247;p9"/>
          <p:cNvPicPr preferRelativeResize="0"/>
          <p:nvPr/>
        </p:nvPicPr>
        <p:blipFill rotWithShape="1">
          <a:blip r:embed="rId14">
            <a:alphaModFix/>
          </a:blip>
          <a:srcRect b="0" l="0" r="0" t="0"/>
          <a:stretch/>
        </p:blipFill>
        <p:spPr>
          <a:xfrm>
            <a:off x="11369766" y="2061143"/>
            <a:ext cx="822233" cy="688010"/>
          </a:xfrm>
          <a:prstGeom prst="rect">
            <a:avLst/>
          </a:prstGeom>
          <a:noFill/>
          <a:ln>
            <a:noFill/>
          </a:ln>
        </p:spPr>
      </p:pic>
      <p:cxnSp>
        <p:nvCxnSpPr>
          <p:cNvPr id="248" name="Google Shape;248;p9"/>
          <p:cNvCxnSpPr/>
          <p:nvPr/>
        </p:nvCxnSpPr>
        <p:spPr>
          <a:xfrm>
            <a:off x="10659237" y="2384501"/>
            <a:ext cx="710529" cy="0"/>
          </a:xfrm>
          <a:prstGeom prst="straightConnector1">
            <a:avLst/>
          </a:prstGeom>
          <a:noFill/>
          <a:ln cap="flat" cmpd="sng" w="19050">
            <a:solidFill>
              <a:schemeClr val="accent1"/>
            </a:solidFill>
            <a:prstDash val="solid"/>
            <a:miter lim="800000"/>
            <a:headEnd len="sm" w="sm" type="none"/>
            <a:tailEnd len="med" w="med" type="triangle"/>
          </a:ln>
        </p:spPr>
      </p:cxnSp>
      <p:sp>
        <p:nvSpPr>
          <p:cNvPr id="249" name="Google Shape;249;p9"/>
          <p:cNvSpPr txBox="1"/>
          <p:nvPr/>
        </p:nvSpPr>
        <p:spPr>
          <a:xfrm>
            <a:off x="3750601" y="1837015"/>
            <a:ext cx="1200737"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App Service</a:t>
            </a:r>
            <a:endParaRPr/>
          </a:p>
        </p:txBody>
      </p:sp>
      <p:sp>
        <p:nvSpPr>
          <p:cNvPr id="250" name="Google Shape;250;p9"/>
          <p:cNvSpPr txBox="1"/>
          <p:nvPr/>
        </p:nvSpPr>
        <p:spPr>
          <a:xfrm>
            <a:off x="4278799" y="3071898"/>
            <a:ext cx="972018"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Event hub</a:t>
            </a:r>
            <a:endParaRPr/>
          </a:p>
        </p:txBody>
      </p:sp>
      <p:sp>
        <p:nvSpPr>
          <p:cNvPr id="251" name="Google Shape;251;p9"/>
          <p:cNvSpPr txBox="1"/>
          <p:nvPr/>
        </p:nvSpPr>
        <p:spPr>
          <a:xfrm>
            <a:off x="3985591" y="4661452"/>
            <a:ext cx="1086443"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Logic apps</a:t>
            </a:r>
            <a:endParaRPr/>
          </a:p>
        </p:txBody>
      </p:sp>
      <p:sp>
        <p:nvSpPr>
          <p:cNvPr id="252" name="Google Shape;252;p9"/>
          <p:cNvSpPr txBox="1"/>
          <p:nvPr/>
        </p:nvSpPr>
        <p:spPr>
          <a:xfrm>
            <a:off x="4572974" y="6248106"/>
            <a:ext cx="1122148"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IOT hub</a:t>
            </a:r>
            <a:endParaRPr/>
          </a:p>
        </p:txBody>
      </p:sp>
      <p:sp>
        <p:nvSpPr>
          <p:cNvPr id="253" name="Google Shape;253;p9"/>
          <p:cNvSpPr txBox="1"/>
          <p:nvPr/>
        </p:nvSpPr>
        <p:spPr>
          <a:xfrm>
            <a:off x="6755415" y="1513849"/>
            <a:ext cx="1059099"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Key vault</a:t>
            </a:r>
            <a:endParaRPr/>
          </a:p>
        </p:txBody>
      </p:sp>
      <p:sp>
        <p:nvSpPr>
          <p:cNvPr id="254" name="Google Shape;254;p9"/>
          <p:cNvSpPr txBox="1"/>
          <p:nvPr/>
        </p:nvSpPr>
        <p:spPr>
          <a:xfrm>
            <a:off x="6200717" y="3368907"/>
            <a:ext cx="1232796"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Azure Data Lake</a:t>
            </a:r>
            <a:endParaRPr/>
          </a:p>
        </p:txBody>
      </p:sp>
      <p:sp>
        <p:nvSpPr>
          <p:cNvPr id="255" name="Google Shape;255;p9"/>
          <p:cNvSpPr txBox="1"/>
          <p:nvPr/>
        </p:nvSpPr>
        <p:spPr>
          <a:xfrm>
            <a:off x="8077557" y="3071898"/>
            <a:ext cx="1332868"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Azure Databricks</a:t>
            </a:r>
            <a:endParaRPr/>
          </a:p>
        </p:txBody>
      </p:sp>
      <p:sp>
        <p:nvSpPr>
          <p:cNvPr id="256" name="Google Shape;256;p9"/>
          <p:cNvSpPr txBox="1"/>
          <p:nvPr/>
        </p:nvSpPr>
        <p:spPr>
          <a:xfrm>
            <a:off x="9454352" y="3141655"/>
            <a:ext cx="1915414"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Azure Datawarehouse</a:t>
            </a:r>
            <a:endParaRPr/>
          </a:p>
        </p:txBody>
      </p:sp>
      <p:sp>
        <p:nvSpPr>
          <p:cNvPr id="257" name="Google Shape;257;p9"/>
          <p:cNvSpPr txBox="1"/>
          <p:nvPr/>
        </p:nvSpPr>
        <p:spPr>
          <a:xfrm>
            <a:off x="11255794" y="3003333"/>
            <a:ext cx="9607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Power bi</a:t>
            </a:r>
            <a:endParaRPr/>
          </a:p>
        </p:txBody>
      </p:sp>
      <p:sp>
        <p:nvSpPr>
          <p:cNvPr id="258" name="Google Shape;258;p9"/>
          <p:cNvSpPr txBox="1"/>
          <p:nvPr/>
        </p:nvSpPr>
        <p:spPr>
          <a:xfrm>
            <a:off x="8408506" y="6109189"/>
            <a:ext cx="14809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App Service</a:t>
            </a:r>
            <a:endParaRPr/>
          </a:p>
        </p:txBody>
      </p:sp>
      <p:sp>
        <p:nvSpPr>
          <p:cNvPr id="259" name="Google Shape;259;p9"/>
          <p:cNvSpPr txBox="1"/>
          <p:nvPr/>
        </p:nvSpPr>
        <p:spPr>
          <a:xfrm>
            <a:off x="1942277" y="5458360"/>
            <a:ext cx="1585167"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Mobile Device</a:t>
            </a:r>
            <a:endParaRPr/>
          </a:p>
        </p:txBody>
      </p:sp>
      <p:sp>
        <p:nvSpPr>
          <p:cNvPr id="260" name="Google Shape;260;p9"/>
          <p:cNvSpPr txBox="1"/>
          <p:nvPr/>
        </p:nvSpPr>
        <p:spPr>
          <a:xfrm>
            <a:off x="838200" y="646043"/>
            <a:ext cx="1238108"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700">
                <a:solidFill>
                  <a:schemeClr val="dk1"/>
                </a:solidFill>
                <a:latin typeface="Times New Roman"/>
                <a:ea typeface="Times New Roman"/>
                <a:cs typeface="Times New Roman"/>
                <a:sym typeface="Times New Roman"/>
              </a:rPr>
              <a:t>Sales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2025-01-12T10:18:55Z</dcterms:created>
  <dc:creator>Muthuselvi  M</dc:creator>
</cp:coreProperties>
</file>