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9540" y="1925256"/>
            <a:ext cx="6852919" cy="763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8203" y="2084641"/>
            <a:ext cx="9435592" cy="3682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745229" marR="5080">
              <a:lnSpc>
                <a:spcPct val="101699"/>
              </a:lnSpc>
              <a:spcBef>
                <a:spcPts val="50"/>
              </a:spcBef>
            </a:pPr>
            <a:r>
              <a:rPr dirty="0"/>
              <a:t>MUTHUKARUPPAN</a:t>
            </a:r>
            <a:r>
              <a:rPr dirty="0" spc="55"/>
              <a:t> </a:t>
            </a:r>
            <a:r>
              <a:rPr dirty="0"/>
              <a:t>S </a:t>
            </a:r>
            <a:r>
              <a:rPr dirty="0" spc="-700"/>
              <a:t> </a:t>
            </a:r>
            <a:r>
              <a:rPr dirty="0" spc="5"/>
              <a:t>211521104303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875" y="1144587"/>
            <a:ext cx="6367145" cy="369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spc="-10" b="1">
                <a:latin typeface="Comic Sans MS"/>
                <a:cs typeface="Comic Sans MS"/>
              </a:rPr>
              <a:t>MUSICAL</a:t>
            </a:r>
            <a:r>
              <a:rPr dirty="0" sz="2400" spc="15" b="1">
                <a:latin typeface="Comic Sans MS"/>
                <a:cs typeface="Comic Sans MS"/>
              </a:rPr>
              <a:t> </a:t>
            </a:r>
            <a:r>
              <a:rPr dirty="0" sz="2400" spc="-10" b="1">
                <a:latin typeface="Comic Sans MS"/>
                <a:cs typeface="Comic Sans MS"/>
              </a:rPr>
              <a:t>INSTRUMENT</a:t>
            </a:r>
            <a:r>
              <a:rPr dirty="0" sz="2400" spc="114" b="1">
                <a:latin typeface="Comic Sans MS"/>
                <a:cs typeface="Comic Sans MS"/>
              </a:rPr>
              <a:t> </a:t>
            </a:r>
            <a:r>
              <a:rPr dirty="0" sz="2400" spc="-5" b="1">
                <a:latin typeface="Comic Sans MS"/>
                <a:cs typeface="Comic Sans MS"/>
              </a:rPr>
              <a:t>RECOGNITION</a:t>
            </a:r>
            <a:endParaRPr sz="2400">
              <a:latin typeface="Comic Sans MS"/>
              <a:cs typeface="Comic Sans MS"/>
            </a:endParaRPr>
          </a:p>
          <a:p>
            <a:pPr marL="822960">
              <a:lnSpc>
                <a:spcPts val="2870"/>
              </a:lnSpc>
            </a:pPr>
            <a:r>
              <a:rPr dirty="0" sz="2400" spc="-35">
                <a:latin typeface="Times New Roman"/>
                <a:cs typeface="Times New Roman"/>
              </a:rPr>
              <a:t>Musical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instrument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recognition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12700" marR="97790">
              <a:lnSpc>
                <a:spcPct val="100200"/>
              </a:lnSpc>
              <a:spcBef>
                <a:spcPts val="45"/>
              </a:spcBef>
            </a:pP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20">
                <a:latin typeface="Times New Roman"/>
                <a:cs typeface="Times New Roman"/>
              </a:rPr>
              <a:t>automatically </a:t>
            </a:r>
            <a:r>
              <a:rPr dirty="0" sz="2400" spc="-25">
                <a:latin typeface="Times New Roman"/>
                <a:cs typeface="Times New Roman"/>
              </a:rPr>
              <a:t>identifying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categorizing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specific </a:t>
            </a:r>
            <a:r>
              <a:rPr dirty="0" sz="2400" spc="-50">
                <a:latin typeface="Times New Roman"/>
                <a:cs typeface="Times New Roman"/>
              </a:rPr>
              <a:t>musical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instruments</a:t>
            </a:r>
            <a:r>
              <a:rPr dirty="0" sz="2400" spc="-30">
                <a:latin typeface="Times New Roman"/>
                <a:cs typeface="Times New Roman"/>
              </a:rPr>
              <a:t> present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20">
                <a:latin typeface="Times New Roman"/>
                <a:cs typeface="Times New Roman"/>
              </a:rPr>
              <a:t>audio </a:t>
            </a:r>
            <a:r>
              <a:rPr dirty="0" sz="2400" spc="-15">
                <a:latin typeface="Times New Roman"/>
                <a:cs typeface="Times New Roman"/>
              </a:rPr>
              <a:t> recordings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live audio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streams.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This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task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involves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analyzing</a:t>
            </a:r>
            <a:r>
              <a:rPr dirty="0" sz="2400" spc="-25">
                <a:latin typeface="Times New Roman"/>
                <a:cs typeface="Times New Roman"/>
              </a:rPr>
              <a:t> the acoustic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characteristics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5">
                <a:latin typeface="Times New Roman"/>
                <a:cs typeface="Times New Roman"/>
              </a:rPr>
              <a:t>sound 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signals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produced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20">
                <a:latin typeface="Times New Roman"/>
                <a:cs typeface="Times New Roman"/>
              </a:rPr>
              <a:t>different </a:t>
            </a:r>
            <a:r>
              <a:rPr dirty="0" sz="2400" spc="-30">
                <a:latin typeface="Times New Roman"/>
                <a:cs typeface="Times New Roman"/>
              </a:rPr>
              <a:t>instruments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employing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techniques </a:t>
            </a:r>
            <a:r>
              <a:rPr dirty="0" sz="2400" spc="-10">
                <a:latin typeface="Times New Roman"/>
                <a:cs typeface="Times New Roman"/>
              </a:rPr>
              <a:t>from </a:t>
            </a:r>
            <a:r>
              <a:rPr dirty="0" sz="2400" spc="-45">
                <a:latin typeface="Times New Roman"/>
                <a:cs typeface="Times New Roman"/>
              </a:rPr>
              <a:t>signal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processing,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machine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learning,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and </a:t>
            </a:r>
            <a:r>
              <a:rPr dirty="0" sz="2400" spc="-65">
                <a:latin typeface="Times New Roman"/>
                <a:cs typeface="Times New Roman"/>
              </a:rPr>
              <a:t>music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theory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35">
                <a:latin typeface="Times New Roman"/>
                <a:cs typeface="Times New Roman"/>
              </a:rPr>
              <a:t>distinguish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between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1532" y="1166812"/>
            <a:ext cx="563880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25" b="1">
                <a:latin typeface="Trebuchet MS"/>
                <a:cs typeface="Trebuchet MS"/>
              </a:rPr>
              <a:t>PROBLEM	</a:t>
            </a:r>
            <a:r>
              <a:rPr dirty="0" sz="4250" spc="-85" b="1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9955" y="2273299"/>
            <a:ext cx="6818630" cy="2223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400" spc="-40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problem of </a:t>
            </a:r>
            <a:r>
              <a:rPr dirty="0" sz="2400" spc="-70">
                <a:latin typeface="Times New Roman"/>
                <a:cs typeface="Times New Roman"/>
              </a:rPr>
              <a:t>music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instrument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recognition </a:t>
            </a:r>
            <a:r>
              <a:rPr dirty="0" sz="2400" spc="-30">
                <a:latin typeface="Times New Roman"/>
                <a:cs typeface="Times New Roman"/>
              </a:rPr>
              <a:t>involves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identifying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and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categorizing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specific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musical 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instruments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present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audio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recordings.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Key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challenges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include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distinguishing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between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instruments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similar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sounds,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handling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background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noise, and </a:t>
            </a:r>
            <a:r>
              <a:rPr dirty="0" sz="2400" spc="-25">
                <a:latin typeface="Times New Roman"/>
                <a:cs typeface="Times New Roman"/>
              </a:rPr>
              <a:t>recognizing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instruments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25">
                <a:latin typeface="Times New Roman"/>
                <a:cs typeface="Times New Roman"/>
              </a:rPr>
              <a:t>polyphonic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music.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812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dirty="0" sz="4250" spc="-20" b="1">
                <a:latin typeface="Trebuchet MS"/>
                <a:cs typeface="Trebuchet MS"/>
              </a:rPr>
              <a:t>P</a:t>
            </a:r>
            <a:r>
              <a:rPr dirty="0" sz="4250" spc="15" b="1">
                <a:latin typeface="Trebuchet MS"/>
                <a:cs typeface="Trebuchet MS"/>
              </a:rPr>
              <a:t>RO</a:t>
            </a:r>
            <a:r>
              <a:rPr dirty="0" sz="4250" spc="-10" b="1">
                <a:latin typeface="Trebuchet MS"/>
                <a:cs typeface="Trebuchet MS"/>
              </a:rPr>
              <a:t>J</a:t>
            </a:r>
            <a:r>
              <a:rPr dirty="0" sz="4250" spc="-20" b="1">
                <a:latin typeface="Trebuchet MS"/>
                <a:cs typeface="Trebuchet MS"/>
              </a:rPr>
              <a:t>E</a:t>
            </a:r>
            <a:r>
              <a:rPr dirty="0" sz="4250" spc="15" b="1">
                <a:latin typeface="Trebuchet MS"/>
                <a:cs typeface="Trebuchet MS"/>
              </a:rPr>
              <a:t>CT</a:t>
            </a:r>
            <a:r>
              <a:rPr dirty="0" sz="4250" b="1">
                <a:latin typeface="Trebuchet MS"/>
                <a:cs typeface="Trebuchet MS"/>
              </a:rPr>
              <a:t>	</a:t>
            </a:r>
            <a:r>
              <a:rPr dirty="0" sz="4250" spc="15" b="1">
                <a:latin typeface="Trebuchet MS"/>
                <a:cs typeface="Trebuchet MS"/>
              </a:rPr>
              <a:t>O</a:t>
            </a:r>
            <a:r>
              <a:rPr dirty="0" sz="4250" spc="-30" b="1">
                <a:latin typeface="Trebuchet MS"/>
                <a:cs typeface="Trebuchet MS"/>
              </a:rPr>
              <a:t>V</a:t>
            </a:r>
            <a:r>
              <a:rPr dirty="0" sz="4250" spc="-20" b="1">
                <a:latin typeface="Trebuchet MS"/>
                <a:cs typeface="Trebuchet MS"/>
              </a:rPr>
              <a:t>E</a:t>
            </a:r>
            <a:r>
              <a:rPr dirty="0" sz="4250" spc="15" b="1">
                <a:latin typeface="Trebuchet MS"/>
                <a:cs typeface="Trebuchet MS"/>
              </a:rPr>
              <a:t>R</a:t>
            </a:r>
            <a:r>
              <a:rPr dirty="0" sz="4250" spc="-10" b="1">
                <a:latin typeface="Trebuchet MS"/>
                <a:cs typeface="Trebuchet MS"/>
              </a:rPr>
              <a:t>V</a:t>
            </a:r>
            <a:r>
              <a:rPr dirty="0" sz="4250" b="1">
                <a:latin typeface="Trebuchet MS"/>
                <a:cs typeface="Trebuchet MS"/>
              </a:rPr>
              <a:t>I</a:t>
            </a:r>
            <a:r>
              <a:rPr dirty="0" sz="4250" spc="-10" b="1">
                <a:latin typeface="Trebuchet MS"/>
                <a:cs typeface="Trebuchet MS"/>
              </a:rPr>
              <a:t>E</a:t>
            </a:r>
            <a:r>
              <a:rPr dirty="0" sz="4250" spc="25" b="1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9150" y="2312606"/>
            <a:ext cx="7921625" cy="304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Music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 </a:t>
            </a:r>
            <a:r>
              <a:rPr dirty="0" sz="1800" spc="-15">
                <a:latin typeface="Times New Roman"/>
                <a:cs typeface="Times New Roman"/>
              </a:rPr>
              <a:t>recognition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one of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25">
                <a:latin typeface="Times New Roman"/>
                <a:cs typeface="Times New Roman"/>
              </a:rPr>
              <a:t>main </a:t>
            </a:r>
            <a:r>
              <a:rPr dirty="0" sz="1800">
                <a:latin typeface="Times New Roman"/>
                <a:cs typeface="Times New Roman"/>
              </a:rPr>
              <a:t>tasks of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information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retrieval.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Identification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present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audio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track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information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about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composition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music.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Music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polyphonic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challenging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task. </a:t>
            </a:r>
            <a:r>
              <a:rPr dirty="0" sz="1800" spc="-15">
                <a:latin typeface="Times New Roman"/>
                <a:cs typeface="Times New Roman"/>
              </a:rPr>
              <a:t>Existing </a:t>
            </a:r>
            <a:r>
              <a:rPr dirty="0" sz="1800" spc="5">
                <a:latin typeface="Times New Roman"/>
                <a:cs typeface="Times New Roman"/>
              </a:rPr>
              <a:t>approaches </a:t>
            </a:r>
            <a:r>
              <a:rPr dirty="0" sz="1800" spc="-10">
                <a:latin typeface="Times New Roman"/>
                <a:cs typeface="Times New Roman"/>
              </a:rPr>
              <a:t>use temporal, </a:t>
            </a:r>
            <a:r>
              <a:rPr dirty="0" sz="1800">
                <a:latin typeface="Times New Roman"/>
                <a:cs typeface="Times New Roman"/>
              </a:rPr>
              <a:t>spectral,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10">
                <a:latin typeface="Times New Roman"/>
                <a:cs typeface="Times New Roman"/>
              </a:rPr>
              <a:t>perceptual </a:t>
            </a:r>
            <a:r>
              <a:rPr dirty="0" sz="1800" spc="5">
                <a:latin typeface="Times New Roman"/>
                <a:cs typeface="Times New Roman"/>
              </a:rPr>
              <a:t>feature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extraction </a:t>
            </a:r>
            <a:r>
              <a:rPr dirty="0" sz="1800">
                <a:latin typeface="Times New Roman"/>
                <a:cs typeface="Times New Roman"/>
              </a:rPr>
              <a:t>techniques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perform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 recognition.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proposed work,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convolutional </a:t>
            </a:r>
            <a:r>
              <a:rPr dirty="0" sz="1800" spc="5">
                <a:latin typeface="Times New Roman"/>
                <a:cs typeface="Times New Roman"/>
              </a:rPr>
              <a:t>neural </a:t>
            </a:r>
            <a:r>
              <a:rPr dirty="0" sz="1800">
                <a:latin typeface="Times New Roman"/>
                <a:cs typeface="Times New Roman"/>
              </a:rPr>
              <a:t>network </a:t>
            </a:r>
            <a:r>
              <a:rPr dirty="0" sz="1800" spc="5">
                <a:latin typeface="Times New Roman"/>
                <a:cs typeface="Times New Roman"/>
              </a:rPr>
              <a:t>and k-nearest </a:t>
            </a:r>
            <a:r>
              <a:rPr dirty="0" sz="1800" spc="-15">
                <a:latin typeface="Times New Roman"/>
                <a:cs typeface="Times New Roman"/>
              </a:rPr>
              <a:t>neighbor classifier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framework </a:t>
            </a:r>
            <a:r>
              <a:rPr dirty="0" sz="1800" spc="5">
                <a:latin typeface="Times New Roman"/>
                <a:cs typeface="Times New Roman"/>
              </a:rPr>
              <a:t>are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implemented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identify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musical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present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monophonic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audio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file, 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models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compared.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model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trained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London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Philharmonic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Orchestra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dataset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which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consists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six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classes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musical </a:t>
            </a:r>
            <a:r>
              <a:rPr dirty="0" sz="1800" spc="-10">
                <a:latin typeface="Times New Roman"/>
                <a:cs typeface="Times New Roman"/>
              </a:rPr>
              <a:t>instruments. </a:t>
            </a:r>
            <a:r>
              <a:rPr dirty="0" sz="1800" spc="-5">
                <a:latin typeface="Times New Roman"/>
                <a:cs typeface="Times New Roman"/>
              </a:rPr>
              <a:t>Mel spectrogram </a:t>
            </a:r>
            <a:r>
              <a:rPr dirty="0" sz="1800">
                <a:latin typeface="Times New Roman"/>
                <a:cs typeface="Times New Roman"/>
              </a:rPr>
              <a:t>representation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 spc="10">
                <a:latin typeface="Times New Roman"/>
                <a:cs typeface="Times New Roman"/>
              </a:rPr>
              <a:t>to extract features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convolutional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neural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 </a:t>
            </a:r>
            <a:r>
              <a:rPr dirty="0" sz="1800" spc="-2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6912" y="877569"/>
            <a:ext cx="500951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 b="1">
                <a:latin typeface="Trebuchet MS"/>
                <a:cs typeface="Trebuchet MS"/>
              </a:rPr>
              <a:t>W</a:t>
            </a:r>
            <a:r>
              <a:rPr dirty="0" sz="3200" spc="-15" b="1">
                <a:latin typeface="Trebuchet MS"/>
                <a:cs typeface="Trebuchet MS"/>
              </a:rPr>
              <a:t>H</a:t>
            </a:r>
            <a:r>
              <a:rPr dirty="0" sz="3200" spc="20" b="1">
                <a:latin typeface="Trebuchet MS"/>
                <a:cs typeface="Trebuchet MS"/>
              </a:rPr>
              <a:t>O</a:t>
            </a:r>
            <a:r>
              <a:rPr dirty="0" sz="3200" spc="-235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A</a:t>
            </a:r>
            <a:r>
              <a:rPr dirty="0" sz="3200" spc="-10" b="1">
                <a:latin typeface="Trebuchet MS"/>
                <a:cs typeface="Trebuchet MS"/>
              </a:rPr>
              <a:t>R</a:t>
            </a:r>
            <a:r>
              <a:rPr dirty="0" sz="3200" spc="15" b="1">
                <a:latin typeface="Trebuchet MS"/>
                <a:cs typeface="Trebuchet MS"/>
              </a:rPr>
              <a:t>E</a:t>
            </a:r>
            <a:r>
              <a:rPr dirty="0" sz="3200" spc="-100" b="1">
                <a:latin typeface="Trebuchet MS"/>
                <a:cs typeface="Trebuchet MS"/>
              </a:rPr>
              <a:t> </a:t>
            </a:r>
            <a:r>
              <a:rPr dirty="0" sz="3200" spc="-10" b="1">
                <a:latin typeface="Trebuchet MS"/>
                <a:cs typeface="Trebuchet MS"/>
              </a:rPr>
              <a:t>T</a:t>
            </a:r>
            <a:r>
              <a:rPr dirty="0" sz="3200" spc="-15" b="1">
                <a:latin typeface="Trebuchet MS"/>
                <a:cs typeface="Trebuchet MS"/>
              </a:rPr>
              <a:t>H</a:t>
            </a:r>
            <a:r>
              <a:rPr dirty="0" sz="3200" spc="15" b="1">
                <a:latin typeface="Trebuchet MS"/>
                <a:cs typeface="Trebuchet MS"/>
              </a:rPr>
              <a:t>E</a:t>
            </a:r>
            <a:r>
              <a:rPr dirty="0" sz="3200" spc="-30" b="1">
                <a:latin typeface="Trebuchet MS"/>
                <a:cs typeface="Trebuchet MS"/>
              </a:rPr>
              <a:t> </a:t>
            </a:r>
            <a:r>
              <a:rPr dirty="0" sz="3200" spc="-20" b="1">
                <a:latin typeface="Trebuchet MS"/>
                <a:cs typeface="Trebuchet MS"/>
              </a:rPr>
              <a:t>E</a:t>
            </a:r>
            <a:r>
              <a:rPr dirty="0" sz="3200" spc="40" b="1">
                <a:latin typeface="Trebuchet MS"/>
                <a:cs typeface="Trebuchet MS"/>
              </a:rPr>
              <a:t>N</a:t>
            </a:r>
            <a:r>
              <a:rPr dirty="0" sz="3200" spc="15" b="1">
                <a:latin typeface="Trebuchet MS"/>
                <a:cs typeface="Trebuchet MS"/>
              </a:rPr>
              <a:t>D</a:t>
            </a:r>
            <a:r>
              <a:rPr dirty="0" sz="3200" spc="-40" b="1">
                <a:latin typeface="Trebuchet MS"/>
                <a:cs typeface="Trebuchet MS"/>
              </a:rPr>
              <a:t> </a:t>
            </a:r>
            <a:r>
              <a:rPr dirty="0" sz="3200" spc="5" b="1">
                <a:latin typeface="Trebuchet MS"/>
                <a:cs typeface="Trebuchet MS"/>
              </a:rPr>
              <a:t>U</a:t>
            </a:r>
            <a:r>
              <a:rPr dirty="0" sz="3200" spc="15" b="1">
                <a:latin typeface="Trebuchet MS"/>
                <a:cs typeface="Trebuchet MS"/>
              </a:rPr>
              <a:t>S</a:t>
            </a:r>
            <a:r>
              <a:rPr dirty="0" sz="3200" spc="-25" b="1">
                <a:latin typeface="Trebuchet MS"/>
                <a:cs typeface="Trebuchet MS"/>
              </a:rPr>
              <a:t>E</a:t>
            </a:r>
            <a:r>
              <a:rPr dirty="0" sz="3200" spc="-10" b="1">
                <a:latin typeface="Trebuchet MS"/>
                <a:cs typeface="Trebuchet MS"/>
              </a:rPr>
              <a:t>R</a:t>
            </a:r>
            <a:r>
              <a:rPr dirty="0" sz="3200" spc="5" b="1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10639" y="1742122"/>
            <a:ext cx="6859905" cy="44208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89560">
              <a:lnSpc>
                <a:spcPct val="100800"/>
              </a:lnSpc>
              <a:spcBef>
                <a:spcPts val="85"/>
              </a:spcBef>
            </a:pP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end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diverse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include </a:t>
            </a:r>
            <a:r>
              <a:rPr dirty="0" sz="1800" spc="-20">
                <a:latin typeface="Times New Roman"/>
                <a:cs typeface="Times New Roman"/>
              </a:rPr>
              <a:t>individuals,</a:t>
            </a:r>
            <a:r>
              <a:rPr dirty="0" sz="1800" spc="-15">
                <a:latin typeface="Times New Roman"/>
                <a:cs typeface="Times New Roman"/>
              </a:rPr>
              <a:t> professionals,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organizations </a:t>
            </a:r>
            <a:r>
              <a:rPr dirty="0" sz="1800">
                <a:latin typeface="Times New Roman"/>
                <a:cs typeface="Times New Roman"/>
              </a:rPr>
              <a:t>across </a:t>
            </a:r>
            <a:r>
              <a:rPr dirty="0" sz="1800" spc="-5">
                <a:latin typeface="Times New Roman"/>
                <a:cs typeface="Times New Roman"/>
              </a:rPr>
              <a:t>various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domains.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Here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some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examples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end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users: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32384">
              <a:lnSpc>
                <a:spcPct val="100800"/>
              </a:lnSpc>
            </a:pPr>
            <a:r>
              <a:rPr dirty="0" sz="1800" spc="-25">
                <a:latin typeface="Times New Roman"/>
                <a:cs typeface="Times New Roman"/>
              </a:rPr>
              <a:t>Music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Streaming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Platforms: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End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streaming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platforms,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Spotify,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Apple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Music,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YouTube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Music,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benefit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music 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technology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through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improved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music 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recommendation </a:t>
            </a:r>
            <a:r>
              <a:rPr dirty="0" sz="1800" spc="-25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spc="-25">
                <a:latin typeface="Times New Roman"/>
                <a:cs typeface="Times New Roman"/>
              </a:rPr>
              <a:t>Music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Education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Platforms: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Students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educators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education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platforms, </a:t>
            </a:r>
            <a:r>
              <a:rPr dirty="0" sz="1800" spc="-5">
                <a:latin typeface="Times New Roman"/>
                <a:cs typeface="Times New Roman"/>
              </a:rPr>
              <a:t>such </a:t>
            </a:r>
            <a:r>
              <a:rPr dirty="0" sz="1800" spc="10">
                <a:latin typeface="Times New Roman"/>
                <a:cs typeface="Times New Roman"/>
              </a:rPr>
              <a:t>as </a:t>
            </a:r>
            <a:r>
              <a:rPr dirty="0" sz="1800" spc="-20">
                <a:latin typeface="Times New Roman"/>
                <a:cs typeface="Times New Roman"/>
              </a:rPr>
              <a:t>online </a:t>
            </a:r>
            <a:r>
              <a:rPr dirty="0" sz="1800" spc="-30">
                <a:latin typeface="Times New Roman"/>
                <a:cs typeface="Times New Roman"/>
              </a:rPr>
              <a:t>music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learning websites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apps, </a:t>
            </a:r>
            <a:r>
              <a:rPr dirty="0" sz="1800" spc="10">
                <a:latin typeface="Times New Roman"/>
                <a:cs typeface="Times New Roman"/>
              </a:rPr>
              <a:t>can </a:t>
            </a:r>
            <a:r>
              <a:rPr dirty="0" sz="1800" spc="-10">
                <a:latin typeface="Times New Roman"/>
                <a:cs typeface="Times New Roman"/>
              </a:rPr>
              <a:t>leverage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interactive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learning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173990">
              <a:lnSpc>
                <a:spcPct val="99100"/>
              </a:lnSpc>
            </a:pPr>
            <a:r>
              <a:rPr dirty="0" sz="1800" spc="-15">
                <a:latin typeface="Times New Roman"/>
                <a:cs typeface="Times New Roman"/>
              </a:rPr>
              <a:t>Audio </a:t>
            </a:r>
            <a:r>
              <a:rPr dirty="0" sz="1800" spc="-10">
                <a:latin typeface="Times New Roman"/>
                <a:cs typeface="Times New Roman"/>
              </a:rPr>
              <a:t>Engineers </a:t>
            </a:r>
            <a:r>
              <a:rPr dirty="0" sz="1800" spc="5">
                <a:latin typeface="Times New Roman"/>
                <a:cs typeface="Times New Roman"/>
              </a:rPr>
              <a:t>and Producers: </a:t>
            </a:r>
            <a:r>
              <a:rPr dirty="0" sz="1800" spc="-15">
                <a:latin typeface="Times New Roman"/>
                <a:cs typeface="Times New Roman"/>
              </a:rPr>
              <a:t>Audio </a:t>
            </a:r>
            <a:r>
              <a:rPr dirty="0" sz="1800" spc="-10">
                <a:latin typeface="Times New Roman"/>
                <a:cs typeface="Times New Roman"/>
              </a:rPr>
              <a:t>engineers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producers </a:t>
            </a:r>
            <a:r>
              <a:rPr dirty="0" sz="1800" spc="-15">
                <a:latin typeface="Times New Roman"/>
                <a:cs typeface="Times New Roman"/>
              </a:rPr>
              <a:t>working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recording </a:t>
            </a:r>
            <a:r>
              <a:rPr dirty="0" sz="1800" spc="-10">
                <a:latin typeface="Times New Roman"/>
                <a:cs typeface="Times New Roman"/>
              </a:rPr>
              <a:t>studios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post-production </a:t>
            </a:r>
            <a:r>
              <a:rPr dirty="0" sz="1800" spc="-10">
                <a:latin typeface="Times New Roman"/>
                <a:cs typeface="Times New Roman"/>
              </a:rPr>
              <a:t>facilities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instrument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assist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mixing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mastering</a:t>
            </a:r>
            <a:r>
              <a:rPr dirty="0" sz="1800" spc="-5">
                <a:latin typeface="Times New Roman"/>
                <a:cs typeface="Times New Roman"/>
              </a:rPr>
              <a:t> 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07" y="850264"/>
            <a:ext cx="974915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10" b="1">
                <a:latin typeface="Trebuchet MS"/>
                <a:cs typeface="Trebuchet MS"/>
              </a:rPr>
              <a:t>Y</a:t>
            </a:r>
            <a:r>
              <a:rPr dirty="0" sz="3600" spc="15" b="1">
                <a:latin typeface="Trebuchet MS"/>
                <a:cs typeface="Trebuchet MS"/>
              </a:rPr>
              <a:t>O</a:t>
            </a:r>
            <a:r>
              <a:rPr dirty="0" sz="3600" spc="30" b="1">
                <a:latin typeface="Trebuchet MS"/>
                <a:cs typeface="Trebuchet MS"/>
              </a:rPr>
              <a:t>U</a:t>
            </a:r>
            <a:r>
              <a:rPr dirty="0" sz="3600" b="1">
                <a:latin typeface="Trebuchet MS"/>
                <a:cs typeface="Trebuchet MS"/>
              </a:rPr>
              <a:t>R</a:t>
            </a:r>
            <a:r>
              <a:rPr dirty="0" sz="3600" spc="90" b="1">
                <a:latin typeface="Trebuchet MS"/>
                <a:cs typeface="Trebuchet MS"/>
              </a:rPr>
              <a:t> </a:t>
            </a:r>
            <a:r>
              <a:rPr dirty="0" sz="3600" spc="30" b="1">
                <a:latin typeface="Trebuchet MS"/>
                <a:cs typeface="Trebuchet MS"/>
              </a:rPr>
              <a:t>S</a:t>
            </a:r>
            <a:r>
              <a:rPr dirty="0" sz="3600" spc="15" b="1">
                <a:latin typeface="Trebuchet MS"/>
                <a:cs typeface="Trebuchet MS"/>
              </a:rPr>
              <a:t>O</a:t>
            </a:r>
            <a:r>
              <a:rPr dirty="0" sz="3600" spc="30" b="1">
                <a:latin typeface="Trebuchet MS"/>
                <a:cs typeface="Trebuchet MS"/>
              </a:rPr>
              <a:t>LU</a:t>
            </a:r>
            <a:r>
              <a:rPr dirty="0" sz="3600" spc="-30" b="1">
                <a:latin typeface="Trebuchet MS"/>
                <a:cs typeface="Trebuchet MS"/>
              </a:rPr>
              <a:t>TI</a:t>
            </a:r>
            <a:r>
              <a:rPr dirty="0" sz="3600" spc="15" b="1">
                <a:latin typeface="Trebuchet MS"/>
                <a:cs typeface="Trebuchet MS"/>
              </a:rPr>
              <a:t>O</a:t>
            </a:r>
            <a:r>
              <a:rPr dirty="0" sz="3600" b="1">
                <a:latin typeface="Trebuchet MS"/>
                <a:cs typeface="Trebuchet MS"/>
              </a:rPr>
              <a:t>N</a:t>
            </a:r>
            <a:r>
              <a:rPr dirty="0" sz="3600" spc="-415" b="1">
                <a:latin typeface="Trebuchet MS"/>
                <a:cs typeface="Trebuchet MS"/>
              </a:rPr>
              <a:t> </a:t>
            </a:r>
            <a:r>
              <a:rPr dirty="0" sz="3600" spc="-30" b="1">
                <a:latin typeface="Trebuchet MS"/>
                <a:cs typeface="Trebuchet MS"/>
              </a:rPr>
              <a:t>A</a:t>
            </a:r>
            <a:r>
              <a:rPr dirty="0" sz="3600" spc="-10" b="1">
                <a:latin typeface="Trebuchet MS"/>
                <a:cs typeface="Trebuchet MS"/>
              </a:rPr>
              <a:t>N</a:t>
            </a:r>
            <a:r>
              <a:rPr dirty="0" sz="3600" b="1">
                <a:latin typeface="Trebuchet MS"/>
                <a:cs typeface="Trebuchet MS"/>
              </a:rPr>
              <a:t>D</a:t>
            </a:r>
            <a:r>
              <a:rPr dirty="0" sz="3600" spc="-25" b="1">
                <a:latin typeface="Trebuchet MS"/>
                <a:cs typeface="Trebuchet MS"/>
              </a:rPr>
              <a:t> </a:t>
            </a:r>
            <a:r>
              <a:rPr dirty="0" sz="3600" spc="-30" b="1">
                <a:latin typeface="Trebuchet MS"/>
                <a:cs typeface="Trebuchet MS"/>
              </a:rPr>
              <a:t>IT</a:t>
            </a:r>
            <a:r>
              <a:rPr dirty="0" sz="3600" b="1">
                <a:latin typeface="Trebuchet MS"/>
                <a:cs typeface="Trebuchet MS"/>
              </a:rPr>
              <a:t>S</a:t>
            </a:r>
            <a:r>
              <a:rPr dirty="0" sz="3600" spc="70" b="1">
                <a:latin typeface="Trebuchet MS"/>
                <a:cs typeface="Trebuchet MS"/>
              </a:rPr>
              <a:t> </a:t>
            </a:r>
            <a:r>
              <a:rPr dirty="0" sz="3600" spc="-290" b="1">
                <a:latin typeface="Trebuchet MS"/>
                <a:cs typeface="Trebuchet MS"/>
              </a:rPr>
              <a:t>V</a:t>
            </a:r>
            <a:r>
              <a:rPr dirty="0" sz="3600" spc="-35" b="1">
                <a:latin typeface="Trebuchet MS"/>
                <a:cs typeface="Trebuchet MS"/>
              </a:rPr>
              <a:t>A</a:t>
            </a:r>
            <a:r>
              <a:rPr dirty="0" sz="3600" spc="30" b="1">
                <a:latin typeface="Trebuchet MS"/>
                <a:cs typeface="Trebuchet MS"/>
              </a:rPr>
              <a:t>LU</a:t>
            </a:r>
            <a:r>
              <a:rPr dirty="0" sz="3600" b="1">
                <a:latin typeface="Trebuchet MS"/>
                <a:cs typeface="Trebuchet MS"/>
              </a:rPr>
              <a:t>E</a:t>
            </a:r>
            <a:r>
              <a:rPr dirty="0" sz="3600" spc="-135" b="1">
                <a:latin typeface="Trebuchet MS"/>
                <a:cs typeface="Trebuchet MS"/>
              </a:rPr>
              <a:t> </a:t>
            </a:r>
            <a:r>
              <a:rPr dirty="0" sz="3600" spc="-15" b="1">
                <a:latin typeface="Trebuchet MS"/>
                <a:cs typeface="Trebuchet MS"/>
              </a:rPr>
              <a:t>P</a:t>
            </a:r>
            <a:r>
              <a:rPr dirty="0" sz="3600" spc="-30" b="1">
                <a:latin typeface="Trebuchet MS"/>
                <a:cs typeface="Trebuchet MS"/>
              </a:rPr>
              <a:t>R</a:t>
            </a:r>
            <a:r>
              <a:rPr dirty="0" sz="3600" spc="15" b="1">
                <a:latin typeface="Trebuchet MS"/>
                <a:cs typeface="Trebuchet MS"/>
              </a:rPr>
              <a:t>O</a:t>
            </a:r>
            <a:r>
              <a:rPr dirty="0" sz="3600" spc="-15" b="1">
                <a:latin typeface="Trebuchet MS"/>
                <a:cs typeface="Trebuchet MS"/>
              </a:rPr>
              <a:t>P</a:t>
            </a:r>
            <a:r>
              <a:rPr dirty="0" sz="3600" spc="15" b="1">
                <a:latin typeface="Trebuchet MS"/>
                <a:cs typeface="Trebuchet MS"/>
              </a:rPr>
              <a:t>O</a:t>
            </a:r>
            <a:r>
              <a:rPr dirty="0" sz="3600" spc="30" b="1">
                <a:latin typeface="Trebuchet MS"/>
                <a:cs typeface="Trebuchet MS"/>
              </a:rPr>
              <a:t>S</a:t>
            </a:r>
            <a:r>
              <a:rPr dirty="0" sz="3600" spc="-30" b="1">
                <a:latin typeface="Trebuchet MS"/>
                <a:cs typeface="Trebuchet MS"/>
              </a:rPr>
              <a:t>ITI</a:t>
            </a:r>
            <a:r>
              <a:rPr dirty="0" sz="3600" spc="15" b="1">
                <a:latin typeface="Trebuchet MS"/>
                <a:cs typeface="Trebuchet MS"/>
              </a:rPr>
              <a:t>O</a:t>
            </a:r>
            <a:r>
              <a:rPr dirty="0" sz="3600" b="1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29279" y="2069211"/>
            <a:ext cx="5954395" cy="12509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2000" spc="10">
                <a:latin typeface="Times New Roman"/>
                <a:cs typeface="Times New Roman"/>
              </a:rPr>
              <a:t>Our </a:t>
            </a:r>
            <a:r>
              <a:rPr dirty="0" sz="2000" spc="-10">
                <a:latin typeface="Times New Roman"/>
                <a:cs typeface="Times New Roman"/>
              </a:rPr>
              <a:t>solution </a:t>
            </a:r>
            <a:r>
              <a:rPr dirty="0" sz="2000" spc="-15">
                <a:latin typeface="Times New Roman"/>
                <a:cs typeface="Times New Roman"/>
              </a:rPr>
              <a:t>offers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reliable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automated </a:t>
            </a:r>
            <a:r>
              <a:rPr dirty="0" sz="2000" spc="-10">
                <a:latin typeface="Times New Roman"/>
                <a:cs typeface="Times New Roman"/>
              </a:rPr>
              <a:t>method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 identifying </a:t>
            </a:r>
            <a:r>
              <a:rPr dirty="0" sz="2000" spc="-10">
                <a:latin typeface="Times New Roman"/>
                <a:cs typeface="Times New Roman"/>
              </a:rPr>
              <a:t>musical instruments in </a:t>
            </a:r>
            <a:r>
              <a:rPr dirty="0" sz="2000" spc="-15">
                <a:latin typeface="Times New Roman"/>
                <a:cs typeface="Times New Roman"/>
              </a:rPr>
              <a:t>audio recordings. </a:t>
            </a:r>
            <a:r>
              <a:rPr dirty="0" sz="2000" spc="15">
                <a:latin typeface="Times New Roman"/>
                <a:cs typeface="Times New Roman"/>
              </a:rPr>
              <a:t>By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leveraging</a:t>
            </a:r>
            <a:r>
              <a:rPr dirty="0" sz="2000">
                <a:latin typeface="Times New Roman"/>
                <a:cs typeface="Times New Roman"/>
              </a:rPr>
              <a:t> Deep</a:t>
            </a:r>
            <a:r>
              <a:rPr dirty="0" sz="2000" spc="5">
                <a:latin typeface="Times New Roman"/>
                <a:cs typeface="Times New Roman"/>
              </a:rPr>
              <a:t> learning</a:t>
            </a:r>
            <a:r>
              <a:rPr dirty="0" sz="2000" spc="10">
                <a:latin typeface="Times New Roman"/>
                <a:cs typeface="Times New Roman"/>
              </a:rPr>
              <a:t> techniques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feature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extraction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accurate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instrument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129279" y="3290506"/>
            <a:ext cx="460565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99235" algn="l"/>
                <a:tab pos="2633345" algn="l"/>
                <a:tab pos="4130040" algn="l"/>
              </a:tabLst>
            </a:pPr>
            <a:r>
              <a:rPr dirty="0" sz="2000" spc="10">
                <a:latin typeface="Times New Roman"/>
                <a:cs typeface="Times New Roman"/>
              </a:rPr>
              <a:t>rec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-105">
                <a:latin typeface="Times New Roman"/>
                <a:cs typeface="Times New Roman"/>
              </a:rPr>
              <a:t>g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io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b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p</a:t>
            </a:r>
            <a:r>
              <a:rPr dirty="0" sz="2000" spc="40">
                <a:latin typeface="Times New Roman"/>
                <a:cs typeface="Times New Roman"/>
              </a:rPr>
              <a:t>pl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io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9279" y="3290506"/>
            <a:ext cx="5945505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4841875">
              <a:lnSpc>
                <a:spcPct val="100000"/>
              </a:lnSpc>
              <a:spcBef>
                <a:spcPts val="125"/>
              </a:spcBef>
              <a:tabLst>
                <a:tab pos="1613535" algn="l"/>
                <a:tab pos="2461895" algn="l"/>
                <a:tab pos="3367404" algn="l"/>
                <a:tab pos="4721225" algn="l"/>
                <a:tab pos="5330825" algn="l"/>
              </a:tabLst>
            </a:pPr>
            <a:r>
              <a:rPr dirty="0" sz="2000" spc="1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	</a:t>
            </a:r>
            <a:r>
              <a:rPr dirty="0" sz="2000" spc="-55">
                <a:latin typeface="Times New Roman"/>
                <a:cs typeface="Times New Roman"/>
              </a:rPr>
              <a:t>m</a:t>
            </a:r>
            <a:r>
              <a:rPr dirty="0" sz="2000" spc="45">
                <a:latin typeface="Times New Roman"/>
                <a:cs typeface="Times New Roman"/>
              </a:rPr>
              <a:t>u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c  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cr</a:t>
            </a:r>
            <a:r>
              <a:rPr dirty="0" sz="2000" spc="-30">
                <a:latin typeface="Times New Roman"/>
                <a:cs typeface="Times New Roman"/>
              </a:rPr>
              <a:t>ip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io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5">
                <a:latin typeface="Times New Roman"/>
                <a:cs typeface="Times New Roman"/>
              </a:rPr>
              <a:t>s</a:t>
            </a:r>
            <a:r>
              <a:rPr dirty="0" sz="2000" spc="45">
                <a:latin typeface="Times New Roman"/>
                <a:cs typeface="Times New Roman"/>
              </a:rPr>
              <a:t>o</a:t>
            </a:r>
            <a:r>
              <a:rPr dirty="0" sz="2000" spc="-30">
                <a:latin typeface="Times New Roman"/>
                <a:cs typeface="Times New Roman"/>
              </a:rPr>
              <a:t>un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o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rce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p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ra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110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6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5">
                <a:latin typeface="Times New Roman"/>
                <a:cs typeface="Times New Roman"/>
              </a:rPr>
              <a:t>m</a:t>
            </a:r>
            <a:r>
              <a:rPr dirty="0" sz="2000" spc="45">
                <a:latin typeface="Times New Roman"/>
                <a:cs typeface="Times New Roman"/>
              </a:rPr>
              <a:t>u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9279" y="3900741"/>
            <a:ext cx="5951220" cy="9455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Times New Roman"/>
                <a:cs typeface="Times New Roman"/>
              </a:rPr>
              <a:t>recommendation.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enhances</a:t>
            </a:r>
            <a:r>
              <a:rPr dirty="0" sz="2000" spc="10">
                <a:latin typeface="Times New Roman"/>
                <a:cs typeface="Times New Roman"/>
              </a:rPr>
              <a:t> user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streamlines </a:t>
            </a:r>
            <a:r>
              <a:rPr dirty="0" sz="2000" spc="-10">
                <a:latin typeface="Times New Roman"/>
                <a:cs typeface="Times New Roman"/>
              </a:rPr>
              <a:t>workflows,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opens </a:t>
            </a:r>
            <a:r>
              <a:rPr dirty="0" sz="2000" spc="-10">
                <a:latin typeface="Times New Roman"/>
                <a:cs typeface="Times New Roman"/>
              </a:rPr>
              <a:t>up </a:t>
            </a:r>
            <a:r>
              <a:rPr dirty="0" sz="2000" spc="-5">
                <a:latin typeface="Times New Roman"/>
                <a:cs typeface="Times New Roman"/>
              </a:rPr>
              <a:t>possibilities for </a:t>
            </a:r>
            <a:r>
              <a:rPr dirty="0" sz="2000" spc="25">
                <a:latin typeface="Times New Roman"/>
                <a:cs typeface="Times New Roman"/>
              </a:rPr>
              <a:t>new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nno</a:t>
            </a:r>
            <a:r>
              <a:rPr dirty="0" sz="2000" spc="-105">
                <a:latin typeface="Times New Roman"/>
                <a:cs typeface="Times New Roman"/>
              </a:rPr>
              <a:t>v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m</a:t>
            </a:r>
            <a:r>
              <a:rPr dirty="0" sz="2000" spc="45">
                <a:latin typeface="Times New Roman"/>
                <a:cs typeface="Times New Roman"/>
              </a:rPr>
              <a:t>u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ud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45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ce</a:t>
            </a:r>
            <a:r>
              <a:rPr dirty="0" sz="2000" spc="-25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-114">
                <a:latin typeface="Times New Roman"/>
                <a:cs typeface="Times New Roman"/>
              </a:rPr>
              <a:t>g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2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2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21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1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7077" y="1169035"/>
            <a:ext cx="75266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 b="1">
                <a:latin typeface="Trebuchet MS"/>
                <a:cs typeface="Trebuchet MS"/>
              </a:rPr>
              <a:t>THE</a:t>
            </a:r>
            <a:r>
              <a:rPr dirty="0" sz="4250" spc="-55" b="1">
                <a:latin typeface="Trebuchet MS"/>
                <a:cs typeface="Trebuchet MS"/>
              </a:rPr>
              <a:t> </a:t>
            </a:r>
            <a:r>
              <a:rPr dirty="0" sz="4250" spc="10" b="1">
                <a:latin typeface="Trebuchet MS"/>
                <a:cs typeface="Trebuchet MS"/>
              </a:rPr>
              <a:t>WOW</a:t>
            </a:r>
            <a:r>
              <a:rPr dirty="0" sz="4250" spc="90" b="1">
                <a:latin typeface="Trebuchet MS"/>
                <a:cs typeface="Trebuchet MS"/>
              </a:rPr>
              <a:t> </a:t>
            </a:r>
            <a:r>
              <a:rPr dirty="0" sz="4250" spc="15" b="1">
                <a:latin typeface="Trebuchet MS"/>
                <a:cs typeface="Trebuchet MS"/>
              </a:rPr>
              <a:t>IN</a:t>
            </a:r>
            <a:r>
              <a:rPr dirty="0" sz="4250" spc="-25" b="1">
                <a:latin typeface="Trebuchet MS"/>
                <a:cs typeface="Trebuchet MS"/>
              </a:rPr>
              <a:t> </a:t>
            </a:r>
            <a:r>
              <a:rPr dirty="0" sz="4250" spc="20" b="1">
                <a:latin typeface="Trebuchet MS"/>
                <a:cs typeface="Trebuchet MS"/>
              </a:rPr>
              <a:t>YOUR</a:t>
            </a:r>
            <a:r>
              <a:rPr dirty="0" sz="4250" spc="-80" b="1">
                <a:latin typeface="Trebuchet MS"/>
                <a:cs typeface="Trebuchet MS"/>
              </a:rPr>
              <a:t> </a:t>
            </a:r>
            <a:r>
              <a:rPr dirty="0" sz="4250" spc="20" b="1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08960" y="2035492"/>
            <a:ext cx="6691630" cy="41541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86740">
              <a:lnSpc>
                <a:spcPct val="100800"/>
              </a:lnSpc>
              <a:spcBef>
                <a:spcPts val="85"/>
              </a:spcBef>
            </a:pPr>
            <a:r>
              <a:rPr dirty="0" sz="1800" spc="5">
                <a:latin typeface="Calibri"/>
                <a:cs typeface="Calibri"/>
              </a:rPr>
              <a:t>Robustness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Variability: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Our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solution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challenge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variability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5">
                <a:latin typeface="Calibri"/>
                <a:cs typeface="Calibri"/>
              </a:rPr>
              <a:t>sound </a:t>
            </a:r>
            <a:r>
              <a:rPr dirty="0" sz="1800" spc="10">
                <a:latin typeface="Calibri"/>
                <a:cs typeface="Calibri"/>
              </a:rPr>
              <a:t>by leveraging </a:t>
            </a:r>
            <a:r>
              <a:rPr dirty="0" sz="1800" spc="15">
                <a:latin typeface="Calibri"/>
                <a:cs typeface="Calibri"/>
              </a:rPr>
              <a:t>advanced </a:t>
            </a:r>
            <a:r>
              <a:rPr dirty="0" sz="1800" spc="-10">
                <a:latin typeface="Calibri"/>
                <a:cs typeface="Calibri"/>
              </a:rPr>
              <a:t>feature </a:t>
            </a:r>
            <a:r>
              <a:rPr dirty="0" sz="1800">
                <a:latin typeface="Calibri"/>
                <a:cs typeface="Calibri"/>
              </a:rPr>
              <a:t>extraction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techniques </a:t>
            </a:r>
            <a:r>
              <a:rPr dirty="0" sz="1800" spc="15">
                <a:latin typeface="Calibri"/>
                <a:cs typeface="Calibri"/>
              </a:rPr>
              <a:t>that </a:t>
            </a:r>
            <a:r>
              <a:rPr dirty="0" sz="1800" spc="5">
                <a:latin typeface="Calibri"/>
                <a:cs typeface="Calibri"/>
              </a:rPr>
              <a:t>capture the </a:t>
            </a:r>
            <a:r>
              <a:rPr dirty="0" sz="1800" spc="20">
                <a:latin typeface="Calibri"/>
                <a:cs typeface="Calibri"/>
              </a:rPr>
              <a:t>unique </a:t>
            </a:r>
            <a:r>
              <a:rPr dirty="0" sz="1800" spc="-5">
                <a:latin typeface="Calibri"/>
                <a:cs typeface="Calibri"/>
              </a:rPr>
              <a:t>spectral </a:t>
            </a:r>
            <a:r>
              <a:rPr dirty="0" sz="1800" spc="2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temporal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characteristics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instruments.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99"/>
              </a:lnSpc>
            </a:pP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40">
                <a:latin typeface="Calibri"/>
                <a:cs typeface="Calibri"/>
              </a:rPr>
              <a:t>l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</a:t>
            </a:r>
            <a:r>
              <a:rPr dirty="0" sz="1800" spc="40">
                <a:latin typeface="Calibri"/>
                <a:cs typeface="Calibri"/>
              </a:rPr>
              <a:t>a</a:t>
            </a:r>
            <a:r>
              <a:rPr dirty="0" sz="1800" spc="20">
                <a:latin typeface="Calibri"/>
                <a:cs typeface="Calibri"/>
              </a:rPr>
              <a:t>l</a:t>
            </a:r>
            <a:r>
              <a:rPr dirty="0" sz="1800" spc="-30">
                <a:latin typeface="Calibri"/>
                <a:cs typeface="Calibri"/>
              </a:rPr>
              <a:t>-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nd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  </a:t>
            </a:r>
            <a:r>
              <a:rPr dirty="0" sz="1800">
                <a:latin typeface="Calibri"/>
                <a:cs typeface="Calibri"/>
              </a:rPr>
              <a:t>steps to </a:t>
            </a:r>
            <a:r>
              <a:rPr dirty="0" sz="1800" spc="-5">
                <a:latin typeface="Calibri"/>
                <a:cs typeface="Calibri"/>
              </a:rPr>
              <a:t>remove </a:t>
            </a:r>
            <a:r>
              <a:rPr dirty="0" sz="1800" spc="5">
                <a:latin typeface="Calibri"/>
                <a:cs typeface="Calibri"/>
              </a:rPr>
              <a:t>background </a:t>
            </a:r>
            <a:r>
              <a:rPr dirty="0" sz="1800" spc="10">
                <a:latin typeface="Calibri"/>
                <a:cs typeface="Calibri"/>
              </a:rPr>
              <a:t>noise </a:t>
            </a:r>
            <a:r>
              <a:rPr dirty="0" sz="1800" spc="20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normalize </a:t>
            </a:r>
            <a:r>
              <a:rPr dirty="0" sz="1800" spc="25">
                <a:latin typeface="Calibri"/>
                <a:cs typeface="Calibri"/>
              </a:rPr>
              <a:t>audio </a:t>
            </a:r>
            <a:r>
              <a:rPr dirty="0" sz="1800" spc="5">
                <a:latin typeface="Calibri"/>
                <a:cs typeface="Calibri"/>
              </a:rPr>
              <a:t>signals, </a:t>
            </a:r>
            <a:r>
              <a:rPr dirty="0" sz="1800" spc="15">
                <a:latin typeface="Calibri"/>
                <a:cs typeface="Calibri"/>
              </a:rPr>
              <a:t>our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solution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ensures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robust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real-world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audio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environments.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This </a:t>
            </a:r>
            <a:r>
              <a:rPr dirty="0" sz="1800" spc="10">
                <a:latin typeface="Calibri"/>
                <a:cs typeface="Calibri"/>
              </a:rPr>
              <a:t>adaptability </a:t>
            </a:r>
            <a:r>
              <a:rPr dirty="0" sz="1800" spc="15">
                <a:latin typeface="Calibri"/>
                <a:cs typeface="Calibri"/>
              </a:rPr>
              <a:t>allows our </a:t>
            </a:r>
            <a:r>
              <a:rPr dirty="0" sz="1800" spc="5">
                <a:latin typeface="Calibri"/>
                <a:cs typeface="Calibri"/>
              </a:rPr>
              <a:t>model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15">
                <a:latin typeface="Calibri"/>
                <a:cs typeface="Calibri"/>
              </a:rPr>
              <a:t>maintain </a:t>
            </a:r>
            <a:r>
              <a:rPr dirty="0" sz="1800">
                <a:latin typeface="Calibri"/>
                <a:cs typeface="Calibri"/>
              </a:rPr>
              <a:t>accuracy </a:t>
            </a:r>
            <a:r>
              <a:rPr dirty="0" sz="1800" spc="5">
                <a:latin typeface="Calibri"/>
                <a:cs typeface="Calibri"/>
              </a:rPr>
              <a:t>even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10">
                <a:latin typeface="Calibri"/>
                <a:cs typeface="Calibri"/>
              </a:rPr>
              <a:t>noisy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recordings </a:t>
            </a:r>
            <a:r>
              <a:rPr dirty="0" sz="1800" spc="10">
                <a:latin typeface="Calibri"/>
                <a:cs typeface="Calibri"/>
              </a:rPr>
              <a:t>or </a:t>
            </a:r>
            <a:r>
              <a:rPr dirty="0" sz="1800">
                <a:latin typeface="Calibri"/>
                <a:cs typeface="Calibri"/>
              </a:rPr>
              <a:t>when </a:t>
            </a:r>
            <a:r>
              <a:rPr dirty="0" sz="1800" spc="5">
                <a:latin typeface="Calibri"/>
                <a:cs typeface="Calibri"/>
              </a:rPr>
              <a:t>instruments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15">
                <a:latin typeface="Calibri"/>
                <a:cs typeface="Calibri"/>
              </a:rPr>
              <a:t>played </a:t>
            </a:r>
            <a:r>
              <a:rPr dirty="0" sz="1800" spc="10">
                <a:latin typeface="Calibri"/>
                <a:cs typeface="Calibri"/>
              </a:rPr>
              <a:t>alongside other </a:t>
            </a:r>
            <a:r>
              <a:rPr dirty="0" sz="1800" spc="5">
                <a:latin typeface="Calibri"/>
                <a:cs typeface="Calibri"/>
              </a:rPr>
              <a:t>sound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sources.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439420">
              <a:lnSpc>
                <a:spcPct val="100899"/>
              </a:lnSpc>
            </a:pPr>
            <a:r>
              <a:rPr dirty="0" sz="1800" spc="-5">
                <a:latin typeface="Calibri"/>
                <a:cs typeface="Calibri"/>
              </a:rPr>
              <a:t>User-friendly </a:t>
            </a:r>
            <a:r>
              <a:rPr dirty="0" sz="1800" spc="5">
                <a:latin typeface="Calibri"/>
                <a:cs typeface="Calibri"/>
              </a:rPr>
              <a:t>Integration: </a:t>
            </a:r>
            <a:r>
              <a:rPr dirty="0" sz="1800" spc="10">
                <a:latin typeface="Calibri"/>
                <a:cs typeface="Calibri"/>
              </a:rPr>
              <a:t>Our solution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designed </a:t>
            </a:r>
            <a:r>
              <a:rPr dirty="0" sz="1800" spc="5">
                <a:latin typeface="Calibri"/>
                <a:cs typeface="Calibri"/>
              </a:rPr>
              <a:t>with user-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n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35">
                <a:latin typeface="Calibri"/>
                <a:cs typeface="Calibri"/>
              </a:rPr>
              <a:t>li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nd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k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to  </a:t>
            </a:r>
            <a:r>
              <a:rPr dirty="0" sz="1800" spc="5">
                <a:latin typeface="Calibri"/>
                <a:cs typeface="Calibri"/>
              </a:rPr>
              <a:t>existing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workflows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182" y="1084897"/>
            <a:ext cx="330517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25" b="1">
                <a:latin typeface="Trebuchet MS"/>
                <a:cs typeface="Trebuchet MS"/>
              </a:rPr>
              <a:t>M</a:t>
            </a:r>
            <a:r>
              <a:rPr dirty="0" sz="4800" b="1">
                <a:latin typeface="Trebuchet MS"/>
                <a:cs typeface="Trebuchet MS"/>
              </a:rPr>
              <a:t>O</a:t>
            </a:r>
            <a:r>
              <a:rPr dirty="0" sz="4800" spc="-15" b="1">
                <a:latin typeface="Trebuchet MS"/>
                <a:cs typeface="Trebuchet MS"/>
              </a:rPr>
              <a:t>D</a:t>
            </a:r>
            <a:r>
              <a:rPr dirty="0" sz="4800" spc="-35" b="1">
                <a:latin typeface="Trebuchet MS"/>
                <a:cs typeface="Trebuchet MS"/>
              </a:rPr>
              <a:t>E</a:t>
            </a:r>
            <a:r>
              <a:rPr dirty="0" sz="4800" spc="-30" b="1">
                <a:latin typeface="Trebuchet MS"/>
                <a:cs typeface="Trebuchet MS"/>
              </a:rPr>
              <a:t>LL</a:t>
            </a:r>
            <a:r>
              <a:rPr dirty="0" sz="4800" spc="10" b="1">
                <a:latin typeface="Trebuchet MS"/>
                <a:cs typeface="Trebuchet MS"/>
              </a:rPr>
              <a:t>I</a:t>
            </a:r>
            <a:r>
              <a:rPr dirty="0" sz="4800" spc="20" b="1">
                <a:latin typeface="Trebuchet MS"/>
                <a:cs typeface="Trebuchet MS"/>
              </a:rPr>
              <a:t>N</a:t>
            </a:r>
            <a:r>
              <a:rPr dirty="0" sz="4800" spc="5" b="1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565021" y="2031047"/>
            <a:ext cx="5894070" cy="3691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2400" spc="-30">
                <a:latin typeface="Calibri"/>
                <a:cs typeface="Calibri"/>
              </a:rPr>
              <a:t>M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gn</a:t>
            </a:r>
            <a:r>
              <a:rPr dirty="0" sz="2400" spc="-25">
                <a:latin typeface="Calibri"/>
                <a:cs typeface="Calibri"/>
              </a:rPr>
              <a:t>i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l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55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8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s  </a:t>
            </a:r>
            <a:r>
              <a:rPr dirty="0" sz="2400" spc="5">
                <a:latin typeface="Calibri"/>
                <a:cs typeface="Calibri"/>
              </a:rPr>
              <a:t>to the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designing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implementing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 </a:t>
            </a:r>
            <a:r>
              <a:rPr dirty="0" sz="2400" spc="-10">
                <a:latin typeface="Calibri"/>
                <a:cs typeface="Calibri"/>
              </a:rPr>
              <a:t>learning </a:t>
            </a:r>
            <a:r>
              <a:rPr dirty="0" sz="2400">
                <a:latin typeface="Calibri"/>
                <a:cs typeface="Calibri"/>
              </a:rPr>
              <a:t>or deep </a:t>
            </a:r>
            <a:r>
              <a:rPr dirty="0" sz="2400" spc="-10">
                <a:latin typeface="Calibri"/>
                <a:cs typeface="Calibri"/>
              </a:rPr>
              <a:t>learning </a:t>
            </a:r>
            <a:r>
              <a:rPr dirty="0" sz="2400">
                <a:latin typeface="Calibri"/>
                <a:cs typeface="Calibri"/>
              </a:rPr>
              <a:t>models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automatically </a:t>
            </a:r>
            <a:r>
              <a:rPr dirty="0" sz="2400" spc="-5">
                <a:latin typeface="Calibri"/>
                <a:cs typeface="Calibri"/>
              </a:rPr>
              <a:t>identify </a:t>
            </a:r>
            <a:r>
              <a:rPr dirty="0" sz="2400" spc="-10">
                <a:latin typeface="Calibri"/>
                <a:cs typeface="Calibri"/>
              </a:rPr>
              <a:t>and categorize </a:t>
            </a:r>
            <a:r>
              <a:rPr dirty="0" sz="2400" spc="5">
                <a:latin typeface="Calibri"/>
                <a:cs typeface="Calibri"/>
              </a:rPr>
              <a:t>musical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n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u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ud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d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g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  </a:t>
            </a:r>
            <a:r>
              <a:rPr dirty="0" sz="2400" spc="-10">
                <a:latin typeface="Calibri"/>
                <a:cs typeface="Calibri"/>
              </a:rPr>
              <a:t>goal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develop </a:t>
            </a:r>
            <a:r>
              <a:rPr dirty="0" sz="2400" spc="-5">
                <a:latin typeface="Calibri"/>
                <a:cs typeface="Calibri"/>
              </a:rPr>
              <a:t>algorithms capable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accurately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classifying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audio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signals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into </a:t>
            </a:r>
            <a:r>
              <a:rPr dirty="0" sz="2400">
                <a:latin typeface="Calibri"/>
                <a:cs typeface="Calibri"/>
              </a:rPr>
              <a:t> predefined </a:t>
            </a:r>
            <a:r>
              <a:rPr dirty="0" sz="2400" spc="5">
                <a:latin typeface="Calibri"/>
                <a:cs typeface="Calibri"/>
              </a:rPr>
              <a:t>instrument </a:t>
            </a:r>
            <a:r>
              <a:rPr dirty="0" sz="2400" spc="-5">
                <a:latin typeface="Calibri"/>
                <a:cs typeface="Calibri"/>
              </a:rPr>
              <a:t>categories </a:t>
            </a:r>
            <a:r>
              <a:rPr dirty="0" sz="2400">
                <a:latin typeface="Calibri"/>
                <a:cs typeface="Calibri"/>
              </a:rPr>
              <a:t>based on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 unique </a:t>
            </a:r>
            <a:r>
              <a:rPr dirty="0" sz="2400" spc="-10">
                <a:latin typeface="Calibri"/>
                <a:cs typeface="Calibri"/>
              </a:rPr>
              <a:t>spectral, temporal, and </a:t>
            </a:r>
            <a:r>
              <a:rPr dirty="0" sz="2400" spc="-5">
                <a:latin typeface="Calibri"/>
                <a:cs typeface="Calibri"/>
              </a:rPr>
              <a:t>harmonic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characteristics.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897" y="1082039"/>
            <a:ext cx="242379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0" b="1">
                <a:latin typeface="Trebuchet MS"/>
                <a:cs typeface="Trebuchet MS"/>
              </a:rPr>
              <a:t>R</a:t>
            </a:r>
            <a:r>
              <a:rPr dirty="0" sz="4800" spc="-110" b="1">
                <a:latin typeface="Trebuchet MS"/>
                <a:cs typeface="Trebuchet MS"/>
              </a:rPr>
              <a:t>E</a:t>
            </a:r>
            <a:r>
              <a:rPr dirty="0" sz="4800" spc="20" b="1">
                <a:latin typeface="Trebuchet MS"/>
                <a:cs typeface="Trebuchet MS"/>
              </a:rPr>
              <a:t>S</a:t>
            </a:r>
            <a:r>
              <a:rPr dirty="0" sz="4800" spc="-30" b="1">
                <a:latin typeface="Trebuchet MS"/>
                <a:cs typeface="Trebuchet MS"/>
              </a:rPr>
              <a:t>U</a:t>
            </a:r>
            <a:r>
              <a:rPr dirty="0" sz="4800" spc="-409" b="1">
                <a:latin typeface="Trebuchet MS"/>
                <a:cs typeface="Trebuchet MS"/>
              </a:rPr>
              <a:t>L</a:t>
            </a:r>
            <a:r>
              <a:rPr dirty="0" sz="4800" spc="-15" b="1">
                <a:latin typeface="Trebuchet MS"/>
                <a:cs typeface="Trebuchet MS"/>
              </a:rPr>
              <a:t>TS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378203" y="2084641"/>
            <a:ext cx="7095490" cy="3682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Times New Roman"/>
                <a:cs typeface="Times New Roman"/>
              </a:rPr>
              <a:t>In </a:t>
            </a:r>
            <a:r>
              <a:rPr dirty="0" sz="2400" spc="-50">
                <a:latin typeface="Times New Roman"/>
                <a:cs typeface="Times New Roman"/>
              </a:rPr>
              <a:t>musical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instrument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recognition, </a:t>
            </a:r>
            <a:r>
              <a:rPr dirty="0" sz="2400">
                <a:latin typeface="Times New Roman"/>
                <a:cs typeface="Times New Roman"/>
              </a:rPr>
              <a:t>we </a:t>
            </a:r>
            <a:r>
              <a:rPr dirty="0" sz="2400" spc="5">
                <a:latin typeface="Times New Roman"/>
                <a:cs typeface="Times New Roman"/>
              </a:rPr>
              <a:t>try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15">
                <a:latin typeface="Times New Roman"/>
                <a:cs typeface="Times New Roman"/>
              </a:rPr>
              <a:t>identify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instrument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playing </a:t>
            </a:r>
            <a:r>
              <a:rPr dirty="0" sz="2400">
                <a:latin typeface="Times New Roman"/>
                <a:cs typeface="Times New Roman"/>
              </a:rPr>
              <a:t>in a </a:t>
            </a:r>
            <a:r>
              <a:rPr dirty="0" sz="2400" spc="-35">
                <a:latin typeface="Times New Roman"/>
                <a:cs typeface="Times New Roman"/>
              </a:rPr>
              <a:t>given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audio </a:t>
            </a:r>
            <a:r>
              <a:rPr dirty="0" sz="2400" spc="-15">
                <a:latin typeface="Times New Roman"/>
                <a:cs typeface="Times New Roman"/>
              </a:rPr>
              <a:t>excerpt. </a:t>
            </a:r>
            <a:r>
              <a:rPr dirty="0" sz="2400" spc="-35">
                <a:latin typeface="Times New Roman"/>
                <a:cs typeface="Times New Roman"/>
              </a:rPr>
              <a:t>Automatic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sound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source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recognition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an </a:t>
            </a:r>
            <a:r>
              <a:rPr dirty="0" sz="2400" spc="-25">
                <a:latin typeface="Times New Roman"/>
                <a:cs typeface="Times New Roman"/>
              </a:rPr>
              <a:t>important </a:t>
            </a:r>
            <a:r>
              <a:rPr dirty="0" sz="2400" spc="-30">
                <a:latin typeface="Times New Roman"/>
                <a:cs typeface="Times New Roman"/>
              </a:rPr>
              <a:t>task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developing </a:t>
            </a:r>
            <a:r>
              <a:rPr dirty="0" sz="2400" spc="-40">
                <a:latin typeface="Times New Roman"/>
                <a:cs typeface="Times New Roman"/>
              </a:rPr>
              <a:t>numerous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applications, </a:t>
            </a:r>
            <a:r>
              <a:rPr dirty="0" sz="2400" spc="-25">
                <a:latin typeface="Times New Roman"/>
                <a:cs typeface="Times New Roman"/>
              </a:rPr>
              <a:t>including</a:t>
            </a:r>
            <a:r>
              <a:rPr dirty="0" sz="2400" spc="-20">
                <a:latin typeface="Times New Roman"/>
                <a:cs typeface="Times New Roman"/>
              </a:rPr>
              <a:t> database 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retrieval </a:t>
            </a:r>
            <a:r>
              <a:rPr dirty="0" sz="2400" spc="-30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automatic </a:t>
            </a:r>
            <a:r>
              <a:rPr dirty="0" sz="2400" spc="-30">
                <a:latin typeface="Times New Roman"/>
                <a:cs typeface="Times New Roman"/>
              </a:rPr>
              <a:t>indexing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30">
                <a:latin typeface="Times New Roman"/>
                <a:cs typeface="Times New Roman"/>
              </a:rPr>
              <a:t>instruments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5">
                <a:latin typeface="Times New Roman"/>
                <a:cs typeface="Times New Roman"/>
              </a:rPr>
              <a:t>music. 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easiest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class </a:t>
            </a:r>
            <a:r>
              <a:rPr dirty="0" sz="2400" spc="-10">
                <a:latin typeface="Times New Roman"/>
                <a:cs typeface="Times New Roman"/>
              </a:rPr>
              <a:t>was </a:t>
            </a:r>
            <a:r>
              <a:rPr dirty="0" sz="2400" spc="-65">
                <a:latin typeface="Times New Roman"/>
                <a:cs typeface="Times New Roman"/>
              </a:rPr>
              <a:t>human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voice, </a:t>
            </a:r>
            <a:r>
              <a:rPr dirty="0" sz="2400" spc="-15">
                <a:latin typeface="Times New Roman"/>
                <a:cs typeface="Times New Roman"/>
              </a:rPr>
              <a:t>piano, </a:t>
            </a:r>
            <a:r>
              <a:rPr dirty="0" sz="2400" spc="-5">
                <a:latin typeface="Times New Roman"/>
                <a:cs typeface="Times New Roman"/>
              </a:rPr>
              <a:t>electric </a:t>
            </a:r>
            <a:r>
              <a:rPr dirty="0" sz="2400" spc="-30">
                <a:latin typeface="Times New Roman"/>
                <a:cs typeface="Times New Roman"/>
              </a:rPr>
              <a:t>guitar, 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guitar,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organ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given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order.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This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was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due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fact 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that distinguishing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humans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singing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from </a:t>
            </a:r>
            <a:r>
              <a:rPr dirty="0" sz="2400" spc="-30">
                <a:latin typeface="Times New Roman"/>
                <a:cs typeface="Times New Roman"/>
              </a:rPr>
              <a:t>instruments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easier.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This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gives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great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opportunity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make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multi-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label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classification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future.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2024-04-03T17:45:20Z</dcterms:created>
  <dcterms:modified xsi:type="dcterms:W3CDTF">2024-04-03T17:45:20Z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2024-04-03T00:00:00Z</vt:filetime>
  </property>
</Properties>
</file>