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639" r:id="rId3"/>
    <p:sldId id="1029" r:id="rId4"/>
    <p:sldId id="1032" r:id="rId5"/>
    <p:sldId id="1031" r:id="rId6"/>
    <p:sldId id="1030" r:id="rId7"/>
    <p:sldId id="1022" r:id="rId8"/>
    <p:sldId id="1033" r:id="rId9"/>
    <p:sldId id="1053" r:id="rId10"/>
    <p:sldId id="1054" r:id="rId11"/>
    <p:sldId id="1055" r:id="rId12"/>
    <p:sldId id="1056" r:id="rId13"/>
    <p:sldId id="1057" r:id="rId14"/>
    <p:sldId id="1058" r:id="rId15"/>
    <p:sldId id="1059" r:id="rId16"/>
    <p:sldId id="1060" r:id="rId17"/>
    <p:sldId id="1061" r:id="rId18"/>
    <p:sldId id="1062" r:id="rId19"/>
    <p:sldId id="1072" r:id="rId20"/>
    <p:sldId id="1063" r:id="rId21"/>
    <p:sldId id="1064" r:id="rId22"/>
    <p:sldId id="1073" r:id="rId23"/>
    <p:sldId id="1070" r:id="rId24"/>
    <p:sldId id="1065" r:id="rId25"/>
    <p:sldId id="1066" r:id="rId26"/>
    <p:sldId id="1067" r:id="rId27"/>
    <p:sldId id="1068" r:id="rId28"/>
    <p:sldId id="1069" r:id="rId29"/>
    <p:sldId id="1071" r:id="rId30"/>
    <p:sldId id="1074" r:id="rId31"/>
    <p:sldId id="1078" r:id="rId32"/>
    <p:sldId id="1075" r:id="rId33"/>
    <p:sldId id="1076" r:id="rId34"/>
    <p:sldId id="1077" r:id="rId35"/>
    <p:sldId id="1079" r:id="rId36"/>
    <p:sldId id="1084" r:id="rId37"/>
    <p:sldId id="1086" r:id="rId38"/>
    <p:sldId id="1094" r:id="rId39"/>
    <p:sldId id="1087" r:id="rId40"/>
    <p:sldId id="1088" r:id="rId41"/>
    <p:sldId id="1095" r:id="rId42"/>
    <p:sldId id="1097" r:id="rId43"/>
    <p:sldId id="1098" r:id="rId44"/>
    <p:sldId id="1089" r:id="rId45"/>
    <p:sldId id="1106" r:id="rId46"/>
    <p:sldId id="1090" r:id="rId47"/>
    <p:sldId id="1091" r:id="rId48"/>
    <p:sldId id="1092" r:id="rId49"/>
    <p:sldId id="1085" r:id="rId50"/>
    <p:sldId id="1100" r:id="rId51"/>
    <p:sldId id="674" r:id="rId52"/>
    <p:sldId id="675" r:id="rId53"/>
    <p:sldId id="676" r:id="rId54"/>
    <p:sldId id="682" r:id="rId55"/>
    <p:sldId id="1122" r:id="rId56"/>
    <p:sldId id="677" r:id="rId57"/>
    <p:sldId id="1112" r:id="rId58"/>
    <p:sldId id="1107" r:id="rId59"/>
    <p:sldId id="1108" r:id="rId60"/>
    <p:sldId id="1109" r:id="rId61"/>
    <p:sldId id="1110" r:id="rId62"/>
    <p:sldId id="1111" r:id="rId63"/>
    <p:sldId id="678" r:id="rId64"/>
    <p:sldId id="1114" r:id="rId65"/>
    <p:sldId id="1115" r:id="rId66"/>
    <p:sldId id="1116" r:id="rId67"/>
    <p:sldId id="1126" r:id="rId68"/>
    <p:sldId id="1127" r:id="rId69"/>
    <p:sldId id="1117" r:id="rId70"/>
    <p:sldId id="1118" r:id="rId71"/>
    <p:sldId id="1119" r:id="rId72"/>
    <p:sldId id="1120" r:id="rId73"/>
    <p:sldId id="1128" r:id="rId74"/>
    <p:sldId id="1121"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DAD45-788F-4FB6-8927-74D09E1077C7}" v="1" dt="2023-02-08T10:39:14.9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64" autoAdjust="0"/>
  </p:normalViewPr>
  <p:slideViewPr>
    <p:cSldViewPr snapToGrid="0">
      <p:cViewPr varScale="1">
        <p:scale>
          <a:sx n="62" d="100"/>
          <a:sy n="62" d="100"/>
        </p:scale>
        <p:origin x="8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ava Kundu" userId="7b085a2d-779b-4702-a5be-c719e5a894cf" providerId="ADAL" clId="{2E705C15-2617-42A9-ADC6-6292A80B294C}"/>
    <pc:docChg chg="delSld">
      <pc:chgData name="Amitava Kundu" userId="7b085a2d-779b-4702-a5be-c719e5a894cf" providerId="ADAL" clId="{2E705C15-2617-42A9-ADC6-6292A80B294C}" dt="2022-10-20T16:40:19.426" v="0" actId="2696"/>
      <pc:docMkLst>
        <pc:docMk/>
      </pc:docMkLst>
      <pc:sldChg chg="del">
        <pc:chgData name="Amitava Kundu" userId="7b085a2d-779b-4702-a5be-c719e5a894cf" providerId="ADAL" clId="{2E705C15-2617-42A9-ADC6-6292A80B294C}" dt="2022-10-20T16:40:19.426" v="0" actId="2696"/>
        <pc:sldMkLst>
          <pc:docMk/>
          <pc:sldMk cId="2660697618" sldId="1123"/>
        </pc:sldMkLst>
      </pc:sldChg>
      <pc:sldChg chg="del">
        <pc:chgData name="Amitava Kundu" userId="7b085a2d-779b-4702-a5be-c719e5a894cf" providerId="ADAL" clId="{2E705C15-2617-42A9-ADC6-6292A80B294C}" dt="2022-10-20T16:40:19.426" v="0" actId="2696"/>
        <pc:sldMkLst>
          <pc:docMk/>
          <pc:sldMk cId="2677390909" sldId="1124"/>
        </pc:sldMkLst>
      </pc:sldChg>
      <pc:sldChg chg="del">
        <pc:chgData name="Amitava Kundu" userId="7b085a2d-779b-4702-a5be-c719e5a894cf" providerId="ADAL" clId="{2E705C15-2617-42A9-ADC6-6292A80B294C}" dt="2022-10-20T16:40:19.426" v="0" actId="2696"/>
        <pc:sldMkLst>
          <pc:docMk/>
          <pc:sldMk cId="1591544397" sldId="1129"/>
        </pc:sldMkLst>
      </pc:sldChg>
      <pc:sldChg chg="del">
        <pc:chgData name="Amitava Kundu" userId="7b085a2d-779b-4702-a5be-c719e5a894cf" providerId="ADAL" clId="{2E705C15-2617-42A9-ADC6-6292A80B294C}" dt="2022-10-20T16:40:19.426" v="0" actId="2696"/>
        <pc:sldMkLst>
          <pc:docMk/>
          <pc:sldMk cId="1755517652" sldId="1134"/>
        </pc:sldMkLst>
      </pc:sldChg>
    </pc:docChg>
  </pc:docChgLst>
  <pc:docChgLst>
    <pc:chgData name="Muthu Sundar G" userId="1f026645-dd81-452d-bd2f-7e4ee5cea119" providerId="ADAL" clId="{994DAD45-788F-4FB6-8927-74D09E1077C7}"/>
    <pc:docChg chg="modSld">
      <pc:chgData name="Muthu Sundar G" userId="1f026645-dd81-452d-bd2f-7e4ee5cea119" providerId="ADAL" clId="{994DAD45-788F-4FB6-8927-74D09E1077C7}" dt="2023-02-08T10:39:14.922" v="0" actId="5793"/>
      <pc:docMkLst>
        <pc:docMk/>
      </pc:docMkLst>
      <pc:sldChg chg="modSp">
        <pc:chgData name="Muthu Sundar G" userId="1f026645-dd81-452d-bd2f-7e4ee5cea119" providerId="ADAL" clId="{994DAD45-788F-4FB6-8927-74D09E1077C7}" dt="2023-02-08T10:39:14.922" v="0" actId="5793"/>
        <pc:sldMkLst>
          <pc:docMk/>
          <pc:sldMk cId="96912109" sldId="1022"/>
        </pc:sldMkLst>
        <pc:spChg chg="mod">
          <ac:chgData name="Muthu Sundar G" userId="1f026645-dd81-452d-bd2f-7e4ee5cea119" providerId="ADAL" clId="{994DAD45-788F-4FB6-8927-74D09E1077C7}" dt="2023-02-08T10:39:14.922" v="0" actId="5793"/>
          <ac:spMkLst>
            <pc:docMk/>
            <pc:sldMk cId="96912109" sldId="1022"/>
            <ac:spMk id="102404" creationId="{224217D4-1E77-4D00-B99C-9F89E5A1711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9094F7-62A6-4D52-852E-B0D9BF5DB87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29D807-89C2-47DA-A44F-1E95E75F3425}">
      <dgm:prSet/>
      <dgm:spPr/>
      <dgm:t>
        <a:bodyPr/>
        <a:lstStyle/>
        <a:p>
          <a:r>
            <a:rPr lang="en-US"/>
            <a:t>Method can be used for any name but the constructor name is  predefined as __init__()</a:t>
          </a:r>
        </a:p>
      </dgm:t>
    </dgm:pt>
    <dgm:pt modelId="{899AAB4A-26E5-499A-85F5-DEB8C4303D9C}" type="parTrans" cxnId="{7B91A3CE-775C-496A-B3C3-0472A2D57A8D}">
      <dgm:prSet/>
      <dgm:spPr/>
      <dgm:t>
        <a:bodyPr/>
        <a:lstStyle/>
        <a:p>
          <a:endParaRPr lang="en-US"/>
        </a:p>
      </dgm:t>
    </dgm:pt>
    <dgm:pt modelId="{50B4C16E-F59A-42B5-B192-B87C78314323}" type="sibTrans" cxnId="{7B91A3CE-775C-496A-B3C3-0472A2D57A8D}">
      <dgm:prSet/>
      <dgm:spPr/>
      <dgm:t>
        <a:bodyPr/>
        <a:lstStyle/>
        <a:p>
          <a:endParaRPr lang="en-US"/>
        </a:p>
      </dgm:t>
    </dgm:pt>
    <dgm:pt modelId="{C95C0A6D-AE94-4A21-A813-0AF5F7BF4594}">
      <dgm:prSet/>
      <dgm:spPr/>
      <dgm:t>
        <a:bodyPr/>
        <a:lstStyle/>
        <a:p>
          <a:r>
            <a:rPr lang="en-US"/>
            <a:t>When we create object , constructor is called automatically</a:t>
          </a:r>
        </a:p>
      </dgm:t>
    </dgm:pt>
    <dgm:pt modelId="{BC8B5D41-E378-4D39-B35D-7898BE318D96}" type="parTrans" cxnId="{9755AAD3-6989-4D62-97C5-1EAD1B68D0CB}">
      <dgm:prSet/>
      <dgm:spPr/>
      <dgm:t>
        <a:bodyPr/>
        <a:lstStyle/>
        <a:p>
          <a:endParaRPr lang="en-US"/>
        </a:p>
      </dgm:t>
    </dgm:pt>
    <dgm:pt modelId="{962D7126-3F1F-4D37-AD95-B8D8DECE8C63}" type="sibTrans" cxnId="{9755AAD3-6989-4D62-97C5-1EAD1B68D0CB}">
      <dgm:prSet/>
      <dgm:spPr/>
      <dgm:t>
        <a:bodyPr/>
        <a:lstStyle/>
        <a:p>
          <a:endParaRPr lang="en-US"/>
        </a:p>
      </dgm:t>
    </dgm:pt>
    <dgm:pt modelId="{FB76C28A-06A3-4D28-AE6B-E6572B35FB73}">
      <dgm:prSet/>
      <dgm:spPr/>
      <dgm:t>
        <a:bodyPr/>
        <a:lstStyle/>
        <a:p>
          <a:r>
            <a:rPr lang="en-US"/>
            <a:t>Inside constructor we call instance variable</a:t>
          </a:r>
        </a:p>
      </dgm:t>
    </dgm:pt>
    <dgm:pt modelId="{75C900C5-DBF2-4D51-8EFB-24E4ACC6BA51}" type="parTrans" cxnId="{612F500C-6C77-4A90-932A-A3E89488CDA9}">
      <dgm:prSet/>
      <dgm:spPr/>
      <dgm:t>
        <a:bodyPr/>
        <a:lstStyle/>
        <a:p>
          <a:endParaRPr lang="en-US"/>
        </a:p>
      </dgm:t>
    </dgm:pt>
    <dgm:pt modelId="{CDC25EFE-2563-484E-8C69-4E8942AA8A9A}" type="sibTrans" cxnId="{612F500C-6C77-4A90-932A-A3E89488CDA9}">
      <dgm:prSet/>
      <dgm:spPr/>
      <dgm:t>
        <a:bodyPr/>
        <a:lstStyle/>
        <a:p>
          <a:endParaRPr lang="en-US"/>
        </a:p>
      </dgm:t>
    </dgm:pt>
    <dgm:pt modelId="{1067633B-01B9-417C-810E-4F891064BC88}">
      <dgm:prSet/>
      <dgm:spPr/>
      <dgm:t>
        <a:bodyPr/>
        <a:lstStyle/>
        <a:p>
          <a:r>
            <a:rPr lang="en-US"/>
            <a:t>Function inside the class is called method</a:t>
          </a:r>
        </a:p>
      </dgm:t>
    </dgm:pt>
    <dgm:pt modelId="{BE218556-9393-4D1B-9A87-EBC8D52A33FC}" type="parTrans" cxnId="{4F019CCE-773A-4561-949E-01D9E707F474}">
      <dgm:prSet/>
      <dgm:spPr/>
      <dgm:t>
        <a:bodyPr/>
        <a:lstStyle/>
        <a:p>
          <a:endParaRPr lang="en-US"/>
        </a:p>
      </dgm:t>
    </dgm:pt>
    <dgm:pt modelId="{F5621583-35E2-4F83-BAD1-19EC12ACF8A5}" type="sibTrans" cxnId="{4F019CCE-773A-4561-949E-01D9E707F474}">
      <dgm:prSet/>
      <dgm:spPr/>
      <dgm:t>
        <a:bodyPr/>
        <a:lstStyle/>
        <a:p>
          <a:endParaRPr lang="en-US"/>
        </a:p>
      </dgm:t>
    </dgm:pt>
    <dgm:pt modelId="{DBACD37C-53FD-44FD-810B-C14985281217}">
      <dgm:prSet/>
      <dgm:spPr/>
      <dgm:t>
        <a:bodyPr/>
        <a:lstStyle/>
        <a:p>
          <a:r>
            <a:rPr lang="en-US"/>
            <a:t>Function outside the class is called function</a:t>
          </a:r>
        </a:p>
      </dgm:t>
    </dgm:pt>
    <dgm:pt modelId="{51CE4E88-DFC7-4CE2-997B-773544489B58}" type="parTrans" cxnId="{9FCA4C1E-C7A9-48C6-9D2B-AF2D02D59E9C}">
      <dgm:prSet/>
      <dgm:spPr/>
      <dgm:t>
        <a:bodyPr/>
        <a:lstStyle/>
        <a:p>
          <a:endParaRPr lang="en-US"/>
        </a:p>
      </dgm:t>
    </dgm:pt>
    <dgm:pt modelId="{F3C64C52-4E68-4854-B8DD-8785A7FC7564}" type="sibTrans" cxnId="{9FCA4C1E-C7A9-48C6-9D2B-AF2D02D59E9C}">
      <dgm:prSet/>
      <dgm:spPr/>
      <dgm:t>
        <a:bodyPr/>
        <a:lstStyle/>
        <a:p>
          <a:endParaRPr lang="en-US"/>
        </a:p>
      </dgm:t>
    </dgm:pt>
    <dgm:pt modelId="{B3116F9A-1B63-40D5-B8FC-7E37EE09E36E}" type="pres">
      <dgm:prSet presAssocID="{D89094F7-62A6-4D52-852E-B0D9BF5DB87C}" presName="root" presStyleCnt="0">
        <dgm:presLayoutVars>
          <dgm:dir/>
          <dgm:resizeHandles val="exact"/>
        </dgm:presLayoutVars>
      </dgm:prSet>
      <dgm:spPr/>
    </dgm:pt>
    <dgm:pt modelId="{1CFF2ADF-D381-4CC2-AB2D-ABC721D0539F}" type="pres">
      <dgm:prSet presAssocID="{F429D807-89C2-47DA-A44F-1E95E75F3425}" presName="compNode" presStyleCnt="0"/>
      <dgm:spPr/>
    </dgm:pt>
    <dgm:pt modelId="{350B2899-B4F9-401C-B766-EC8737A6D946}" type="pres">
      <dgm:prSet presAssocID="{F429D807-89C2-47DA-A44F-1E95E75F3425}" presName="bgRect" presStyleLbl="bgShp" presStyleIdx="0" presStyleCnt="5"/>
      <dgm:spPr/>
    </dgm:pt>
    <dgm:pt modelId="{3D171FC0-6007-4997-A671-1C6F2B4D69A7}" type="pres">
      <dgm:prSet presAssocID="{F429D807-89C2-47DA-A44F-1E95E75F342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CEE1906A-0D86-4A3C-BE13-7DB765C1AA8A}" type="pres">
      <dgm:prSet presAssocID="{F429D807-89C2-47DA-A44F-1E95E75F3425}" presName="spaceRect" presStyleCnt="0"/>
      <dgm:spPr/>
    </dgm:pt>
    <dgm:pt modelId="{5711386E-DA4F-4EE6-90C7-77DF4FF8F5F2}" type="pres">
      <dgm:prSet presAssocID="{F429D807-89C2-47DA-A44F-1E95E75F3425}" presName="parTx" presStyleLbl="revTx" presStyleIdx="0" presStyleCnt="5">
        <dgm:presLayoutVars>
          <dgm:chMax val="0"/>
          <dgm:chPref val="0"/>
        </dgm:presLayoutVars>
      </dgm:prSet>
      <dgm:spPr/>
    </dgm:pt>
    <dgm:pt modelId="{5D943A6D-9F80-4499-A93B-C400A6E7FBC4}" type="pres">
      <dgm:prSet presAssocID="{50B4C16E-F59A-42B5-B192-B87C78314323}" presName="sibTrans" presStyleCnt="0"/>
      <dgm:spPr/>
    </dgm:pt>
    <dgm:pt modelId="{E5E4EACE-BEF2-438D-B616-6D3D93954FF9}" type="pres">
      <dgm:prSet presAssocID="{C95C0A6D-AE94-4A21-A813-0AF5F7BF4594}" presName="compNode" presStyleCnt="0"/>
      <dgm:spPr/>
    </dgm:pt>
    <dgm:pt modelId="{09B0AECD-AA48-47B0-A607-DB4A90D41771}" type="pres">
      <dgm:prSet presAssocID="{C95C0A6D-AE94-4A21-A813-0AF5F7BF4594}" presName="bgRect" presStyleLbl="bgShp" presStyleIdx="1" presStyleCnt="5"/>
      <dgm:spPr/>
    </dgm:pt>
    <dgm:pt modelId="{143D6059-5A0C-4A79-97FB-CE6E696A6237}" type="pres">
      <dgm:prSet presAssocID="{C95C0A6D-AE94-4A21-A813-0AF5F7BF45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jector"/>
        </a:ext>
      </dgm:extLst>
    </dgm:pt>
    <dgm:pt modelId="{9454A3C1-75FE-48C4-8051-76DE351F0CC0}" type="pres">
      <dgm:prSet presAssocID="{C95C0A6D-AE94-4A21-A813-0AF5F7BF4594}" presName="spaceRect" presStyleCnt="0"/>
      <dgm:spPr/>
    </dgm:pt>
    <dgm:pt modelId="{DFF3EEFD-9300-4703-A65D-31E3E2D070E2}" type="pres">
      <dgm:prSet presAssocID="{C95C0A6D-AE94-4A21-A813-0AF5F7BF4594}" presName="parTx" presStyleLbl="revTx" presStyleIdx="1" presStyleCnt="5">
        <dgm:presLayoutVars>
          <dgm:chMax val="0"/>
          <dgm:chPref val="0"/>
        </dgm:presLayoutVars>
      </dgm:prSet>
      <dgm:spPr/>
    </dgm:pt>
    <dgm:pt modelId="{6E5DCBA0-55C3-4E4D-A3A5-36604E022D1C}" type="pres">
      <dgm:prSet presAssocID="{962D7126-3F1F-4D37-AD95-B8D8DECE8C63}" presName="sibTrans" presStyleCnt="0"/>
      <dgm:spPr/>
    </dgm:pt>
    <dgm:pt modelId="{FF02804A-76C2-44A6-8496-3EEAFBB50351}" type="pres">
      <dgm:prSet presAssocID="{FB76C28A-06A3-4D28-AE6B-E6572B35FB73}" presName="compNode" presStyleCnt="0"/>
      <dgm:spPr/>
    </dgm:pt>
    <dgm:pt modelId="{FE4361BC-C97C-4622-A9A0-10A972B3D3EF}" type="pres">
      <dgm:prSet presAssocID="{FB76C28A-06A3-4D28-AE6B-E6572B35FB73}" presName="bgRect" presStyleLbl="bgShp" presStyleIdx="2" presStyleCnt="5"/>
      <dgm:spPr/>
    </dgm:pt>
    <dgm:pt modelId="{8723157C-D30D-4EF8-B617-93D47A597D2A}" type="pres">
      <dgm:prSet presAssocID="{FB76C28A-06A3-4D28-AE6B-E6572B35FB7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B9BF1994-CE7A-4C6E-973C-3E426B27995B}" type="pres">
      <dgm:prSet presAssocID="{FB76C28A-06A3-4D28-AE6B-E6572B35FB73}" presName="spaceRect" presStyleCnt="0"/>
      <dgm:spPr/>
    </dgm:pt>
    <dgm:pt modelId="{C91CD60D-F5C8-4F01-BC17-9C824701FDC8}" type="pres">
      <dgm:prSet presAssocID="{FB76C28A-06A3-4D28-AE6B-E6572B35FB73}" presName="parTx" presStyleLbl="revTx" presStyleIdx="2" presStyleCnt="5">
        <dgm:presLayoutVars>
          <dgm:chMax val="0"/>
          <dgm:chPref val="0"/>
        </dgm:presLayoutVars>
      </dgm:prSet>
      <dgm:spPr/>
    </dgm:pt>
    <dgm:pt modelId="{E777ED72-A014-43D6-AD2A-33A8FE0DE87B}" type="pres">
      <dgm:prSet presAssocID="{CDC25EFE-2563-484E-8C69-4E8942AA8A9A}" presName="sibTrans" presStyleCnt="0"/>
      <dgm:spPr/>
    </dgm:pt>
    <dgm:pt modelId="{757DCB48-496A-4D8F-911A-BF9860D7188D}" type="pres">
      <dgm:prSet presAssocID="{1067633B-01B9-417C-810E-4F891064BC88}" presName="compNode" presStyleCnt="0"/>
      <dgm:spPr/>
    </dgm:pt>
    <dgm:pt modelId="{B96E1996-AF45-40A0-9498-6F77E3E915F3}" type="pres">
      <dgm:prSet presAssocID="{1067633B-01B9-417C-810E-4F891064BC88}" presName="bgRect" presStyleLbl="bgShp" presStyleIdx="3" presStyleCnt="5"/>
      <dgm:spPr/>
    </dgm:pt>
    <dgm:pt modelId="{9CB5AB57-620C-4D58-9E47-83542CD0A170}" type="pres">
      <dgm:prSet presAssocID="{1067633B-01B9-417C-810E-4F891064BC8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9417E38E-1CA4-4E2B-8688-D286FCD3603E}" type="pres">
      <dgm:prSet presAssocID="{1067633B-01B9-417C-810E-4F891064BC88}" presName="spaceRect" presStyleCnt="0"/>
      <dgm:spPr/>
    </dgm:pt>
    <dgm:pt modelId="{11F5921C-4D2B-400E-A965-07FE45949286}" type="pres">
      <dgm:prSet presAssocID="{1067633B-01B9-417C-810E-4F891064BC88}" presName="parTx" presStyleLbl="revTx" presStyleIdx="3" presStyleCnt="5">
        <dgm:presLayoutVars>
          <dgm:chMax val="0"/>
          <dgm:chPref val="0"/>
        </dgm:presLayoutVars>
      </dgm:prSet>
      <dgm:spPr/>
    </dgm:pt>
    <dgm:pt modelId="{B40F4B8B-D922-46AD-906E-788C0498A0AD}" type="pres">
      <dgm:prSet presAssocID="{F5621583-35E2-4F83-BAD1-19EC12ACF8A5}" presName="sibTrans" presStyleCnt="0"/>
      <dgm:spPr/>
    </dgm:pt>
    <dgm:pt modelId="{55C9740B-D589-4D7E-9D34-18ED679B2752}" type="pres">
      <dgm:prSet presAssocID="{DBACD37C-53FD-44FD-810B-C14985281217}" presName="compNode" presStyleCnt="0"/>
      <dgm:spPr/>
    </dgm:pt>
    <dgm:pt modelId="{9D01AD09-C67E-4975-A308-E923CF9BA9EE}" type="pres">
      <dgm:prSet presAssocID="{DBACD37C-53FD-44FD-810B-C14985281217}" presName="bgRect" presStyleLbl="bgShp" presStyleIdx="4" presStyleCnt="5"/>
      <dgm:spPr/>
    </dgm:pt>
    <dgm:pt modelId="{9E08C08B-1A20-49C3-B509-73804A9B4FBF}" type="pres">
      <dgm:prSet presAssocID="{DBACD37C-53FD-44FD-810B-C1498528121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84B2CF72-D031-4C1E-A4D1-5FA42848AEF0}" type="pres">
      <dgm:prSet presAssocID="{DBACD37C-53FD-44FD-810B-C14985281217}" presName="spaceRect" presStyleCnt="0"/>
      <dgm:spPr/>
    </dgm:pt>
    <dgm:pt modelId="{DA97AB9F-F83E-41CC-A74D-4E12044422DA}" type="pres">
      <dgm:prSet presAssocID="{DBACD37C-53FD-44FD-810B-C14985281217}" presName="parTx" presStyleLbl="revTx" presStyleIdx="4" presStyleCnt="5">
        <dgm:presLayoutVars>
          <dgm:chMax val="0"/>
          <dgm:chPref val="0"/>
        </dgm:presLayoutVars>
      </dgm:prSet>
      <dgm:spPr/>
    </dgm:pt>
  </dgm:ptLst>
  <dgm:cxnLst>
    <dgm:cxn modelId="{EDA54E03-3D28-421E-A43D-7B5B88C27787}" type="presOf" srcId="{1067633B-01B9-417C-810E-4F891064BC88}" destId="{11F5921C-4D2B-400E-A965-07FE45949286}" srcOrd="0" destOrd="0" presId="urn:microsoft.com/office/officeart/2018/2/layout/IconVerticalSolidList"/>
    <dgm:cxn modelId="{612F500C-6C77-4A90-932A-A3E89488CDA9}" srcId="{D89094F7-62A6-4D52-852E-B0D9BF5DB87C}" destId="{FB76C28A-06A3-4D28-AE6B-E6572B35FB73}" srcOrd="2" destOrd="0" parTransId="{75C900C5-DBF2-4D51-8EFB-24E4ACC6BA51}" sibTransId="{CDC25EFE-2563-484E-8C69-4E8942AA8A9A}"/>
    <dgm:cxn modelId="{9FCA4C1E-C7A9-48C6-9D2B-AF2D02D59E9C}" srcId="{D89094F7-62A6-4D52-852E-B0D9BF5DB87C}" destId="{DBACD37C-53FD-44FD-810B-C14985281217}" srcOrd="4" destOrd="0" parTransId="{51CE4E88-DFC7-4CE2-997B-773544489B58}" sibTransId="{F3C64C52-4E68-4854-B8DD-8785A7FC7564}"/>
    <dgm:cxn modelId="{5864D166-64D1-458E-8291-DC7C7585AA1D}" type="presOf" srcId="{FB76C28A-06A3-4D28-AE6B-E6572B35FB73}" destId="{C91CD60D-F5C8-4F01-BC17-9C824701FDC8}" srcOrd="0" destOrd="0" presId="urn:microsoft.com/office/officeart/2018/2/layout/IconVerticalSolidList"/>
    <dgm:cxn modelId="{73632551-E6BC-41B4-87DF-431C94B86864}" type="presOf" srcId="{C95C0A6D-AE94-4A21-A813-0AF5F7BF4594}" destId="{DFF3EEFD-9300-4703-A65D-31E3E2D070E2}" srcOrd="0" destOrd="0" presId="urn:microsoft.com/office/officeart/2018/2/layout/IconVerticalSolidList"/>
    <dgm:cxn modelId="{9D268F76-0974-4348-8DC2-ADBD1ED2891D}" type="presOf" srcId="{F429D807-89C2-47DA-A44F-1E95E75F3425}" destId="{5711386E-DA4F-4EE6-90C7-77DF4FF8F5F2}" srcOrd="0" destOrd="0" presId="urn:microsoft.com/office/officeart/2018/2/layout/IconVerticalSolidList"/>
    <dgm:cxn modelId="{547331AF-5968-4B47-B176-39C6C7D5BA58}" type="presOf" srcId="{D89094F7-62A6-4D52-852E-B0D9BF5DB87C}" destId="{B3116F9A-1B63-40D5-B8FC-7E37EE09E36E}" srcOrd="0" destOrd="0" presId="urn:microsoft.com/office/officeart/2018/2/layout/IconVerticalSolidList"/>
    <dgm:cxn modelId="{4F019CCE-773A-4561-949E-01D9E707F474}" srcId="{D89094F7-62A6-4D52-852E-B0D9BF5DB87C}" destId="{1067633B-01B9-417C-810E-4F891064BC88}" srcOrd="3" destOrd="0" parTransId="{BE218556-9393-4D1B-9A87-EBC8D52A33FC}" sibTransId="{F5621583-35E2-4F83-BAD1-19EC12ACF8A5}"/>
    <dgm:cxn modelId="{7B91A3CE-775C-496A-B3C3-0472A2D57A8D}" srcId="{D89094F7-62A6-4D52-852E-B0D9BF5DB87C}" destId="{F429D807-89C2-47DA-A44F-1E95E75F3425}" srcOrd="0" destOrd="0" parTransId="{899AAB4A-26E5-499A-85F5-DEB8C4303D9C}" sibTransId="{50B4C16E-F59A-42B5-B192-B87C78314323}"/>
    <dgm:cxn modelId="{9755AAD3-6989-4D62-97C5-1EAD1B68D0CB}" srcId="{D89094F7-62A6-4D52-852E-B0D9BF5DB87C}" destId="{C95C0A6D-AE94-4A21-A813-0AF5F7BF4594}" srcOrd="1" destOrd="0" parTransId="{BC8B5D41-E378-4D39-B35D-7898BE318D96}" sibTransId="{962D7126-3F1F-4D37-AD95-B8D8DECE8C63}"/>
    <dgm:cxn modelId="{9A606DF1-8F45-48A3-9C88-7B6BE3D75BC7}" type="presOf" srcId="{DBACD37C-53FD-44FD-810B-C14985281217}" destId="{DA97AB9F-F83E-41CC-A74D-4E12044422DA}" srcOrd="0" destOrd="0" presId="urn:microsoft.com/office/officeart/2018/2/layout/IconVerticalSolidList"/>
    <dgm:cxn modelId="{FD1922AA-7F04-4545-9A52-D3E267E5521F}" type="presParOf" srcId="{B3116F9A-1B63-40D5-B8FC-7E37EE09E36E}" destId="{1CFF2ADF-D381-4CC2-AB2D-ABC721D0539F}" srcOrd="0" destOrd="0" presId="urn:microsoft.com/office/officeart/2018/2/layout/IconVerticalSolidList"/>
    <dgm:cxn modelId="{02456711-9CA6-4AE6-BD8A-CFE91BC80F05}" type="presParOf" srcId="{1CFF2ADF-D381-4CC2-AB2D-ABC721D0539F}" destId="{350B2899-B4F9-401C-B766-EC8737A6D946}" srcOrd="0" destOrd="0" presId="urn:microsoft.com/office/officeart/2018/2/layout/IconVerticalSolidList"/>
    <dgm:cxn modelId="{B42FB7E7-E0CE-473B-A852-89B5E7EAE810}" type="presParOf" srcId="{1CFF2ADF-D381-4CC2-AB2D-ABC721D0539F}" destId="{3D171FC0-6007-4997-A671-1C6F2B4D69A7}" srcOrd="1" destOrd="0" presId="urn:microsoft.com/office/officeart/2018/2/layout/IconVerticalSolidList"/>
    <dgm:cxn modelId="{464E919A-73AA-40D3-912B-E20DD6469E67}" type="presParOf" srcId="{1CFF2ADF-D381-4CC2-AB2D-ABC721D0539F}" destId="{CEE1906A-0D86-4A3C-BE13-7DB765C1AA8A}" srcOrd="2" destOrd="0" presId="urn:microsoft.com/office/officeart/2018/2/layout/IconVerticalSolidList"/>
    <dgm:cxn modelId="{7B95EB6E-78CF-44E4-8628-BCB3852202C5}" type="presParOf" srcId="{1CFF2ADF-D381-4CC2-AB2D-ABC721D0539F}" destId="{5711386E-DA4F-4EE6-90C7-77DF4FF8F5F2}" srcOrd="3" destOrd="0" presId="urn:microsoft.com/office/officeart/2018/2/layout/IconVerticalSolidList"/>
    <dgm:cxn modelId="{90BFD46C-F9E3-43AB-A8D6-5878491FCE3B}" type="presParOf" srcId="{B3116F9A-1B63-40D5-B8FC-7E37EE09E36E}" destId="{5D943A6D-9F80-4499-A93B-C400A6E7FBC4}" srcOrd="1" destOrd="0" presId="urn:microsoft.com/office/officeart/2018/2/layout/IconVerticalSolidList"/>
    <dgm:cxn modelId="{542597E7-0024-4568-90FA-F47BC4BCCCCE}" type="presParOf" srcId="{B3116F9A-1B63-40D5-B8FC-7E37EE09E36E}" destId="{E5E4EACE-BEF2-438D-B616-6D3D93954FF9}" srcOrd="2" destOrd="0" presId="urn:microsoft.com/office/officeart/2018/2/layout/IconVerticalSolidList"/>
    <dgm:cxn modelId="{1E5E26CD-80FC-453F-8926-85B2815F363F}" type="presParOf" srcId="{E5E4EACE-BEF2-438D-B616-6D3D93954FF9}" destId="{09B0AECD-AA48-47B0-A607-DB4A90D41771}" srcOrd="0" destOrd="0" presId="urn:microsoft.com/office/officeart/2018/2/layout/IconVerticalSolidList"/>
    <dgm:cxn modelId="{F3C4FB52-69B7-487D-85F2-821FC2F652FC}" type="presParOf" srcId="{E5E4EACE-BEF2-438D-B616-6D3D93954FF9}" destId="{143D6059-5A0C-4A79-97FB-CE6E696A6237}" srcOrd="1" destOrd="0" presId="urn:microsoft.com/office/officeart/2018/2/layout/IconVerticalSolidList"/>
    <dgm:cxn modelId="{4A7686D3-E7BE-4123-87EB-0E61DCA61E66}" type="presParOf" srcId="{E5E4EACE-BEF2-438D-B616-6D3D93954FF9}" destId="{9454A3C1-75FE-48C4-8051-76DE351F0CC0}" srcOrd="2" destOrd="0" presId="urn:microsoft.com/office/officeart/2018/2/layout/IconVerticalSolidList"/>
    <dgm:cxn modelId="{D9A76897-9A04-422A-AD88-687BA50D9130}" type="presParOf" srcId="{E5E4EACE-BEF2-438D-B616-6D3D93954FF9}" destId="{DFF3EEFD-9300-4703-A65D-31E3E2D070E2}" srcOrd="3" destOrd="0" presId="urn:microsoft.com/office/officeart/2018/2/layout/IconVerticalSolidList"/>
    <dgm:cxn modelId="{1CD561CF-DE86-43AA-A8B0-867A90F1081D}" type="presParOf" srcId="{B3116F9A-1B63-40D5-B8FC-7E37EE09E36E}" destId="{6E5DCBA0-55C3-4E4D-A3A5-36604E022D1C}" srcOrd="3" destOrd="0" presId="urn:microsoft.com/office/officeart/2018/2/layout/IconVerticalSolidList"/>
    <dgm:cxn modelId="{E39B0F3E-413B-4FFB-BB7F-BC9C743420E3}" type="presParOf" srcId="{B3116F9A-1B63-40D5-B8FC-7E37EE09E36E}" destId="{FF02804A-76C2-44A6-8496-3EEAFBB50351}" srcOrd="4" destOrd="0" presId="urn:microsoft.com/office/officeart/2018/2/layout/IconVerticalSolidList"/>
    <dgm:cxn modelId="{78C040CB-9C62-4CAC-B725-6E983D8B40D6}" type="presParOf" srcId="{FF02804A-76C2-44A6-8496-3EEAFBB50351}" destId="{FE4361BC-C97C-4622-A9A0-10A972B3D3EF}" srcOrd="0" destOrd="0" presId="urn:microsoft.com/office/officeart/2018/2/layout/IconVerticalSolidList"/>
    <dgm:cxn modelId="{D95EE311-BBAC-44DB-85E1-72B3D880065D}" type="presParOf" srcId="{FF02804A-76C2-44A6-8496-3EEAFBB50351}" destId="{8723157C-D30D-4EF8-B617-93D47A597D2A}" srcOrd="1" destOrd="0" presId="urn:microsoft.com/office/officeart/2018/2/layout/IconVerticalSolidList"/>
    <dgm:cxn modelId="{F6B697DD-89E0-440E-B96D-BD4ABDB4C1ED}" type="presParOf" srcId="{FF02804A-76C2-44A6-8496-3EEAFBB50351}" destId="{B9BF1994-CE7A-4C6E-973C-3E426B27995B}" srcOrd="2" destOrd="0" presId="urn:microsoft.com/office/officeart/2018/2/layout/IconVerticalSolidList"/>
    <dgm:cxn modelId="{127DFA47-280B-48FF-8D04-8B5AF881B971}" type="presParOf" srcId="{FF02804A-76C2-44A6-8496-3EEAFBB50351}" destId="{C91CD60D-F5C8-4F01-BC17-9C824701FDC8}" srcOrd="3" destOrd="0" presId="urn:microsoft.com/office/officeart/2018/2/layout/IconVerticalSolidList"/>
    <dgm:cxn modelId="{C6A0E197-5B19-40DB-BBF4-4015C10BF2DE}" type="presParOf" srcId="{B3116F9A-1B63-40D5-B8FC-7E37EE09E36E}" destId="{E777ED72-A014-43D6-AD2A-33A8FE0DE87B}" srcOrd="5" destOrd="0" presId="urn:microsoft.com/office/officeart/2018/2/layout/IconVerticalSolidList"/>
    <dgm:cxn modelId="{3350B271-4CDF-4221-8770-0F4CFF63ED13}" type="presParOf" srcId="{B3116F9A-1B63-40D5-B8FC-7E37EE09E36E}" destId="{757DCB48-496A-4D8F-911A-BF9860D7188D}" srcOrd="6" destOrd="0" presId="urn:microsoft.com/office/officeart/2018/2/layout/IconVerticalSolidList"/>
    <dgm:cxn modelId="{16D2B345-0CC8-4207-B240-3795333C6E4B}" type="presParOf" srcId="{757DCB48-496A-4D8F-911A-BF9860D7188D}" destId="{B96E1996-AF45-40A0-9498-6F77E3E915F3}" srcOrd="0" destOrd="0" presId="urn:microsoft.com/office/officeart/2018/2/layout/IconVerticalSolidList"/>
    <dgm:cxn modelId="{8756A3D6-5B30-4ADE-B49D-C72BF457E838}" type="presParOf" srcId="{757DCB48-496A-4D8F-911A-BF9860D7188D}" destId="{9CB5AB57-620C-4D58-9E47-83542CD0A170}" srcOrd="1" destOrd="0" presId="urn:microsoft.com/office/officeart/2018/2/layout/IconVerticalSolidList"/>
    <dgm:cxn modelId="{259B2482-E096-4D35-9358-0F5218281109}" type="presParOf" srcId="{757DCB48-496A-4D8F-911A-BF9860D7188D}" destId="{9417E38E-1CA4-4E2B-8688-D286FCD3603E}" srcOrd="2" destOrd="0" presId="urn:microsoft.com/office/officeart/2018/2/layout/IconVerticalSolidList"/>
    <dgm:cxn modelId="{4BC79AA0-53AA-48FF-97C1-E5D8A6A8FE54}" type="presParOf" srcId="{757DCB48-496A-4D8F-911A-BF9860D7188D}" destId="{11F5921C-4D2B-400E-A965-07FE45949286}" srcOrd="3" destOrd="0" presId="urn:microsoft.com/office/officeart/2018/2/layout/IconVerticalSolidList"/>
    <dgm:cxn modelId="{43E8C01C-759A-4D68-9344-1171F99AB17F}" type="presParOf" srcId="{B3116F9A-1B63-40D5-B8FC-7E37EE09E36E}" destId="{B40F4B8B-D922-46AD-906E-788C0498A0AD}" srcOrd="7" destOrd="0" presId="urn:microsoft.com/office/officeart/2018/2/layout/IconVerticalSolidList"/>
    <dgm:cxn modelId="{EE8CBD32-72A4-453B-A080-012046F0D5EF}" type="presParOf" srcId="{B3116F9A-1B63-40D5-B8FC-7E37EE09E36E}" destId="{55C9740B-D589-4D7E-9D34-18ED679B2752}" srcOrd="8" destOrd="0" presId="urn:microsoft.com/office/officeart/2018/2/layout/IconVerticalSolidList"/>
    <dgm:cxn modelId="{DC4A56ED-54FA-4E0D-948E-91A748DA4CD4}" type="presParOf" srcId="{55C9740B-D589-4D7E-9D34-18ED679B2752}" destId="{9D01AD09-C67E-4975-A308-E923CF9BA9EE}" srcOrd="0" destOrd="0" presId="urn:microsoft.com/office/officeart/2018/2/layout/IconVerticalSolidList"/>
    <dgm:cxn modelId="{412DCDE9-BCD0-42EE-B155-19FB7604D273}" type="presParOf" srcId="{55C9740B-D589-4D7E-9D34-18ED679B2752}" destId="{9E08C08B-1A20-49C3-B509-73804A9B4FBF}" srcOrd="1" destOrd="0" presId="urn:microsoft.com/office/officeart/2018/2/layout/IconVerticalSolidList"/>
    <dgm:cxn modelId="{AD52F3C2-4F3B-472B-A9E7-9F7FEDE19F93}" type="presParOf" srcId="{55C9740B-D589-4D7E-9D34-18ED679B2752}" destId="{84B2CF72-D031-4C1E-A4D1-5FA42848AEF0}" srcOrd="2" destOrd="0" presId="urn:microsoft.com/office/officeart/2018/2/layout/IconVerticalSolidList"/>
    <dgm:cxn modelId="{9E8320AA-BADA-4F80-BE1A-76CAB1F32061}" type="presParOf" srcId="{55C9740B-D589-4D7E-9D34-18ED679B2752}" destId="{DA97AB9F-F83E-41CC-A74D-4E12044422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50A86-FA69-43B4-BC7C-5D03F57C016B}"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9E9BF11B-235A-4B62-9678-25F3E889CB8D}">
      <dgm:prSet/>
      <dgm:spPr/>
      <dgm:t>
        <a:bodyPr/>
        <a:lstStyle/>
        <a:p>
          <a:r>
            <a:rPr lang="en-US"/>
            <a:t>Objects are ordered and non unique</a:t>
          </a:r>
        </a:p>
      </dgm:t>
    </dgm:pt>
    <dgm:pt modelId="{B5CB230C-A843-4BE4-882A-E4AD68AF008C}" type="parTrans" cxnId="{30E54A33-897A-4B23-B72D-93566584F6E8}">
      <dgm:prSet/>
      <dgm:spPr/>
      <dgm:t>
        <a:bodyPr/>
        <a:lstStyle/>
        <a:p>
          <a:endParaRPr lang="en-US"/>
        </a:p>
      </dgm:t>
    </dgm:pt>
    <dgm:pt modelId="{BFE0C51A-3E25-4707-BD04-F02CBCAE5403}" type="sibTrans" cxnId="{30E54A33-897A-4B23-B72D-93566584F6E8}">
      <dgm:prSet/>
      <dgm:spPr/>
      <dgm:t>
        <a:bodyPr/>
        <a:lstStyle/>
        <a:p>
          <a:endParaRPr lang="en-US"/>
        </a:p>
      </dgm:t>
    </dgm:pt>
    <dgm:pt modelId="{CD35832F-064A-4B8E-82CE-290F84F69959}">
      <dgm:prSet/>
      <dgm:spPr/>
      <dgm:t>
        <a:bodyPr/>
        <a:lstStyle/>
        <a:p>
          <a:r>
            <a:rPr lang="en-US"/>
            <a:t>It is mutable , we can change the existing object</a:t>
          </a:r>
        </a:p>
      </dgm:t>
    </dgm:pt>
    <dgm:pt modelId="{F320404B-96F2-40C2-86CC-31B3EF28FBB8}" type="parTrans" cxnId="{DF363077-FA9E-4AE0-9F9E-DD11C0E9C07F}">
      <dgm:prSet/>
      <dgm:spPr/>
      <dgm:t>
        <a:bodyPr/>
        <a:lstStyle/>
        <a:p>
          <a:endParaRPr lang="en-US"/>
        </a:p>
      </dgm:t>
    </dgm:pt>
    <dgm:pt modelId="{CA5A9B08-CFED-485D-9292-5DA2D387642A}" type="sibTrans" cxnId="{DF363077-FA9E-4AE0-9F9E-DD11C0E9C07F}">
      <dgm:prSet/>
      <dgm:spPr/>
      <dgm:t>
        <a:bodyPr/>
        <a:lstStyle/>
        <a:p>
          <a:endParaRPr lang="en-US"/>
        </a:p>
      </dgm:t>
    </dgm:pt>
    <dgm:pt modelId="{EED8614F-9A0A-4B04-82F5-744940A9BB32}">
      <dgm:prSet/>
      <dgm:spPr/>
      <dgm:t>
        <a:bodyPr/>
        <a:lstStyle/>
        <a:p>
          <a:r>
            <a:rPr lang="en-US"/>
            <a:t>It will increase and decrease in size dynamically.</a:t>
          </a:r>
        </a:p>
      </dgm:t>
    </dgm:pt>
    <dgm:pt modelId="{94989A84-5443-4ACE-86A3-D2A8B267961F}" type="parTrans" cxnId="{72ED7E4E-0F48-4BC0-AC17-B3FD1F1C3DB3}">
      <dgm:prSet/>
      <dgm:spPr/>
      <dgm:t>
        <a:bodyPr/>
        <a:lstStyle/>
        <a:p>
          <a:endParaRPr lang="en-US"/>
        </a:p>
      </dgm:t>
    </dgm:pt>
    <dgm:pt modelId="{E0CE7E86-DBC5-4FDC-90B1-701988114841}" type="sibTrans" cxnId="{72ED7E4E-0F48-4BC0-AC17-B3FD1F1C3DB3}">
      <dgm:prSet/>
      <dgm:spPr/>
      <dgm:t>
        <a:bodyPr/>
        <a:lstStyle/>
        <a:p>
          <a:endParaRPr lang="en-US"/>
        </a:p>
      </dgm:t>
    </dgm:pt>
    <dgm:pt modelId="{FB92B1B0-9375-4D7F-8981-CD7D7F70EAEE}">
      <dgm:prSet/>
      <dgm:spPr/>
      <dgm:t>
        <a:bodyPr/>
        <a:lstStyle/>
        <a:p>
          <a:r>
            <a:rPr lang="en-US"/>
            <a:t>a  =  [] # empty list</a:t>
          </a:r>
        </a:p>
      </dgm:t>
    </dgm:pt>
    <dgm:pt modelId="{2F88EB71-934F-4E09-9AD2-8E5534177A05}" type="parTrans" cxnId="{430F5996-2EBC-4A37-82EA-9CECE3079E6D}">
      <dgm:prSet/>
      <dgm:spPr/>
      <dgm:t>
        <a:bodyPr/>
        <a:lstStyle/>
        <a:p>
          <a:endParaRPr lang="en-US"/>
        </a:p>
      </dgm:t>
    </dgm:pt>
    <dgm:pt modelId="{519C1C1E-B9CA-4224-A3CB-7D461EC0C0F0}" type="sibTrans" cxnId="{430F5996-2EBC-4A37-82EA-9CECE3079E6D}">
      <dgm:prSet/>
      <dgm:spPr/>
      <dgm:t>
        <a:bodyPr/>
        <a:lstStyle/>
        <a:p>
          <a:endParaRPr lang="en-US"/>
        </a:p>
      </dgm:t>
    </dgm:pt>
    <dgm:pt modelId="{FBB27EBD-5CC2-4699-8F93-320CFE68CC94}">
      <dgm:prSet/>
      <dgm:spPr/>
      <dgm:t>
        <a:bodyPr/>
        <a:lstStyle/>
        <a:p>
          <a:r>
            <a:rPr lang="en-US"/>
            <a:t>a.append(111) </a:t>
          </a:r>
        </a:p>
      </dgm:t>
    </dgm:pt>
    <dgm:pt modelId="{AD0C052B-568C-42F1-9833-82771168472F}" type="parTrans" cxnId="{10816011-2FB7-4A51-80B2-13E3ABBF9C12}">
      <dgm:prSet/>
      <dgm:spPr/>
      <dgm:t>
        <a:bodyPr/>
        <a:lstStyle/>
        <a:p>
          <a:endParaRPr lang="en-US"/>
        </a:p>
      </dgm:t>
    </dgm:pt>
    <dgm:pt modelId="{33559E53-BC15-4047-8DF1-D0EE5132AC37}" type="sibTrans" cxnId="{10816011-2FB7-4A51-80B2-13E3ABBF9C12}">
      <dgm:prSet/>
      <dgm:spPr/>
      <dgm:t>
        <a:bodyPr/>
        <a:lstStyle/>
        <a:p>
          <a:endParaRPr lang="en-US"/>
        </a:p>
      </dgm:t>
    </dgm:pt>
    <dgm:pt modelId="{F92B2B12-D74B-47A4-995E-28533A7246E5}">
      <dgm:prSet/>
      <dgm:spPr/>
      <dgm:t>
        <a:bodyPr/>
        <a:lstStyle/>
        <a:p>
          <a:r>
            <a:rPr lang="en-US"/>
            <a:t>a.append(222)</a:t>
          </a:r>
        </a:p>
      </dgm:t>
    </dgm:pt>
    <dgm:pt modelId="{D9D92C7B-9D68-4184-A889-A99BDDBD9662}" type="parTrans" cxnId="{1E88ECC1-ACF5-44EB-A950-E89FB8847193}">
      <dgm:prSet/>
      <dgm:spPr/>
      <dgm:t>
        <a:bodyPr/>
        <a:lstStyle/>
        <a:p>
          <a:endParaRPr lang="en-US"/>
        </a:p>
      </dgm:t>
    </dgm:pt>
    <dgm:pt modelId="{4C9172A9-9193-4F76-9B8D-941CD33B8ACC}" type="sibTrans" cxnId="{1E88ECC1-ACF5-44EB-A950-E89FB8847193}">
      <dgm:prSet/>
      <dgm:spPr/>
      <dgm:t>
        <a:bodyPr/>
        <a:lstStyle/>
        <a:p>
          <a:endParaRPr lang="en-US"/>
        </a:p>
      </dgm:t>
    </dgm:pt>
    <dgm:pt modelId="{5698B1AC-9148-4AFF-A5CC-B54333DCB961}">
      <dgm:prSet/>
      <dgm:spPr/>
      <dgm:t>
        <a:bodyPr/>
        <a:lstStyle/>
        <a:p>
          <a:r>
            <a:rPr lang="en-US"/>
            <a:t>a.append(333) #adding objects</a:t>
          </a:r>
        </a:p>
      </dgm:t>
    </dgm:pt>
    <dgm:pt modelId="{3E3A8073-C920-410A-9576-9FCBADE1CE09}" type="parTrans" cxnId="{F5D23E8E-8DDD-4AEF-97E4-2E64F1C34D7F}">
      <dgm:prSet/>
      <dgm:spPr/>
      <dgm:t>
        <a:bodyPr/>
        <a:lstStyle/>
        <a:p>
          <a:endParaRPr lang="en-US"/>
        </a:p>
      </dgm:t>
    </dgm:pt>
    <dgm:pt modelId="{40F608CE-FB13-4FFD-88EF-4B0EC54A7BBB}" type="sibTrans" cxnId="{F5D23E8E-8DDD-4AEF-97E4-2E64F1C34D7F}">
      <dgm:prSet/>
      <dgm:spPr/>
      <dgm:t>
        <a:bodyPr/>
        <a:lstStyle/>
        <a:p>
          <a:endParaRPr lang="en-US"/>
        </a:p>
      </dgm:t>
    </dgm:pt>
    <dgm:pt modelId="{FCA636DD-86C9-48F1-96A8-094EB33A1088}">
      <dgm:prSet/>
      <dgm:spPr/>
      <dgm:t>
        <a:bodyPr/>
        <a:lstStyle/>
        <a:p>
          <a:r>
            <a:rPr lang="en-US"/>
            <a:t>a.append(444) #adding objects</a:t>
          </a:r>
        </a:p>
      </dgm:t>
    </dgm:pt>
    <dgm:pt modelId="{F8045DEB-851F-43A3-A80A-901025AE6EFC}" type="parTrans" cxnId="{8E2EA868-41B2-4062-AC42-B81EE61E1054}">
      <dgm:prSet/>
      <dgm:spPr/>
      <dgm:t>
        <a:bodyPr/>
        <a:lstStyle/>
        <a:p>
          <a:endParaRPr lang="en-US"/>
        </a:p>
      </dgm:t>
    </dgm:pt>
    <dgm:pt modelId="{E87B5BE1-8D9E-4274-A246-DED99E98864C}" type="sibTrans" cxnId="{8E2EA868-41B2-4062-AC42-B81EE61E1054}">
      <dgm:prSet/>
      <dgm:spPr/>
      <dgm:t>
        <a:bodyPr/>
        <a:lstStyle/>
        <a:p>
          <a:endParaRPr lang="en-US"/>
        </a:p>
      </dgm:t>
    </dgm:pt>
    <dgm:pt modelId="{18AC14A6-C84D-4DBF-B4C2-8050C12E0494}">
      <dgm:prSet/>
      <dgm:spPr/>
      <dgm:t>
        <a:bodyPr/>
        <a:lstStyle/>
        <a:p>
          <a:r>
            <a:rPr lang="en-US"/>
            <a:t>print(a)</a:t>
          </a:r>
        </a:p>
      </dgm:t>
    </dgm:pt>
    <dgm:pt modelId="{9533A02E-51E9-4E47-BCF2-6659844EEA9A}" type="parTrans" cxnId="{2DF12428-4E69-442A-8C45-4CAF024EF765}">
      <dgm:prSet/>
      <dgm:spPr/>
      <dgm:t>
        <a:bodyPr/>
        <a:lstStyle/>
        <a:p>
          <a:endParaRPr lang="en-US"/>
        </a:p>
      </dgm:t>
    </dgm:pt>
    <dgm:pt modelId="{D27122B2-7C4E-4903-B717-8D60236B8275}" type="sibTrans" cxnId="{2DF12428-4E69-442A-8C45-4CAF024EF765}">
      <dgm:prSet/>
      <dgm:spPr/>
      <dgm:t>
        <a:bodyPr/>
        <a:lstStyle/>
        <a:p>
          <a:endParaRPr lang="en-US"/>
        </a:p>
      </dgm:t>
    </dgm:pt>
    <dgm:pt modelId="{8FC92A31-5188-47DF-AA39-E6AF206DC4DB}" type="pres">
      <dgm:prSet presAssocID="{9D350A86-FA69-43B4-BC7C-5D03F57C016B}" presName="linear" presStyleCnt="0">
        <dgm:presLayoutVars>
          <dgm:animLvl val="lvl"/>
          <dgm:resizeHandles val="exact"/>
        </dgm:presLayoutVars>
      </dgm:prSet>
      <dgm:spPr/>
    </dgm:pt>
    <dgm:pt modelId="{18D9A2DD-0E44-4D74-9966-A29CF07BC723}" type="pres">
      <dgm:prSet presAssocID="{9E9BF11B-235A-4B62-9678-25F3E889CB8D}" presName="parentText" presStyleLbl="node1" presStyleIdx="0" presStyleCnt="3">
        <dgm:presLayoutVars>
          <dgm:chMax val="0"/>
          <dgm:bulletEnabled val="1"/>
        </dgm:presLayoutVars>
      </dgm:prSet>
      <dgm:spPr/>
    </dgm:pt>
    <dgm:pt modelId="{E28CE75D-3EEC-495A-9D15-66995EC433DC}" type="pres">
      <dgm:prSet presAssocID="{BFE0C51A-3E25-4707-BD04-F02CBCAE5403}" presName="spacer" presStyleCnt="0"/>
      <dgm:spPr/>
    </dgm:pt>
    <dgm:pt modelId="{F38D165F-D985-4CAA-81CF-F6D7A50D2353}" type="pres">
      <dgm:prSet presAssocID="{CD35832F-064A-4B8E-82CE-290F84F69959}" presName="parentText" presStyleLbl="node1" presStyleIdx="1" presStyleCnt="3">
        <dgm:presLayoutVars>
          <dgm:chMax val="0"/>
          <dgm:bulletEnabled val="1"/>
        </dgm:presLayoutVars>
      </dgm:prSet>
      <dgm:spPr/>
    </dgm:pt>
    <dgm:pt modelId="{CEFFA670-262F-4B99-B0F9-6C73CCCE7F8C}" type="pres">
      <dgm:prSet presAssocID="{CA5A9B08-CFED-485D-9292-5DA2D387642A}" presName="spacer" presStyleCnt="0"/>
      <dgm:spPr/>
    </dgm:pt>
    <dgm:pt modelId="{D60DA79B-2A21-4B69-A3DC-DEB60D082775}" type="pres">
      <dgm:prSet presAssocID="{EED8614F-9A0A-4B04-82F5-744940A9BB32}" presName="parentText" presStyleLbl="node1" presStyleIdx="2" presStyleCnt="3">
        <dgm:presLayoutVars>
          <dgm:chMax val="0"/>
          <dgm:bulletEnabled val="1"/>
        </dgm:presLayoutVars>
      </dgm:prSet>
      <dgm:spPr/>
    </dgm:pt>
    <dgm:pt modelId="{AACE2F24-1899-4FE1-9828-2C4F7BFFDF9A}" type="pres">
      <dgm:prSet presAssocID="{EED8614F-9A0A-4B04-82F5-744940A9BB32}" presName="childText" presStyleLbl="revTx" presStyleIdx="0" presStyleCnt="1">
        <dgm:presLayoutVars>
          <dgm:bulletEnabled val="1"/>
        </dgm:presLayoutVars>
      </dgm:prSet>
      <dgm:spPr/>
    </dgm:pt>
  </dgm:ptLst>
  <dgm:cxnLst>
    <dgm:cxn modelId="{CC5F1401-1A2A-4909-95D4-80C180A8B562}" type="presOf" srcId="{9E9BF11B-235A-4B62-9678-25F3E889CB8D}" destId="{18D9A2DD-0E44-4D74-9966-A29CF07BC723}" srcOrd="0" destOrd="0" presId="urn:microsoft.com/office/officeart/2005/8/layout/vList2"/>
    <dgm:cxn modelId="{10816011-2FB7-4A51-80B2-13E3ABBF9C12}" srcId="{EED8614F-9A0A-4B04-82F5-744940A9BB32}" destId="{FBB27EBD-5CC2-4699-8F93-320CFE68CC94}" srcOrd="1" destOrd="0" parTransId="{AD0C052B-568C-42F1-9833-82771168472F}" sibTransId="{33559E53-BC15-4047-8DF1-D0EE5132AC37}"/>
    <dgm:cxn modelId="{2DF12428-4E69-442A-8C45-4CAF024EF765}" srcId="{EED8614F-9A0A-4B04-82F5-744940A9BB32}" destId="{18AC14A6-C84D-4DBF-B4C2-8050C12E0494}" srcOrd="5" destOrd="0" parTransId="{9533A02E-51E9-4E47-BCF2-6659844EEA9A}" sibTransId="{D27122B2-7C4E-4903-B717-8D60236B8275}"/>
    <dgm:cxn modelId="{30E54A33-897A-4B23-B72D-93566584F6E8}" srcId="{9D350A86-FA69-43B4-BC7C-5D03F57C016B}" destId="{9E9BF11B-235A-4B62-9678-25F3E889CB8D}" srcOrd="0" destOrd="0" parTransId="{B5CB230C-A843-4BE4-882A-E4AD68AF008C}" sibTransId="{BFE0C51A-3E25-4707-BD04-F02CBCAE5403}"/>
    <dgm:cxn modelId="{EE8C373C-EFB1-404F-92FF-1BE19E4EF3CF}" type="presOf" srcId="{CD35832F-064A-4B8E-82CE-290F84F69959}" destId="{F38D165F-D985-4CAA-81CF-F6D7A50D2353}" srcOrd="0" destOrd="0" presId="urn:microsoft.com/office/officeart/2005/8/layout/vList2"/>
    <dgm:cxn modelId="{6B569241-E30A-4D46-A636-B6524E1849F0}" type="presOf" srcId="{EED8614F-9A0A-4B04-82F5-744940A9BB32}" destId="{D60DA79B-2A21-4B69-A3DC-DEB60D082775}" srcOrd="0" destOrd="0" presId="urn:microsoft.com/office/officeart/2005/8/layout/vList2"/>
    <dgm:cxn modelId="{8E2EA868-41B2-4062-AC42-B81EE61E1054}" srcId="{EED8614F-9A0A-4B04-82F5-744940A9BB32}" destId="{FCA636DD-86C9-48F1-96A8-094EB33A1088}" srcOrd="4" destOrd="0" parTransId="{F8045DEB-851F-43A3-A80A-901025AE6EFC}" sibTransId="{E87B5BE1-8D9E-4274-A246-DED99E98864C}"/>
    <dgm:cxn modelId="{72ED7E4E-0F48-4BC0-AC17-B3FD1F1C3DB3}" srcId="{9D350A86-FA69-43B4-BC7C-5D03F57C016B}" destId="{EED8614F-9A0A-4B04-82F5-744940A9BB32}" srcOrd="2" destOrd="0" parTransId="{94989A84-5443-4ACE-86A3-D2A8B267961F}" sibTransId="{E0CE7E86-DBC5-4FDC-90B1-701988114841}"/>
    <dgm:cxn modelId="{77B18F4E-D89A-4FC1-9F84-898AC55D9D75}" type="presOf" srcId="{18AC14A6-C84D-4DBF-B4C2-8050C12E0494}" destId="{AACE2F24-1899-4FE1-9828-2C4F7BFFDF9A}" srcOrd="0" destOrd="5" presId="urn:microsoft.com/office/officeart/2005/8/layout/vList2"/>
    <dgm:cxn modelId="{D7675470-9A93-4A89-BBD0-95064E23024D}" type="presOf" srcId="{FCA636DD-86C9-48F1-96A8-094EB33A1088}" destId="{AACE2F24-1899-4FE1-9828-2C4F7BFFDF9A}" srcOrd="0" destOrd="4" presId="urn:microsoft.com/office/officeart/2005/8/layout/vList2"/>
    <dgm:cxn modelId="{DF363077-FA9E-4AE0-9F9E-DD11C0E9C07F}" srcId="{9D350A86-FA69-43B4-BC7C-5D03F57C016B}" destId="{CD35832F-064A-4B8E-82CE-290F84F69959}" srcOrd="1" destOrd="0" parTransId="{F320404B-96F2-40C2-86CC-31B3EF28FBB8}" sibTransId="{CA5A9B08-CFED-485D-9292-5DA2D387642A}"/>
    <dgm:cxn modelId="{F5D23E8E-8DDD-4AEF-97E4-2E64F1C34D7F}" srcId="{EED8614F-9A0A-4B04-82F5-744940A9BB32}" destId="{5698B1AC-9148-4AFF-A5CC-B54333DCB961}" srcOrd="3" destOrd="0" parTransId="{3E3A8073-C920-410A-9576-9FCBADE1CE09}" sibTransId="{40F608CE-FB13-4FFD-88EF-4B0EC54A7BBB}"/>
    <dgm:cxn modelId="{B7EF7591-3C93-40E5-B5E1-B7B99427D06A}" type="presOf" srcId="{FBB27EBD-5CC2-4699-8F93-320CFE68CC94}" destId="{AACE2F24-1899-4FE1-9828-2C4F7BFFDF9A}" srcOrd="0" destOrd="1" presId="urn:microsoft.com/office/officeart/2005/8/layout/vList2"/>
    <dgm:cxn modelId="{430F5996-2EBC-4A37-82EA-9CECE3079E6D}" srcId="{EED8614F-9A0A-4B04-82F5-744940A9BB32}" destId="{FB92B1B0-9375-4D7F-8981-CD7D7F70EAEE}" srcOrd="0" destOrd="0" parTransId="{2F88EB71-934F-4E09-9AD2-8E5534177A05}" sibTransId="{519C1C1E-B9CA-4224-A3CB-7D461EC0C0F0}"/>
    <dgm:cxn modelId="{291AF2A0-E4E5-4ABF-BFFD-341883CC76D6}" type="presOf" srcId="{5698B1AC-9148-4AFF-A5CC-B54333DCB961}" destId="{AACE2F24-1899-4FE1-9828-2C4F7BFFDF9A}" srcOrd="0" destOrd="3" presId="urn:microsoft.com/office/officeart/2005/8/layout/vList2"/>
    <dgm:cxn modelId="{44B514B8-C7EF-452E-A126-B4DFCA016279}" type="presOf" srcId="{9D350A86-FA69-43B4-BC7C-5D03F57C016B}" destId="{8FC92A31-5188-47DF-AA39-E6AF206DC4DB}" srcOrd="0" destOrd="0" presId="urn:microsoft.com/office/officeart/2005/8/layout/vList2"/>
    <dgm:cxn modelId="{1E88ECC1-ACF5-44EB-A950-E89FB8847193}" srcId="{EED8614F-9A0A-4B04-82F5-744940A9BB32}" destId="{F92B2B12-D74B-47A4-995E-28533A7246E5}" srcOrd="2" destOrd="0" parTransId="{D9D92C7B-9D68-4184-A889-A99BDDBD9662}" sibTransId="{4C9172A9-9193-4F76-9B8D-941CD33B8ACC}"/>
    <dgm:cxn modelId="{1F48D1F1-737C-4379-9C0A-D3304101073C}" type="presOf" srcId="{F92B2B12-D74B-47A4-995E-28533A7246E5}" destId="{AACE2F24-1899-4FE1-9828-2C4F7BFFDF9A}" srcOrd="0" destOrd="2" presId="urn:microsoft.com/office/officeart/2005/8/layout/vList2"/>
    <dgm:cxn modelId="{6446A5F5-DF4C-4536-B583-11148220F3C7}" type="presOf" srcId="{FB92B1B0-9375-4D7F-8981-CD7D7F70EAEE}" destId="{AACE2F24-1899-4FE1-9828-2C4F7BFFDF9A}" srcOrd="0" destOrd="0" presId="urn:microsoft.com/office/officeart/2005/8/layout/vList2"/>
    <dgm:cxn modelId="{01A32DD1-C2B2-4F6E-85CA-807F421DC576}" type="presParOf" srcId="{8FC92A31-5188-47DF-AA39-E6AF206DC4DB}" destId="{18D9A2DD-0E44-4D74-9966-A29CF07BC723}" srcOrd="0" destOrd="0" presId="urn:microsoft.com/office/officeart/2005/8/layout/vList2"/>
    <dgm:cxn modelId="{3B549078-1E3F-4D35-BE86-6AE414DC5624}" type="presParOf" srcId="{8FC92A31-5188-47DF-AA39-E6AF206DC4DB}" destId="{E28CE75D-3EEC-495A-9D15-66995EC433DC}" srcOrd="1" destOrd="0" presId="urn:microsoft.com/office/officeart/2005/8/layout/vList2"/>
    <dgm:cxn modelId="{5B7EFF9D-38F2-4CAB-BB4E-7C9181EF915F}" type="presParOf" srcId="{8FC92A31-5188-47DF-AA39-E6AF206DC4DB}" destId="{F38D165F-D985-4CAA-81CF-F6D7A50D2353}" srcOrd="2" destOrd="0" presId="urn:microsoft.com/office/officeart/2005/8/layout/vList2"/>
    <dgm:cxn modelId="{CC715EE5-A888-47B7-B246-4AB767D2067B}" type="presParOf" srcId="{8FC92A31-5188-47DF-AA39-E6AF206DC4DB}" destId="{CEFFA670-262F-4B99-B0F9-6C73CCCE7F8C}" srcOrd="3" destOrd="0" presId="urn:microsoft.com/office/officeart/2005/8/layout/vList2"/>
    <dgm:cxn modelId="{96A331C8-9C88-4F52-8989-F1545F7FA505}" type="presParOf" srcId="{8FC92A31-5188-47DF-AA39-E6AF206DC4DB}" destId="{D60DA79B-2A21-4B69-A3DC-DEB60D082775}" srcOrd="4" destOrd="0" presId="urn:microsoft.com/office/officeart/2005/8/layout/vList2"/>
    <dgm:cxn modelId="{FA84F052-D4D6-43C1-85C4-D1FC4F922503}" type="presParOf" srcId="{8FC92A31-5188-47DF-AA39-E6AF206DC4DB}" destId="{AACE2F24-1899-4FE1-9828-2C4F7BFFDF9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B2899-B4F9-401C-B766-EC8737A6D946}">
      <dsp:nvSpPr>
        <dsp:cNvPr id="0" name=""/>
        <dsp:cNvSpPr/>
      </dsp:nvSpPr>
      <dsp:spPr>
        <a:xfrm>
          <a:off x="0" y="4300"/>
          <a:ext cx="6263640" cy="91601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171FC0-6007-4997-A671-1C6F2B4D69A7}">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1386E-DA4F-4EE6-90C7-77DF4FF8F5F2}">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Method can be used for any name but the constructor name is  predefined as __init__()</a:t>
          </a:r>
        </a:p>
      </dsp:txBody>
      <dsp:txXfrm>
        <a:off x="1057996" y="4300"/>
        <a:ext cx="5205643" cy="916014"/>
      </dsp:txXfrm>
    </dsp:sp>
    <dsp:sp modelId="{09B0AECD-AA48-47B0-A607-DB4A90D41771}">
      <dsp:nvSpPr>
        <dsp:cNvPr id="0" name=""/>
        <dsp:cNvSpPr/>
      </dsp:nvSpPr>
      <dsp:spPr>
        <a:xfrm>
          <a:off x="0" y="1149318"/>
          <a:ext cx="6263640" cy="91601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D6059-5A0C-4A79-97FB-CE6E696A6237}">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F3EEFD-9300-4703-A65D-31E3E2D070E2}">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When we create object , constructor is called automatically</a:t>
          </a:r>
        </a:p>
      </dsp:txBody>
      <dsp:txXfrm>
        <a:off x="1057996" y="1149318"/>
        <a:ext cx="5205643" cy="916014"/>
      </dsp:txXfrm>
    </dsp:sp>
    <dsp:sp modelId="{FE4361BC-C97C-4622-A9A0-10A972B3D3EF}">
      <dsp:nvSpPr>
        <dsp:cNvPr id="0" name=""/>
        <dsp:cNvSpPr/>
      </dsp:nvSpPr>
      <dsp:spPr>
        <a:xfrm>
          <a:off x="0" y="2294336"/>
          <a:ext cx="6263640" cy="91601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3157C-D30D-4EF8-B617-93D47A597D2A}">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1CD60D-F5C8-4F01-BC17-9C824701FDC8}">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Inside constructor we call instance variable</a:t>
          </a:r>
        </a:p>
      </dsp:txBody>
      <dsp:txXfrm>
        <a:off x="1057996" y="2294336"/>
        <a:ext cx="5205643" cy="916014"/>
      </dsp:txXfrm>
    </dsp:sp>
    <dsp:sp modelId="{B96E1996-AF45-40A0-9498-6F77E3E915F3}">
      <dsp:nvSpPr>
        <dsp:cNvPr id="0" name=""/>
        <dsp:cNvSpPr/>
      </dsp:nvSpPr>
      <dsp:spPr>
        <a:xfrm>
          <a:off x="0" y="3439354"/>
          <a:ext cx="6263640" cy="91601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5AB57-620C-4D58-9E47-83542CD0A170}">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F5921C-4D2B-400E-A965-07FE45949286}">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Function inside the class is called method</a:t>
          </a:r>
        </a:p>
      </dsp:txBody>
      <dsp:txXfrm>
        <a:off x="1057996" y="3439354"/>
        <a:ext cx="5205643" cy="916014"/>
      </dsp:txXfrm>
    </dsp:sp>
    <dsp:sp modelId="{9D01AD09-C67E-4975-A308-E923CF9BA9EE}">
      <dsp:nvSpPr>
        <dsp:cNvPr id="0" name=""/>
        <dsp:cNvSpPr/>
      </dsp:nvSpPr>
      <dsp:spPr>
        <a:xfrm>
          <a:off x="0" y="4584372"/>
          <a:ext cx="6263640" cy="91601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8C08B-1A20-49C3-B509-73804A9B4FBF}">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97AB9F-F83E-41CC-A74D-4E12044422DA}">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Function outside the class is called function</a:t>
          </a:r>
        </a:p>
      </dsp:txBody>
      <dsp:txXfrm>
        <a:off x="1057996" y="4584372"/>
        <a:ext cx="5205643" cy="916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9A2DD-0E44-4D74-9966-A29CF07BC723}">
      <dsp:nvSpPr>
        <dsp:cNvPr id="0" name=""/>
        <dsp:cNvSpPr/>
      </dsp:nvSpPr>
      <dsp:spPr>
        <a:xfrm>
          <a:off x="0" y="667174"/>
          <a:ext cx="6666833" cy="62361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Objects are ordered and non unique</a:t>
          </a:r>
        </a:p>
      </dsp:txBody>
      <dsp:txXfrm>
        <a:off x="30442" y="697616"/>
        <a:ext cx="6605949" cy="562726"/>
      </dsp:txXfrm>
    </dsp:sp>
    <dsp:sp modelId="{F38D165F-D985-4CAA-81CF-F6D7A50D2353}">
      <dsp:nvSpPr>
        <dsp:cNvPr id="0" name=""/>
        <dsp:cNvSpPr/>
      </dsp:nvSpPr>
      <dsp:spPr>
        <a:xfrm>
          <a:off x="0" y="1365664"/>
          <a:ext cx="6666833" cy="62361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is mutable , we can change the existing object</a:t>
          </a:r>
        </a:p>
      </dsp:txBody>
      <dsp:txXfrm>
        <a:off x="30442" y="1396106"/>
        <a:ext cx="6605949" cy="562726"/>
      </dsp:txXfrm>
    </dsp:sp>
    <dsp:sp modelId="{D60DA79B-2A21-4B69-A3DC-DEB60D082775}">
      <dsp:nvSpPr>
        <dsp:cNvPr id="0" name=""/>
        <dsp:cNvSpPr/>
      </dsp:nvSpPr>
      <dsp:spPr>
        <a:xfrm>
          <a:off x="0" y="2064154"/>
          <a:ext cx="6666833" cy="62361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will increase and decrease in size dynamically.</a:t>
          </a:r>
        </a:p>
      </dsp:txBody>
      <dsp:txXfrm>
        <a:off x="30442" y="2094596"/>
        <a:ext cx="6605949" cy="562726"/>
      </dsp:txXfrm>
    </dsp:sp>
    <dsp:sp modelId="{AACE2F24-1899-4FE1-9828-2C4F7BFFDF9A}">
      <dsp:nvSpPr>
        <dsp:cNvPr id="0" name=""/>
        <dsp:cNvSpPr/>
      </dsp:nvSpPr>
      <dsp:spPr>
        <a:xfrm>
          <a:off x="0" y="2687765"/>
          <a:ext cx="6666833" cy="209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a  =  [] # empty list</a:t>
          </a:r>
        </a:p>
        <a:p>
          <a:pPr marL="228600" lvl="1" indent="-228600" algn="l" defTabSz="889000">
            <a:lnSpc>
              <a:spcPct val="90000"/>
            </a:lnSpc>
            <a:spcBef>
              <a:spcPct val="0"/>
            </a:spcBef>
            <a:spcAft>
              <a:spcPct val="20000"/>
            </a:spcAft>
            <a:buChar char="•"/>
          </a:pPr>
          <a:r>
            <a:rPr lang="en-US" sz="2000" kern="1200"/>
            <a:t>a.append(111) </a:t>
          </a:r>
        </a:p>
        <a:p>
          <a:pPr marL="228600" lvl="1" indent="-228600" algn="l" defTabSz="889000">
            <a:lnSpc>
              <a:spcPct val="90000"/>
            </a:lnSpc>
            <a:spcBef>
              <a:spcPct val="0"/>
            </a:spcBef>
            <a:spcAft>
              <a:spcPct val="20000"/>
            </a:spcAft>
            <a:buChar char="•"/>
          </a:pPr>
          <a:r>
            <a:rPr lang="en-US" sz="2000" kern="1200"/>
            <a:t>a.append(222)</a:t>
          </a:r>
        </a:p>
        <a:p>
          <a:pPr marL="228600" lvl="1" indent="-228600" algn="l" defTabSz="889000">
            <a:lnSpc>
              <a:spcPct val="90000"/>
            </a:lnSpc>
            <a:spcBef>
              <a:spcPct val="0"/>
            </a:spcBef>
            <a:spcAft>
              <a:spcPct val="20000"/>
            </a:spcAft>
            <a:buChar char="•"/>
          </a:pPr>
          <a:r>
            <a:rPr lang="en-US" sz="2000" kern="1200"/>
            <a:t>a.append(333) #adding objects</a:t>
          </a:r>
        </a:p>
        <a:p>
          <a:pPr marL="228600" lvl="1" indent="-228600" algn="l" defTabSz="889000">
            <a:lnSpc>
              <a:spcPct val="90000"/>
            </a:lnSpc>
            <a:spcBef>
              <a:spcPct val="0"/>
            </a:spcBef>
            <a:spcAft>
              <a:spcPct val="20000"/>
            </a:spcAft>
            <a:buChar char="•"/>
          </a:pPr>
          <a:r>
            <a:rPr lang="en-US" sz="2000" kern="1200"/>
            <a:t>a.append(444) #adding objects</a:t>
          </a:r>
        </a:p>
        <a:p>
          <a:pPr marL="228600" lvl="1" indent="-228600" algn="l" defTabSz="889000">
            <a:lnSpc>
              <a:spcPct val="90000"/>
            </a:lnSpc>
            <a:spcBef>
              <a:spcPct val="0"/>
            </a:spcBef>
            <a:spcAft>
              <a:spcPct val="20000"/>
            </a:spcAft>
            <a:buChar char="•"/>
          </a:pPr>
          <a:r>
            <a:rPr lang="en-US" sz="2000" kern="1200"/>
            <a:t>print(a)</a:t>
          </a:r>
        </a:p>
      </dsp:txBody>
      <dsp:txXfrm>
        <a:off x="0" y="2687765"/>
        <a:ext cx="6666833" cy="20989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A56FE-3C23-417C-AE4E-FE5E2D415515}" type="datetimeFigureOut">
              <a:rPr lang="en-IN" smtClean="0"/>
              <a:t>08-02-2023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13088-3313-4823-9AC6-50C9491E2D7B}" type="slidenum">
              <a:rPr lang="en-IN" smtClean="0"/>
              <a:t>‹#›</a:t>
            </a:fld>
            <a:endParaRPr lang="en-IN"/>
          </a:p>
        </p:txBody>
      </p:sp>
    </p:spTree>
    <p:extLst>
      <p:ext uri="{BB962C8B-B14F-4D97-AF65-F5344CB8AC3E}">
        <p14:creationId xmlns:p14="http://schemas.microsoft.com/office/powerpoint/2010/main" val="3055375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Key Message(s): NA</a:t>
            </a:r>
          </a:p>
          <a:p>
            <a:endParaRPr lang="en-US" b="0" dirty="0"/>
          </a:p>
          <a:p>
            <a:r>
              <a:rPr lang="en-US" b="0" dirty="0"/>
              <a:t>Additional Information: NA</a:t>
            </a:r>
          </a:p>
          <a:p>
            <a:endParaRPr lang="en-US" dirty="0"/>
          </a:p>
        </p:txBody>
      </p:sp>
      <p:sp>
        <p:nvSpPr>
          <p:cNvPr id="7" name="Slide Number Placeholder 6"/>
          <p:cNvSpPr>
            <a:spLocks noGrp="1"/>
          </p:cNvSpPr>
          <p:nvPr>
            <p:ph type="sldNum" sz="quarter" idx="13"/>
          </p:nvPr>
        </p:nvSpPr>
        <p:spPr/>
        <p:txBody>
          <a:bodyPr/>
          <a:lstStyle/>
          <a:p>
            <a:fld id="{FE9BC4E5-2BC1-4F43-85DD-A1B8F74CB7EB}" type="slidenum">
              <a:rPr lang="en-US" smtClean="0">
                <a:latin typeface="Arial" pitchFamily="34" charset="0"/>
                <a:cs typeface="Arial" pitchFamily="34" charset="0"/>
              </a:rPr>
              <a:pPr/>
              <a:t>2</a:t>
            </a:fld>
            <a:endParaRPr lang="en-US" dirty="0">
              <a:latin typeface="Arial" pitchFamily="34" charset="0"/>
              <a:cs typeface="Arial" pitchFamily="34" charset="0"/>
            </a:endParaRPr>
          </a:p>
        </p:txBody>
      </p:sp>
      <p:sp>
        <p:nvSpPr>
          <p:cNvPr id="9" name="Header Placeholder 4"/>
          <p:cNvSpPr txBox="1">
            <a:spLocks/>
          </p:cNvSpPr>
          <p:nvPr/>
        </p:nvSpPr>
        <p:spPr>
          <a:xfrm>
            <a:off x="-1" y="0"/>
            <a:ext cx="3884614" cy="685800"/>
          </a:xfrm>
          <a:prstGeom prst="rect">
            <a:avLst/>
          </a:prstGeom>
        </p:spPr>
        <p:txBody>
          <a:bodyPr vert="horz" lIns="91440" tIns="45720" rIns="91440" bIns="45720" rtlCol="0"/>
          <a:lstStyle/>
          <a:p>
            <a:pPr>
              <a:defRPr/>
            </a:pPr>
            <a:r>
              <a:rPr lang="en-US" sz="1200" dirty="0">
                <a:latin typeface="Arial" pitchFamily="34" charset="0"/>
                <a:cs typeface="Arial" pitchFamily="34" charset="0"/>
              </a:rPr>
              <a:t>Application Delivery Fundamentals (ADF) 2.0: Testing</a:t>
            </a:r>
            <a:endPar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Module</a:t>
            </a:r>
            <a:r>
              <a:rPr kumimoji="0" lang="en-US" sz="1200" b="0" i="0" u="none" strike="noStrike" kern="1200" cap="none" spc="0" normalizeH="0" noProof="0" dirty="0">
                <a:ln>
                  <a:noFill/>
                </a:ln>
                <a:solidFill>
                  <a:schemeClr val="tx1"/>
                </a:solidFill>
                <a:effectLst/>
                <a:uLnTx/>
                <a:uFillTx/>
                <a:latin typeface="Arial" pitchFamily="34" charset="0"/>
                <a:ea typeface="+mn-ea"/>
                <a:cs typeface="Arial" pitchFamily="34" charset="0"/>
              </a:rPr>
              <a:t> 02</a:t>
            </a:r>
            <a:r>
              <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Introduction to Software Development</a:t>
            </a:r>
            <a:r>
              <a:rPr kumimoji="0" lang="en-US" sz="1200" b="0" i="0" u="none" strike="noStrike" kern="1200" cap="none" spc="0" normalizeH="0" noProof="0" dirty="0">
                <a:ln>
                  <a:noFill/>
                </a:ln>
                <a:solidFill>
                  <a:schemeClr val="tx1"/>
                </a:solidFill>
                <a:effectLst/>
                <a:uLnTx/>
                <a:uFillTx/>
                <a:latin typeface="Arial" pitchFamily="34" charset="0"/>
                <a:ea typeface="+mn-ea"/>
                <a:cs typeface="Arial" pitchFamily="34" charset="0"/>
              </a:rPr>
              <a:t> Life Cycle (SDLC)</a:t>
            </a:r>
            <a:endPar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Date Placeholder 5"/>
          <p:cNvSpPr>
            <a:spLocks noGrp="1"/>
          </p:cNvSpPr>
          <p:nvPr>
            <p:ph type="dt" idx="1"/>
          </p:nvPr>
        </p:nvSpPr>
        <p:spPr>
          <a:xfrm>
            <a:off x="4258491" y="0"/>
            <a:ext cx="2597922" cy="457200"/>
          </a:xfrm>
        </p:spPr>
        <p:txBody>
          <a:bodyPr/>
          <a:lstStyle/>
          <a:p>
            <a:endParaRPr lang="en-US" dirty="0">
              <a:latin typeface="Arial" pitchFamily="34" charset="0"/>
              <a:cs typeface="Arial" pitchFamily="34" charset="0"/>
            </a:endParaRPr>
          </a:p>
        </p:txBody>
      </p:sp>
      <p:sp>
        <p:nvSpPr>
          <p:cNvPr id="4" name="Footer Placeholder 3">
            <a:extLst>
              <a:ext uri="{FF2B5EF4-FFF2-40B4-BE49-F238E27FC236}">
                <a16:creationId xmlns:a16="http://schemas.microsoft.com/office/drawing/2014/main" id="{D2C75DF5-1FFB-4CBB-A193-E242199823E5}"/>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29558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6C48D1A3-8140-4D83-9033-8A269EF388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A47824C9-FA34-45D3-9A8A-BB9C93E4618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73732" name="Slide Number Placeholder 3">
            <a:extLst>
              <a:ext uri="{FF2B5EF4-FFF2-40B4-BE49-F238E27FC236}">
                <a16:creationId xmlns:a16="http://schemas.microsoft.com/office/drawing/2014/main" id="{86C7EED4-6CA2-432E-BC00-DD3E5C0503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5FE5518-CAB2-466A-A1D5-66A290DDD3EC}" type="slidenum">
              <a:rPr lang="en-US" altLang="en-US"/>
              <a:pPr/>
              <a:t>7</a:t>
            </a:fld>
            <a:endParaRPr lang="en-US" altLang="en-US"/>
          </a:p>
        </p:txBody>
      </p:sp>
    </p:spTree>
    <p:extLst>
      <p:ext uri="{BB962C8B-B14F-4D97-AF65-F5344CB8AC3E}">
        <p14:creationId xmlns:p14="http://schemas.microsoft.com/office/powerpoint/2010/main" val="810223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F13088-3313-4823-9AC6-50C9491E2D7B}" type="slidenum">
              <a:rPr lang="en-IN" smtClean="0"/>
              <a:t>34</a:t>
            </a:fld>
            <a:endParaRPr lang="en-IN"/>
          </a:p>
        </p:txBody>
      </p:sp>
    </p:spTree>
    <p:extLst>
      <p:ext uri="{BB962C8B-B14F-4D97-AF65-F5344CB8AC3E}">
        <p14:creationId xmlns:p14="http://schemas.microsoft.com/office/powerpoint/2010/main" val="396301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Key Message(s): NA</a:t>
            </a:r>
          </a:p>
          <a:p>
            <a:endParaRPr lang="en-US" b="0" dirty="0"/>
          </a:p>
          <a:p>
            <a:r>
              <a:rPr lang="en-US" b="0" dirty="0"/>
              <a:t>Additional Information: NA</a:t>
            </a:r>
          </a:p>
          <a:p>
            <a:endParaRPr lang="en-US" dirty="0"/>
          </a:p>
        </p:txBody>
      </p:sp>
      <p:sp>
        <p:nvSpPr>
          <p:cNvPr id="7" name="Slide Number Placeholder 6"/>
          <p:cNvSpPr>
            <a:spLocks noGrp="1"/>
          </p:cNvSpPr>
          <p:nvPr>
            <p:ph type="sldNum" sz="quarter" idx="13"/>
          </p:nvPr>
        </p:nvSpPr>
        <p:spPr/>
        <p:txBody>
          <a:bodyPr/>
          <a:lstStyle/>
          <a:p>
            <a:fld id="{FE9BC4E5-2BC1-4F43-85DD-A1B8F74CB7EB}" type="slidenum">
              <a:rPr lang="en-US" smtClean="0">
                <a:latin typeface="Arial" pitchFamily="34" charset="0"/>
                <a:cs typeface="Arial" pitchFamily="34" charset="0"/>
              </a:rPr>
              <a:pPr/>
              <a:t>36</a:t>
            </a:fld>
            <a:endParaRPr lang="en-US" dirty="0">
              <a:latin typeface="Arial" pitchFamily="34" charset="0"/>
              <a:cs typeface="Arial" pitchFamily="34" charset="0"/>
            </a:endParaRPr>
          </a:p>
        </p:txBody>
      </p:sp>
      <p:sp>
        <p:nvSpPr>
          <p:cNvPr id="9" name="Header Placeholder 4"/>
          <p:cNvSpPr txBox="1">
            <a:spLocks/>
          </p:cNvSpPr>
          <p:nvPr/>
        </p:nvSpPr>
        <p:spPr>
          <a:xfrm>
            <a:off x="-1" y="0"/>
            <a:ext cx="3884614" cy="685800"/>
          </a:xfrm>
          <a:prstGeom prst="rect">
            <a:avLst/>
          </a:prstGeom>
        </p:spPr>
        <p:txBody>
          <a:bodyPr vert="horz" lIns="91440" tIns="45720" rIns="91440" bIns="45720" rtlCol="0"/>
          <a:lstStyle/>
          <a:p>
            <a:pPr>
              <a:defRPr/>
            </a:pPr>
            <a:r>
              <a:rPr lang="en-US" sz="1200" dirty="0">
                <a:latin typeface="Arial" pitchFamily="34" charset="0"/>
                <a:cs typeface="Arial" pitchFamily="34" charset="0"/>
              </a:rPr>
              <a:t>Application Delivery Fundamentals (ADF) 2.0: Testing</a:t>
            </a:r>
            <a:endPar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Module</a:t>
            </a:r>
            <a:r>
              <a:rPr kumimoji="0" lang="en-US" sz="1200" b="0" i="0" u="none" strike="noStrike" kern="1200" cap="none" spc="0" normalizeH="0" noProof="0" dirty="0">
                <a:ln>
                  <a:noFill/>
                </a:ln>
                <a:solidFill>
                  <a:schemeClr val="tx1"/>
                </a:solidFill>
                <a:effectLst/>
                <a:uLnTx/>
                <a:uFillTx/>
                <a:latin typeface="Arial" pitchFamily="34" charset="0"/>
                <a:ea typeface="+mn-ea"/>
                <a:cs typeface="Arial" pitchFamily="34" charset="0"/>
              </a:rPr>
              <a:t> 02</a:t>
            </a:r>
            <a:r>
              <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Introduction to Software Development</a:t>
            </a:r>
            <a:r>
              <a:rPr kumimoji="0" lang="en-US" sz="1200" b="0" i="0" u="none" strike="noStrike" kern="1200" cap="none" spc="0" normalizeH="0" noProof="0" dirty="0">
                <a:ln>
                  <a:noFill/>
                </a:ln>
                <a:solidFill>
                  <a:schemeClr val="tx1"/>
                </a:solidFill>
                <a:effectLst/>
                <a:uLnTx/>
                <a:uFillTx/>
                <a:latin typeface="Arial" pitchFamily="34" charset="0"/>
                <a:ea typeface="+mn-ea"/>
                <a:cs typeface="Arial" pitchFamily="34" charset="0"/>
              </a:rPr>
              <a:t> Life Cycle (SDLC)</a:t>
            </a:r>
            <a:endPar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Date Placeholder 5"/>
          <p:cNvSpPr>
            <a:spLocks noGrp="1"/>
          </p:cNvSpPr>
          <p:nvPr>
            <p:ph type="dt" idx="1"/>
          </p:nvPr>
        </p:nvSpPr>
        <p:spPr>
          <a:xfrm>
            <a:off x="4258491" y="0"/>
            <a:ext cx="2597922" cy="457200"/>
          </a:xfrm>
        </p:spPr>
        <p:txBody>
          <a:bodyPr/>
          <a:lstStyle/>
          <a:p>
            <a:endParaRPr lang="en-US" dirty="0">
              <a:latin typeface="Arial" pitchFamily="34" charset="0"/>
              <a:cs typeface="Arial" pitchFamily="34" charset="0"/>
            </a:endParaRPr>
          </a:p>
        </p:txBody>
      </p:sp>
      <p:sp>
        <p:nvSpPr>
          <p:cNvPr id="4" name="Footer Placeholder 3">
            <a:extLst>
              <a:ext uri="{FF2B5EF4-FFF2-40B4-BE49-F238E27FC236}">
                <a16:creationId xmlns:a16="http://schemas.microsoft.com/office/drawing/2014/main" id="{D2C75DF5-1FFB-4CBB-A193-E242199823E5}"/>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001698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Key Message(s): NA</a:t>
            </a:r>
          </a:p>
          <a:p>
            <a:endParaRPr lang="en-US" b="0" dirty="0"/>
          </a:p>
          <a:p>
            <a:r>
              <a:rPr lang="en-US" b="0" dirty="0"/>
              <a:t>Additional Information: NA</a:t>
            </a:r>
          </a:p>
          <a:p>
            <a:endParaRPr lang="en-US" dirty="0"/>
          </a:p>
        </p:txBody>
      </p:sp>
      <p:sp>
        <p:nvSpPr>
          <p:cNvPr id="7" name="Slide Number Placeholder 6"/>
          <p:cNvSpPr>
            <a:spLocks noGrp="1"/>
          </p:cNvSpPr>
          <p:nvPr>
            <p:ph type="sldNum" sz="quarter" idx="13"/>
          </p:nvPr>
        </p:nvSpPr>
        <p:spPr/>
        <p:txBody>
          <a:bodyPr/>
          <a:lstStyle/>
          <a:p>
            <a:fld id="{FE9BC4E5-2BC1-4F43-85DD-A1B8F74CB7EB}" type="slidenum">
              <a:rPr lang="en-US" smtClean="0">
                <a:latin typeface="Arial" pitchFamily="34" charset="0"/>
                <a:cs typeface="Arial" pitchFamily="34" charset="0"/>
              </a:rPr>
              <a:pPr/>
              <a:t>49</a:t>
            </a:fld>
            <a:endParaRPr lang="en-US" dirty="0">
              <a:latin typeface="Arial" pitchFamily="34" charset="0"/>
              <a:cs typeface="Arial" pitchFamily="34" charset="0"/>
            </a:endParaRPr>
          </a:p>
        </p:txBody>
      </p:sp>
      <p:sp>
        <p:nvSpPr>
          <p:cNvPr id="9" name="Header Placeholder 4"/>
          <p:cNvSpPr txBox="1">
            <a:spLocks/>
          </p:cNvSpPr>
          <p:nvPr/>
        </p:nvSpPr>
        <p:spPr>
          <a:xfrm>
            <a:off x="-1" y="0"/>
            <a:ext cx="3884614" cy="685800"/>
          </a:xfrm>
          <a:prstGeom prst="rect">
            <a:avLst/>
          </a:prstGeom>
        </p:spPr>
        <p:txBody>
          <a:bodyPr vert="horz" lIns="91440" tIns="45720" rIns="91440" bIns="45720" rtlCol="0"/>
          <a:lstStyle/>
          <a:p>
            <a:pPr>
              <a:defRPr/>
            </a:pPr>
            <a:r>
              <a:rPr lang="en-US" sz="1200" dirty="0">
                <a:latin typeface="Arial" pitchFamily="34" charset="0"/>
                <a:cs typeface="Arial" pitchFamily="34" charset="0"/>
              </a:rPr>
              <a:t>Application Delivery Fundamentals (ADF) 2.0: Testing</a:t>
            </a:r>
            <a:endPar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Module</a:t>
            </a:r>
            <a:r>
              <a:rPr kumimoji="0" lang="en-US" sz="1200" b="0" i="0" u="none" strike="noStrike" kern="1200" cap="none" spc="0" normalizeH="0" noProof="0" dirty="0">
                <a:ln>
                  <a:noFill/>
                </a:ln>
                <a:solidFill>
                  <a:schemeClr val="tx1"/>
                </a:solidFill>
                <a:effectLst/>
                <a:uLnTx/>
                <a:uFillTx/>
                <a:latin typeface="Arial" pitchFamily="34" charset="0"/>
                <a:ea typeface="+mn-ea"/>
                <a:cs typeface="Arial" pitchFamily="34" charset="0"/>
              </a:rPr>
              <a:t> 02</a:t>
            </a:r>
            <a:r>
              <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Introduction to Software Development</a:t>
            </a:r>
            <a:r>
              <a:rPr kumimoji="0" lang="en-US" sz="1200" b="0" i="0" u="none" strike="noStrike" kern="1200" cap="none" spc="0" normalizeH="0" noProof="0" dirty="0">
                <a:ln>
                  <a:noFill/>
                </a:ln>
                <a:solidFill>
                  <a:schemeClr val="tx1"/>
                </a:solidFill>
                <a:effectLst/>
                <a:uLnTx/>
                <a:uFillTx/>
                <a:latin typeface="Arial" pitchFamily="34" charset="0"/>
                <a:ea typeface="+mn-ea"/>
                <a:cs typeface="Arial" pitchFamily="34" charset="0"/>
              </a:rPr>
              <a:t> Life Cycle (SDLC)</a:t>
            </a:r>
            <a:endPar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Date Placeholder 5"/>
          <p:cNvSpPr>
            <a:spLocks noGrp="1"/>
          </p:cNvSpPr>
          <p:nvPr>
            <p:ph type="dt" idx="1"/>
          </p:nvPr>
        </p:nvSpPr>
        <p:spPr>
          <a:xfrm>
            <a:off x="4258491" y="0"/>
            <a:ext cx="2597922" cy="457200"/>
          </a:xfrm>
        </p:spPr>
        <p:txBody>
          <a:bodyPr/>
          <a:lstStyle/>
          <a:p>
            <a:endParaRPr lang="en-US" dirty="0">
              <a:latin typeface="Arial" pitchFamily="34" charset="0"/>
              <a:cs typeface="Arial" pitchFamily="34" charset="0"/>
            </a:endParaRPr>
          </a:p>
        </p:txBody>
      </p:sp>
      <p:sp>
        <p:nvSpPr>
          <p:cNvPr id="4" name="Footer Placeholder 3">
            <a:extLst>
              <a:ext uri="{FF2B5EF4-FFF2-40B4-BE49-F238E27FC236}">
                <a16:creationId xmlns:a16="http://schemas.microsoft.com/office/drawing/2014/main" id="{D2C75DF5-1FFB-4CBB-A193-E242199823E5}"/>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2068579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Key Message(s): NA</a:t>
            </a:r>
          </a:p>
          <a:p>
            <a:endParaRPr lang="en-US" b="0" dirty="0"/>
          </a:p>
          <a:p>
            <a:r>
              <a:rPr lang="en-US" b="0" dirty="0"/>
              <a:t>Additional Information: NA</a:t>
            </a:r>
          </a:p>
          <a:p>
            <a:endParaRPr lang="en-US" dirty="0"/>
          </a:p>
        </p:txBody>
      </p:sp>
      <p:sp>
        <p:nvSpPr>
          <p:cNvPr id="7" name="Slide Number Placeholder 6"/>
          <p:cNvSpPr>
            <a:spLocks noGrp="1"/>
          </p:cNvSpPr>
          <p:nvPr>
            <p:ph type="sldNum" sz="quarter" idx="13"/>
          </p:nvPr>
        </p:nvSpPr>
        <p:spPr/>
        <p:txBody>
          <a:bodyPr/>
          <a:lstStyle/>
          <a:p>
            <a:fld id="{FE9BC4E5-2BC1-4F43-85DD-A1B8F74CB7EB}" type="slidenum">
              <a:rPr lang="en-US" smtClean="0">
                <a:latin typeface="Arial" pitchFamily="34" charset="0"/>
                <a:cs typeface="Arial" pitchFamily="34" charset="0"/>
              </a:rPr>
              <a:pPr/>
              <a:t>64</a:t>
            </a:fld>
            <a:endParaRPr lang="en-US" dirty="0">
              <a:latin typeface="Arial" pitchFamily="34" charset="0"/>
              <a:cs typeface="Arial" pitchFamily="34" charset="0"/>
            </a:endParaRPr>
          </a:p>
        </p:txBody>
      </p:sp>
      <p:sp>
        <p:nvSpPr>
          <p:cNvPr id="9" name="Header Placeholder 4"/>
          <p:cNvSpPr txBox="1">
            <a:spLocks/>
          </p:cNvSpPr>
          <p:nvPr/>
        </p:nvSpPr>
        <p:spPr>
          <a:xfrm>
            <a:off x="-1" y="0"/>
            <a:ext cx="3884614" cy="685800"/>
          </a:xfrm>
          <a:prstGeom prst="rect">
            <a:avLst/>
          </a:prstGeom>
        </p:spPr>
        <p:txBody>
          <a:bodyPr vert="horz" lIns="91440" tIns="45720" rIns="91440" bIns="45720" rtlCol="0"/>
          <a:lstStyle/>
          <a:p>
            <a:pPr>
              <a:defRPr/>
            </a:pPr>
            <a:r>
              <a:rPr lang="en-US" sz="1200" dirty="0">
                <a:latin typeface="Arial" pitchFamily="34" charset="0"/>
                <a:cs typeface="Arial" pitchFamily="34" charset="0"/>
              </a:rPr>
              <a:t>Application Delivery Fundamentals (ADF) 2.0: Testing</a:t>
            </a:r>
            <a:endPar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Module</a:t>
            </a:r>
            <a:r>
              <a:rPr kumimoji="0" lang="en-US" sz="1200" b="0" i="0" u="none" strike="noStrike" kern="1200" cap="none" spc="0" normalizeH="0" noProof="0" dirty="0">
                <a:ln>
                  <a:noFill/>
                </a:ln>
                <a:solidFill>
                  <a:schemeClr val="tx1"/>
                </a:solidFill>
                <a:effectLst/>
                <a:uLnTx/>
                <a:uFillTx/>
                <a:latin typeface="Arial" pitchFamily="34" charset="0"/>
                <a:ea typeface="+mn-ea"/>
                <a:cs typeface="Arial" pitchFamily="34" charset="0"/>
              </a:rPr>
              <a:t> 02</a:t>
            </a:r>
            <a:r>
              <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Introduction to Software Development</a:t>
            </a:r>
            <a:r>
              <a:rPr kumimoji="0" lang="en-US" sz="1200" b="0" i="0" u="none" strike="noStrike" kern="1200" cap="none" spc="0" normalizeH="0" noProof="0" dirty="0">
                <a:ln>
                  <a:noFill/>
                </a:ln>
                <a:solidFill>
                  <a:schemeClr val="tx1"/>
                </a:solidFill>
                <a:effectLst/>
                <a:uLnTx/>
                <a:uFillTx/>
                <a:latin typeface="Arial" pitchFamily="34" charset="0"/>
                <a:ea typeface="+mn-ea"/>
                <a:cs typeface="Arial" pitchFamily="34" charset="0"/>
              </a:rPr>
              <a:t> Life Cycle (SDLC)</a:t>
            </a:r>
            <a:endPar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Date Placeholder 5"/>
          <p:cNvSpPr>
            <a:spLocks noGrp="1"/>
          </p:cNvSpPr>
          <p:nvPr>
            <p:ph type="dt" idx="1"/>
          </p:nvPr>
        </p:nvSpPr>
        <p:spPr>
          <a:xfrm>
            <a:off x="4258491" y="0"/>
            <a:ext cx="2597922" cy="457200"/>
          </a:xfrm>
        </p:spPr>
        <p:txBody>
          <a:bodyPr/>
          <a:lstStyle/>
          <a:p>
            <a:endParaRPr lang="en-US" dirty="0">
              <a:latin typeface="Arial" pitchFamily="34" charset="0"/>
              <a:cs typeface="Arial" pitchFamily="34" charset="0"/>
            </a:endParaRPr>
          </a:p>
        </p:txBody>
      </p:sp>
      <p:sp>
        <p:nvSpPr>
          <p:cNvPr id="4" name="Footer Placeholder 3">
            <a:extLst>
              <a:ext uri="{FF2B5EF4-FFF2-40B4-BE49-F238E27FC236}">
                <a16:creationId xmlns:a16="http://schemas.microsoft.com/office/drawing/2014/main" id="{D2C75DF5-1FFB-4CBB-A193-E242199823E5}"/>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87674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D5E5-E8F0-4015-BD01-CE3B574E1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7A4616-DAC8-47CA-BF84-B2CE33FEA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971A9F-B7DE-483E-BEC2-D5CC6A48347D}"/>
              </a:ext>
            </a:extLst>
          </p:cNvPr>
          <p:cNvSpPr>
            <a:spLocks noGrp="1"/>
          </p:cNvSpPr>
          <p:nvPr>
            <p:ph type="dt" sz="half" idx="10"/>
          </p:nvPr>
        </p:nvSpPr>
        <p:spPr/>
        <p:txBody>
          <a:bodyPr/>
          <a:lstStyle/>
          <a:p>
            <a:fld id="{35678DAC-C684-4827-8F63-8D0FC5900138}" type="datetimeFigureOut">
              <a:rPr lang="en-IN" smtClean="0"/>
              <a:t>08-02-2023</a:t>
            </a:fld>
            <a:endParaRPr lang="en-IN"/>
          </a:p>
        </p:txBody>
      </p:sp>
      <p:sp>
        <p:nvSpPr>
          <p:cNvPr id="5" name="Footer Placeholder 4">
            <a:extLst>
              <a:ext uri="{FF2B5EF4-FFF2-40B4-BE49-F238E27FC236}">
                <a16:creationId xmlns:a16="http://schemas.microsoft.com/office/drawing/2014/main" id="{428BEBD7-0AFC-4442-A15E-3417940A3E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5FF15F-55FC-4D40-9EDF-F80AD0275B6F}"/>
              </a:ext>
            </a:extLst>
          </p:cNvPr>
          <p:cNvSpPr>
            <a:spLocks noGrp="1"/>
          </p:cNvSpPr>
          <p:nvPr>
            <p:ph type="sldNum" sz="quarter" idx="12"/>
          </p:nvPr>
        </p:nvSpPr>
        <p:spPr/>
        <p:txBody>
          <a:bodyPr/>
          <a:lstStyle/>
          <a:p>
            <a:fld id="{BEF1C2E6-40D9-490D-BE04-980674A7849F}" type="slidenum">
              <a:rPr lang="en-IN" smtClean="0"/>
              <a:t>‹#›</a:t>
            </a:fld>
            <a:endParaRPr lang="en-IN"/>
          </a:p>
        </p:txBody>
      </p:sp>
    </p:spTree>
    <p:extLst>
      <p:ext uri="{BB962C8B-B14F-4D97-AF65-F5344CB8AC3E}">
        <p14:creationId xmlns:p14="http://schemas.microsoft.com/office/powerpoint/2010/main" val="315103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FE99-4AF5-4DC3-96C0-E8A6DC66A7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F99667-CA75-4F3A-9C5A-C456046B94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3288-B623-48A8-9DCA-323B8BD30D0F}"/>
              </a:ext>
            </a:extLst>
          </p:cNvPr>
          <p:cNvSpPr>
            <a:spLocks noGrp="1"/>
          </p:cNvSpPr>
          <p:nvPr>
            <p:ph type="dt" sz="half" idx="10"/>
          </p:nvPr>
        </p:nvSpPr>
        <p:spPr/>
        <p:txBody>
          <a:bodyPr/>
          <a:lstStyle/>
          <a:p>
            <a:fld id="{35678DAC-C684-4827-8F63-8D0FC5900138}" type="datetimeFigureOut">
              <a:rPr lang="en-IN" smtClean="0"/>
              <a:t>08-02-2023</a:t>
            </a:fld>
            <a:endParaRPr lang="en-IN"/>
          </a:p>
        </p:txBody>
      </p:sp>
      <p:sp>
        <p:nvSpPr>
          <p:cNvPr id="5" name="Footer Placeholder 4">
            <a:extLst>
              <a:ext uri="{FF2B5EF4-FFF2-40B4-BE49-F238E27FC236}">
                <a16:creationId xmlns:a16="http://schemas.microsoft.com/office/drawing/2014/main" id="{23BE3ED7-CD9D-41D9-B9B1-2539473985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3993D5-3660-4578-8F94-6D48D01C068D}"/>
              </a:ext>
            </a:extLst>
          </p:cNvPr>
          <p:cNvSpPr>
            <a:spLocks noGrp="1"/>
          </p:cNvSpPr>
          <p:nvPr>
            <p:ph type="sldNum" sz="quarter" idx="12"/>
          </p:nvPr>
        </p:nvSpPr>
        <p:spPr/>
        <p:txBody>
          <a:bodyPr/>
          <a:lstStyle/>
          <a:p>
            <a:fld id="{BEF1C2E6-40D9-490D-BE04-980674A7849F}" type="slidenum">
              <a:rPr lang="en-IN" smtClean="0"/>
              <a:t>‹#›</a:t>
            </a:fld>
            <a:endParaRPr lang="en-IN"/>
          </a:p>
        </p:txBody>
      </p:sp>
    </p:spTree>
    <p:extLst>
      <p:ext uri="{BB962C8B-B14F-4D97-AF65-F5344CB8AC3E}">
        <p14:creationId xmlns:p14="http://schemas.microsoft.com/office/powerpoint/2010/main" val="174227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AB9DA-5360-45C2-90C0-6D5186855F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EBA847-1497-4A10-BCBA-772D729FD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E41EE-BCD1-4AFD-BB4F-5F580FE39FA0}"/>
              </a:ext>
            </a:extLst>
          </p:cNvPr>
          <p:cNvSpPr>
            <a:spLocks noGrp="1"/>
          </p:cNvSpPr>
          <p:nvPr>
            <p:ph type="dt" sz="half" idx="10"/>
          </p:nvPr>
        </p:nvSpPr>
        <p:spPr/>
        <p:txBody>
          <a:bodyPr/>
          <a:lstStyle/>
          <a:p>
            <a:fld id="{35678DAC-C684-4827-8F63-8D0FC5900138}" type="datetimeFigureOut">
              <a:rPr lang="en-IN" smtClean="0"/>
              <a:t>08-02-2023</a:t>
            </a:fld>
            <a:endParaRPr lang="en-IN"/>
          </a:p>
        </p:txBody>
      </p:sp>
      <p:sp>
        <p:nvSpPr>
          <p:cNvPr id="5" name="Footer Placeholder 4">
            <a:extLst>
              <a:ext uri="{FF2B5EF4-FFF2-40B4-BE49-F238E27FC236}">
                <a16:creationId xmlns:a16="http://schemas.microsoft.com/office/drawing/2014/main" id="{686D52F4-A526-4FD7-8C73-1A00AFFC9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8DC902-CDBF-4F65-80C5-3B8484CD2C0B}"/>
              </a:ext>
            </a:extLst>
          </p:cNvPr>
          <p:cNvSpPr>
            <a:spLocks noGrp="1"/>
          </p:cNvSpPr>
          <p:nvPr>
            <p:ph type="sldNum" sz="quarter" idx="12"/>
          </p:nvPr>
        </p:nvSpPr>
        <p:spPr/>
        <p:txBody>
          <a:bodyPr/>
          <a:lstStyle/>
          <a:p>
            <a:fld id="{BEF1C2E6-40D9-490D-BE04-980674A7849F}" type="slidenum">
              <a:rPr lang="en-IN" smtClean="0"/>
              <a:t>‹#›</a:t>
            </a:fld>
            <a:endParaRPr lang="en-IN"/>
          </a:p>
        </p:txBody>
      </p:sp>
    </p:spTree>
    <p:extLst>
      <p:ext uri="{BB962C8B-B14F-4D97-AF65-F5344CB8AC3E}">
        <p14:creationId xmlns:p14="http://schemas.microsoft.com/office/powerpoint/2010/main" val="3398995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pic>
        <p:nvPicPr>
          <p:cNvPr id="9" name="Picture 8" descr="Magnify_PC [Converted].png"/>
          <p:cNvPicPr>
            <a:picLocks noChangeAspect="1"/>
          </p:cNvPicPr>
          <p:nvPr userDrawn="1"/>
        </p:nvPicPr>
        <p:blipFill>
          <a:blip r:embed="rId2" cstate="print"/>
          <a:stretch>
            <a:fillRect/>
          </a:stretch>
        </p:blipFill>
        <p:spPr>
          <a:xfrm>
            <a:off x="9357258" y="158624"/>
            <a:ext cx="2667863" cy="2006852"/>
          </a:xfrm>
          <a:prstGeom prst="rect">
            <a:avLst/>
          </a:prstGeom>
        </p:spPr>
      </p:pic>
      <p:sp>
        <p:nvSpPr>
          <p:cNvPr id="10" name="Content Placeholder 9"/>
          <p:cNvSpPr>
            <a:spLocks noGrp="1"/>
          </p:cNvSpPr>
          <p:nvPr>
            <p:ph sz="quarter" idx="12" hasCustomPrompt="1"/>
          </p:nvPr>
        </p:nvSpPr>
        <p:spPr>
          <a:xfrm>
            <a:off x="609601" y="1381125"/>
            <a:ext cx="10970683"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610659" y="1162050"/>
            <a:ext cx="1158134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10859597" y="6562940"/>
            <a:ext cx="7152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3719501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CB1D-5947-44F5-AE79-B722F4608754}"/>
              </a:ext>
            </a:extLst>
          </p:cNvPr>
          <p:cNvSpPr>
            <a:spLocks noGrp="1"/>
          </p:cNvSpPr>
          <p:nvPr>
            <p:ph type="title" hasCustomPrompt="1"/>
          </p:nvPr>
        </p:nvSpPr>
        <p:spPr bwMode="invGray">
          <a:xfrm>
            <a:off x="303548" y="164637"/>
            <a:ext cx="11436096" cy="975360"/>
          </a:xfrm>
        </p:spPr>
        <p:txBody>
          <a:bodyPr/>
          <a:lstStyle/>
          <a:p>
            <a:r>
              <a:rPr lang="en-US" dirty="0"/>
              <a:t>Title in </a:t>
            </a:r>
            <a:r>
              <a:rPr lang="en-US" dirty="0" err="1"/>
              <a:t>Raleway</a:t>
            </a:r>
            <a:r>
              <a:rPr lang="en-US" dirty="0"/>
              <a:t> </a:t>
            </a:r>
            <a:r>
              <a:rPr lang="en-US" dirty="0" err="1"/>
              <a:t>SemiBold</a:t>
            </a:r>
            <a:r>
              <a:rPr lang="en-US" dirty="0"/>
              <a:t> 20pt</a:t>
            </a:r>
          </a:p>
        </p:txBody>
      </p:sp>
      <p:sp>
        <p:nvSpPr>
          <p:cNvPr id="3" name="Text Placeholder 4">
            <a:extLst>
              <a:ext uri="{FF2B5EF4-FFF2-40B4-BE49-F238E27FC236}">
                <a16:creationId xmlns:a16="http://schemas.microsoft.com/office/drawing/2014/main" id="{0B5D53C6-A782-4970-ADF1-3F0A38B4951D}"/>
              </a:ext>
            </a:extLst>
          </p:cNvPr>
          <p:cNvSpPr>
            <a:spLocks noGrp="1"/>
          </p:cNvSpPr>
          <p:nvPr>
            <p:ph type="body" sz="quarter" idx="10"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Tree>
    <p:extLst>
      <p:ext uri="{BB962C8B-B14F-4D97-AF65-F5344CB8AC3E}">
        <p14:creationId xmlns:p14="http://schemas.microsoft.com/office/powerpoint/2010/main" val="216530016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No 2nd top lin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3969D4F-6F55-40A6-8CDC-4D269625B675}"/>
              </a:ext>
            </a:extLst>
          </p:cNvPr>
          <p:cNvCxnSpPr>
            <a:cxnSpLocks/>
          </p:cNvCxnSpPr>
          <p:nvPr/>
        </p:nvCxnSpPr>
        <p:spPr>
          <a:xfrm>
            <a:off x="435090" y="6167439"/>
            <a:ext cx="11761676"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740E1F5F-FD3F-45D4-9DD5-57FD08BE00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3901" y="6392863"/>
            <a:ext cx="83365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88651" y="1124747"/>
            <a:ext cx="11664000" cy="496481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9" name="Title 8"/>
          <p:cNvSpPr>
            <a:spLocks noGrp="1"/>
          </p:cNvSpPr>
          <p:nvPr>
            <p:ph type="title"/>
          </p:nvPr>
        </p:nvSpPr>
        <p:spPr>
          <a:xfrm>
            <a:off x="288651" y="164637"/>
            <a:ext cx="11664000" cy="960107"/>
          </a:xfrm>
        </p:spPr>
        <p:txBody>
          <a:bodyPr/>
          <a:lstStyle>
            <a:lvl1pPr>
              <a:defRPr/>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7A402738-648A-4349-AC0F-CC2F065C117D}"/>
              </a:ext>
            </a:extLst>
          </p:cNvPr>
          <p:cNvSpPr>
            <a:spLocks noGrp="1"/>
          </p:cNvSpPr>
          <p:nvPr>
            <p:ph type="sldNum" sz="quarter" idx="10"/>
          </p:nvPr>
        </p:nvSpPr>
        <p:spPr/>
        <p:txBody>
          <a:bodyPr/>
          <a:lstStyle>
            <a:lvl1pPr>
              <a:defRPr/>
            </a:lvl1pPr>
          </a:lstStyle>
          <a:p>
            <a:fld id="{1191D9BD-E656-480D-80D0-B7E351D9173C}" type="slidenum">
              <a:rPr lang="nl-NL" altLang="en-US"/>
              <a:pPr/>
              <a:t>‹#›</a:t>
            </a:fld>
            <a:endParaRPr lang="nl-NL" altLang="en-US"/>
          </a:p>
        </p:txBody>
      </p:sp>
    </p:spTree>
    <p:extLst>
      <p:ext uri="{BB962C8B-B14F-4D97-AF65-F5344CB8AC3E}">
        <p14:creationId xmlns:p14="http://schemas.microsoft.com/office/powerpoint/2010/main" val="381816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8DA7-FF5E-4C14-B1DF-BE68CE8BEE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6835A6-175F-4A09-90B6-4F4CCD094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D843DC-7BFE-4BC1-AFC2-63DDC7BD2807}"/>
              </a:ext>
            </a:extLst>
          </p:cNvPr>
          <p:cNvSpPr>
            <a:spLocks noGrp="1"/>
          </p:cNvSpPr>
          <p:nvPr>
            <p:ph type="dt" sz="half" idx="10"/>
          </p:nvPr>
        </p:nvSpPr>
        <p:spPr/>
        <p:txBody>
          <a:bodyPr/>
          <a:lstStyle/>
          <a:p>
            <a:fld id="{35678DAC-C684-4827-8F63-8D0FC5900138}" type="datetimeFigureOut">
              <a:rPr lang="en-IN" smtClean="0"/>
              <a:t>08-02-2023</a:t>
            </a:fld>
            <a:endParaRPr lang="en-IN"/>
          </a:p>
        </p:txBody>
      </p:sp>
      <p:sp>
        <p:nvSpPr>
          <p:cNvPr id="5" name="Footer Placeholder 4">
            <a:extLst>
              <a:ext uri="{FF2B5EF4-FFF2-40B4-BE49-F238E27FC236}">
                <a16:creationId xmlns:a16="http://schemas.microsoft.com/office/drawing/2014/main" id="{DAD7CC22-5275-4471-8F37-D32F2A2612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A4484-7D53-41F3-8885-ED5B6B8C3F31}"/>
              </a:ext>
            </a:extLst>
          </p:cNvPr>
          <p:cNvSpPr>
            <a:spLocks noGrp="1"/>
          </p:cNvSpPr>
          <p:nvPr>
            <p:ph type="sldNum" sz="quarter" idx="12"/>
          </p:nvPr>
        </p:nvSpPr>
        <p:spPr/>
        <p:txBody>
          <a:bodyPr/>
          <a:lstStyle/>
          <a:p>
            <a:fld id="{BEF1C2E6-40D9-490D-BE04-980674A7849F}" type="slidenum">
              <a:rPr lang="en-IN" smtClean="0"/>
              <a:t>‹#›</a:t>
            </a:fld>
            <a:endParaRPr lang="en-IN"/>
          </a:p>
        </p:txBody>
      </p:sp>
    </p:spTree>
    <p:extLst>
      <p:ext uri="{BB962C8B-B14F-4D97-AF65-F5344CB8AC3E}">
        <p14:creationId xmlns:p14="http://schemas.microsoft.com/office/powerpoint/2010/main" val="370070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71B0-442F-48BB-A3EE-CFE44313F9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32952-686F-4771-A133-C563E83E95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008BFA-2D75-4224-926A-3C4B580F7362}"/>
              </a:ext>
            </a:extLst>
          </p:cNvPr>
          <p:cNvSpPr>
            <a:spLocks noGrp="1"/>
          </p:cNvSpPr>
          <p:nvPr>
            <p:ph type="dt" sz="half" idx="10"/>
          </p:nvPr>
        </p:nvSpPr>
        <p:spPr/>
        <p:txBody>
          <a:bodyPr/>
          <a:lstStyle/>
          <a:p>
            <a:fld id="{35678DAC-C684-4827-8F63-8D0FC5900138}" type="datetimeFigureOut">
              <a:rPr lang="en-IN" smtClean="0"/>
              <a:t>08-02-2023</a:t>
            </a:fld>
            <a:endParaRPr lang="en-IN"/>
          </a:p>
        </p:txBody>
      </p:sp>
      <p:sp>
        <p:nvSpPr>
          <p:cNvPr id="5" name="Footer Placeholder 4">
            <a:extLst>
              <a:ext uri="{FF2B5EF4-FFF2-40B4-BE49-F238E27FC236}">
                <a16:creationId xmlns:a16="http://schemas.microsoft.com/office/drawing/2014/main" id="{3E009CDA-9B1B-4500-A192-E6E3BFE5B7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C49D28-45EE-473D-98ED-90E194D9A4F1}"/>
              </a:ext>
            </a:extLst>
          </p:cNvPr>
          <p:cNvSpPr>
            <a:spLocks noGrp="1"/>
          </p:cNvSpPr>
          <p:nvPr>
            <p:ph type="sldNum" sz="quarter" idx="12"/>
          </p:nvPr>
        </p:nvSpPr>
        <p:spPr/>
        <p:txBody>
          <a:bodyPr/>
          <a:lstStyle/>
          <a:p>
            <a:fld id="{BEF1C2E6-40D9-490D-BE04-980674A7849F}" type="slidenum">
              <a:rPr lang="en-IN" smtClean="0"/>
              <a:t>‹#›</a:t>
            </a:fld>
            <a:endParaRPr lang="en-IN"/>
          </a:p>
        </p:txBody>
      </p:sp>
    </p:spTree>
    <p:extLst>
      <p:ext uri="{BB962C8B-B14F-4D97-AF65-F5344CB8AC3E}">
        <p14:creationId xmlns:p14="http://schemas.microsoft.com/office/powerpoint/2010/main" val="210448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82A5-B7BA-47F8-AAB0-C3A034FA2C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6D7BE8-33B0-4C52-A98E-7B8696C1D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D8D60D-2D07-4206-97F6-875C8FABE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BC7FC4-80F0-448D-BAB0-E039CDC16502}"/>
              </a:ext>
            </a:extLst>
          </p:cNvPr>
          <p:cNvSpPr>
            <a:spLocks noGrp="1"/>
          </p:cNvSpPr>
          <p:nvPr>
            <p:ph type="dt" sz="half" idx="10"/>
          </p:nvPr>
        </p:nvSpPr>
        <p:spPr/>
        <p:txBody>
          <a:bodyPr/>
          <a:lstStyle/>
          <a:p>
            <a:fld id="{35678DAC-C684-4827-8F63-8D0FC5900138}" type="datetimeFigureOut">
              <a:rPr lang="en-IN" smtClean="0"/>
              <a:t>08-02-2023</a:t>
            </a:fld>
            <a:endParaRPr lang="en-IN"/>
          </a:p>
        </p:txBody>
      </p:sp>
      <p:sp>
        <p:nvSpPr>
          <p:cNvPr id="6" name="Footer Placeholder 5">
            <a:extLst>
              <a:ext uri="{FF2B5EF4-FFF2-40B4-BE49-F238E27FC236}">
                <a16:creationId xmlns:a16="http://schemas.microsoft.com/office/drawing/2014/main" id="{275B2FC4-E181-4E1A-BEA1-8F8C698662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6BF194-D059-44EA-9CBC-B2C4CE687E1A}"/>
              </a:ext>
            </a:extLst>
          </p:cNvPr>
          <p:cNvSpPr>
            <a:spLocks noGrp="1"/>
          </p:cNvSpPr>
          <p:nvPr>
            <p:ph type="sldNum" sz="quarter" idx="12"/>
          </p:nvPr>
        </p:nvSpPr>
        <p:spPr/>
        <p:txBody>
          <a:bodyPr/>
          <a:lstStyle/>
          <a:p>
            <a:fld id="{BEF1C2E6-40D9-490D-BE04-980674A7849F}" type="slidenum">
              <a:rPr lang="en-IN" smtClean="0"/>
              <a:t>‹#›</a:t>
            </a:fld>
            <a:endParaRPr lang="en-IN"/>
          </a:p>
        </p:txBody>
      </p:sp>
    </p:spTree>
    <p:extLst>
      <p:ext uri="{BB962C8B-B14F-4D97-AF65-F5344CB8AC3E}">
        <p14:creationId xmlns:p14="http://schemas.microsoft.com/office/powerpoint/2010/main" val="231472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EC79-7C8E-4DEF-9F1E-C4DE6A0B1D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DDBBB2-D762-4536-BE6C-67177543B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6CD558-E00D-4054-8CA3-9D205A2002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3C07DA-2367-4EF5-8A1C-7A15F8623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8EEF2F-67DB-4BDF-A9C4-DD01F8FA40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1A3E3E-8C95-4CDE-AC7A-89E493F65508}"/>
              </a:ext>
            </a:extLst>
          </p:cNvPr>
          <p:cNvSpPr>
            <a:spLocks noGrp="1"/>
          </p:cNvSpPr>
          <p:nvPr>
            <p:ph type="dt" sz="half" idx="10"/>
          </p:nvPr>
        </p:nvSpPr>
        <p:spPr/>
        <p:txBody>
          <a:bodyPr/>
          <a:lstStyle/>
          <a:p>
            <a:fld id="{35678DAC-C684-4827-8F63-8D0FC5900138}" type="datetimeFigureOut">
              <a:rPr lang="en-IN" smtClean="0"/>
              <a:t>08-02-2023</a:t>
            </a:fld>
            <a:endParaRPr lang="en-IN"/>
          </a:p>
        </p:txBody>
      </p:sp>
      <p:sp>
        <p:nvSpPr>
          <p:cNvPr id="8" name="Footer Placeholder 7">
            <a:extLst>
              <a:ext uri="{FF2B5EF4-FFF2-40B4-BE49-F238E27FC236}">
                <a16:creationId xmlns:a16="http://schemas.microsoft.com/office/drawing/2014/main" id="{56BB2185-DF9D-4EFF-924F-49690112B3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ABF2C0-4091-4F38-83AE-4A4A726B1BC0}"/>
              </a:ext>
            </a:extLst>
          </p:cNvPr>
          <p:cNvSpPr>
            <a:spLocks noGrp="1"/>
          </p:cNvSpPr>
          <p:nvPr>
            <p:ph type="sldNum" sz="quarter" idx="12"/>
          </p:nvPr>
        </p:nvSpPr>
        <p:spPr/>
        <p:txBody>
          <a:bodyPr/>
          <a:lstStyle/>
          <a:p>
            <a:fld id="{BEF1C2E6-40D9-490D-BE04-980674A7849F}" type="slidenum">
              <a:rPr lang="en-IN" smtClean="0"/>
              <a:t>‹#›</a:t>
            </a:fld>
            <a:endParaRPr lang="en-IN"/>
          </a:p>
        </p:txBody>
      </p:sp>
    </p:spTree>
    <p:extLst>
      <p:ext uri="{BB962C8B-B14F-4D97-AF65-F5344CB8AC3E}">
        <p14:creationId xmlns:p14="http://schemas.microsoft.com/office/powerpoint/2010/main" val="332338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42B3-4E83-4099-83AE-4C59819BC7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71DE05-68C1-4152-8EB4-0186BEEB3FDB}"/>
              </a:ext>
            </a:extLst>
          </p:cNvPr>
          <p:cNvSpPr>
            <a:spLocks noGrp="1"/>
          </p:cNvSpPr>
          <p:nvPr>
            <p:ph type="dt" sz="half" idx="10"/>
          </p:nvPr>
        </p:nvSpPr>
        <p:spPr/>
        <p:txBody>
          <a:bodyPr/>
          <a:lstStyle/>
          <a:p>
            <a:fld id="{35678DAC-C684-4827-8F63-8D0FC5900138}" type="datetimeFigureOut">
              <a:rPr lang="en-IN" smtClean="0"/>
              <a:t>08-02-2023</a:t>
            </a:fld>
            <a:endParaRPr lang="en-IN"/>
          </a:p>
        </p:txBody>
      </p:sp>
      <p:sp>
        <p:nvSpPr>
          <p:cNvPr id="4" name="Footer Placeholder 3">
            <a:extLst>
              <a:ext uri="{FF2B5EF4-FFF2-40B4-BE49-F238E27FC236}">
                <a16:creationId xmlns:a16="http://schemas.microsoft.com/office/drawing/2014/main" id="{C6F3797F-C9A5-4C52-9907-D00606D5C6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2DE878-FC40-4625-A7B4-9999A21535C8}"/>
              </a:ext>
            </a:extLst>
          </p:cNvPr>
          <p:cNvSpPr>
            <a:spLocks noGrp="1"/>
          </p:cNvSpPr>
          <p:nvPr>
            <p:ph type="sldNum" sz="quarter" idx="12"/>
          </p:nvPr>
        </p:nvSpPr>
        <p:spPr/>
        <p:txBody>
          <a:bodyPr/>
          <a:lstStyle/>
          <a:p>
            <a:fld id="{BEF1C2E6-40D9-490D-BE04-980674A7849F}" type="slidenum">
              <a:rPr lang="en-IN" smtClean="0"/>
              <a:t>‹#›</a:t>
            </a:fld>
            <a:endParaRPr lang="en-IN"/>
          </a:p>
        </p:txBody>
      </p:sp>
    </p:spTree>
    <p:extLst>
      <p:ext uri="{BB962C8B-B14F-4D97-AF65-F5344CB8AC3E}">
        <p14:creationId xmlns:p14="http://schemas.microsoft.com/office/powerpoint/2010/main" val="14528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6EC8A5-D839-47DF-B220-AF0BAAFFDCD7}"/>
              </a:ext>
            </a:extLst>
          </p:cNvPr>
          <p:cNvSpPr>
            <a:spLocks noGrp="1"/>
          </p:cNvSpPr>
          <p:nvPr>
            <p:ph type="dt" sz="half" idx="10"/>
          </p:nvPr>
        </p:nvSpPr>
        <p:spPr/>
        <p:txBody>
          <a:bodyPr/>
          <a:lstStyle/>
          <a:p>
            <a:fld id="{35678DAC-C684-4827-8F63-8D0FC5900138}" type="datetimeFigureOut">
              <a:rPr lang="en-IN" smtClean="0"/>
              <a:t>08-02-2023</a:t>
            </a:fld>
            <a:endParaRPr lang="en-IN"/>
          </a:p>
        </p:txBody>
      </p:sp>
      <p:sp>
        <p:nvSpPr>
          <p:cNvPr id="3" name="Footer Placeholder 2">
            <a:extLst>
              <a:ext uri="{FF2B5EF4-FFF2-40B4-BE49-F238E27FC236}">
                <a16:creationId xmlns:a16="http://schemas.microsoft.com/office/drawing/2014/main" id="{0ECA86B8-1F56-4AD1-804E-F96AD7C976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010566-BAE7-4621-9114-B9897FAB76F2}"/>
              </a:ext>
            </a:extLst>
          </p:cNvPr>
          <p:cNvSpPr>
            <a:spLocks noGrp="1"/>
          </p:cNvSpPr>
          <p:nvPr>
            <p:ph type="sldNum" sz="quarter" idx="12"/>
          </p:nvPr>
        </p:nvSpPr>
        <p:spPr/>
        <p:txBody>
          <a:bodyPr/>
          <a:lstStyle/>
          <a:p>
            <a:fld id="{BEF1C2E6-40D9-490D-BE04-980674A7849F}" type="slidenum">
              <a:rPr lang="en-IN" smtClean="0"/>
              <a:t>‹#›</a:t>
            </a:fld>
            <a:endParaRPr lang="en-IN"/>
          </a:p>
        </p:txBody>
      </p:sp>
    </p:spTree>
    <p:extLst>
      <p:ext uri="{BB962C8B-B14F-4D97-AF65-F5344CB8AC3E}">
        <p14:creationId xmlns:p14="http://schemas.microsoft.com/office/powerpoint/2010/main" val="1787833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8EC8-E284-4C64-8D8D-FDB7E8A3F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852D7A-FAA5-44EB-80D0-697362949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6B39A4-2F6B-43BF-AF7F-03F19E5CA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692F4-BBEF-4067-A56B-87200291EBE9}"/>
              </a:ext>
            </a:extLst>
          </p:cNvPr>
          <p:cNvSpPr>
            <a:spLocks noGrp="1"/>
          </p:cNvSpPr>
          <p:nvPr>
            <p:ph type="dt" sz="half" idx="10"/>
          </p:nvPr>
        </p:nvSpPr>
        <p:spPr/>
        <p:txBody>
          <a:bodyPr/>
          <a:lstStyle/>
          <a:p>
            <a:fld id="{35678DAC-C684-4827-8F63-8D0FC5900138}" type="datetimeFigureOut">
              <a:rPr lang="en-IN" smtClean="0"/>
              <a:t>08-02-2023</a:t>
            </a:fld>
            <a:endParaRPr lang="en-IN"/>
          </a:p>
        </p:txBody>
      </p:sp>
      <p:sp>
        <p:nvSpPr>
          <p:cNvPr id="6" name="Footer Placeholder 5">
            <a:extLst>
              <a:ext uri="{FF2B5EF4-FFF2-40B4-BE49-F238E27FC236}">
                <a16:creationId xmlns:a16="http://schemas.microsoft.com/office/drawing/2014/main" id="{99C3D46C-5510-4E8E-A721-CC30F415AA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7A0E54-DCF2-4A8F-BD25-BEC0836E8A55}"/>
              </a:ext>
            </a:extLst>
          </p:cNvPr>
          <p:cNvSpPr>
            <a:spLocks noGrp="1"/>
          </p:cNvSpPr>
          <p:nvPr>
            <p:ph type="sldNum" sz="quarter" idx="12"/>
          </p:nvPr>
        </p:nvSpPr>
        <p:spPr/>
        <p:txBody>
          <a:bodyPr/>
          <a:lstStyle/>
          <a:p>
            <a:fld id="{BEF1C2E6-40D9-490D-BE04-980674A7849F}" type="slidenum">
              <a:rPr lang="en-IN" smtClean="0"/>
              <a:t>‹#›</a:t>
            </a:fld>
            <a:endParaRPr lang="en-IN"/>
          </a:p>
        </p:txBody>
      </p:sp>
    </p:spTree>
    <p:extLst>
      <p:ext uri="{BB962C8B-B14F-4D97-AF65-F5344CB8AC3E}">
        <p14:creationId xmlns:p14="http://schemas.microsoft.com/office/powerpoint/2010/main" val="210306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57A0-6216-4E20-A5D8-0E92BAC47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2D100A-0BB3-4EC9-A917-3BF78D1FE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F33C93-C2B2-46CB-BE59-AB843CD29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6FECEE-2DC0-4872-93C5-B56900A4A0D6}"/>
              </a:ext>
            </a:extLst>
          </p:cNvPr>
          <p:cNvSpPr>
            <a:spLocks noGrp="1"/>
          </p:cNvSpPr>
          <p:nvPr>
            <p:ph type="dt" sz="half" idx="10"/>
          </p:nvPr>
        </p:nvSpPr>
        <p:spPr/>
        <p:txBody>
          <a:bodyPr/>
          <a:lstStyle/>
          <a:p>
            <a:fld id="{35678DAC-C684-4827-8F63-8D0FC5900138}" type="datetimeFigureOut">
              <a:rPr lang="en-IN" smtClean="0"/>
              <a:t>08-02-2023</a:t>
            </a:fld>
            <a:endParaRPr lang="en-IN"/>
          </a:p>
        </p:txBody>
      </p:sp>
      <p:sp>
        <p:nvSpPr>
          <p:cNvPr id="6" name="Footer Placeholder 5">
            <a:extLst>
              <a:ext uri="{FF2B5EF4-FFF2-40B4-BE49-F238E27FC236}">
                <a16:creationId xmlns:a16="http://schemas.microsoft.com/office/drawing/2014/main" id="{81EF5FAF-BD28-494A-B1B4-53DADB526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081B3-7E2F-418B-A5D9-64B8D1653C0A}"/>
              </a:ext>
            </a:extLst>
          </p:cNvPr>
          <p:cNvSpPr>
            <a:spLocks noGrp="1"/>
          </p:cNvSpPr>
          <p:nvPr>
            <p:ph type="sldNum" sz="quarter" idx="12"/>
          </p:nvPr>
        </p:nvSpPr>
        <p:spPr/>
        <p:txBody>
          <a:bodyPr/>
          <a:lstStyle/>
          <a:p>
            <a:fld id="{BEF1C2E6-40D9-490D-BE04-980674A7849F}" type="slidenum">
              <a:rPr lang="en-IN" smtClean="0"/>
              <a:t>‹#›</a:t>
            </a:fld>
            <a:endParaRPr lang="en-IN"/>
          </a:p>
        </p:txBody>
      </p:sp>
    </p:spTree>
    <p:extLst>
      <p:ext uri="{BB962C8B-B14F-4D97-AF65-F5344CB8AC3E}">
        <p14:creationId xmlns:p14="http://schemas.microsoft.com/office/powerpoint/2010/main" val="261853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1A6876-1F47-4696-8DFC-74F3A13F0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8B2696-A7B6-44BF-81DB-92F9D6F13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12E70-3FD7-4E3C-91F1-DBB7BE670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78DAC-C684-4827-8F63-8D0FC5900138}" type="datetimeFigureOut">
              <a:rPr lang="en-IN" smtClean="0"/>
              <a:t>08-02-2023</a:t>
            </a:fld>
            <a:endParaRPr lang="en-IN"/>
          </a:p>
        </p:txBody>
      </p:sp>
      <p:sp>
        <p:nvSpPr>
          <p:cNvPr id="5" name="Footer Placeholder 4">
            <a:extLst>
              <a:ext uri="{FF2B5EF4-FFF2-40B4-BE49-F238E27FC236}">
                <a16:creationId xmlns:a16="http://schemas.microsoft.com/office/drawing/2014/main" id="{EAEB2919-62A9-413F-9A80-EF3934AE92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BB1D84-9CC1-4A73-B17D-968B254A6D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1C2E6-40D9-490D-BE04-980674A7849F}" type="slidenum">
              <a:rPr lang="en-IN" smtClean="0"/>
              <a:t>‹#›</a:t>
            </a:fld>
            <a:endParaRPr lang="en-IN"/>
          </a:p>
        </p:txBody>
      </p:sp>
    </p:spTree>
    <p:extLst>
      <p:ext uri="{BB962C8B-B14F-4D97-AF65-F5344CB8AC3E}">
        <p14:creationId xmlns:p14="http://schemas.microsoft.com/office/powerpoint/2010/main" val="123441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F168B17-AC8E-4BE7-B9A2-22A3C667DE04}"/>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dirty="0">
                <a:solidFill>
                  <a:srgbClr val="FFFFFF"/>
                </a:solidFill>
              </a:rPr>
              <a:t>Welcome To </a:t>
            </a:r>
            <a:br>
              <a:rPr lang="en-US" sz="6600" dirty="0">
                <a:solidFill>
                  <a:srgbClr val="FFFFFF"/>
                </a:solidFill>
              </a:rPr>
            </a:br>
            <a:r>
              <a:rPr lang="en-US" sz="6600" dirty="0">
                <a:solidFill>
                  <a:srgbClr val="FFFFFF"/>
                </a:solidFill>
              </a:rPr>
              <a:t>Python Basics !!! </a:t>
            </a:r>
            <a:endParaRPr lang="en-US" sz="6600" kern="1200" dirty="0">
              <a:solidFill>
                <a:srgbClr val="FFFFFF"/>
              </a:solidFill>
              <a:latin typeface="+mj-lt"/>
              <a:ea typeface="+mj-ea"/>
              <a:cs typeface="+mj-cs"/>
            </a:endParaRPr>
          </a:p>
        </p:txBody>
      </p:sp>
    </p:spTree>
    <p:extLst>
      <p:ext uri="{BB962C8B-B14F-4D97-AF65-F5344CB8AC3E}">
        <p14:creationId xmlns:p14="http://schemas.microsoft.com/office/powerpoint/2010/main" val="83055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4177-D26A-4DA7-A95F-D8578CDA2E4A}"/>
              </a:ext>
            </a:extLst>
          </p:cNvPr>
          <p:cNvSpPr>
            <a:spLocks noGrp="1"/>
          </p:cNvSpPr>
          <p:nvPr>
            <p:ph type="title"/>
          </p:nvPr>
        </p:nvSpPr>
        <p:spPr/>
        <p:txBody>
          <a:bodyPr/>
          <a:lstStyle/>
          <a:p>
            <a:r>
              <a:rPr lang="en-US" altLang="en-US" b="0" dirty="0"/>
              <a:t>Python Share</a:t>
            </a:r>
            <a:endParaRPr lang="en-IN" dirty="0"/>
          </a:p>
        </p:txBody>
      </p:sp>
      <p:pic>
        <p:nvPicPr>
          <p:cNvPr id="4" name="Picture 7" descr="Top Computer Languages">
            <a:extLst>
              <a:ext uri="{FF2B5EF4-FFF2-40B4-BE49-F238E27FC236}">
                <a16:creationId xmlns:a16="http://schemas.microsoft.com/office/drawing/2014/main" id="{FA0E16E8-0812-46D4-AEF4-4E424D69E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6513"/>
            <a:ext cx="677227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a:extLst>
              <a:ext uri="{FF2B5EF4-FFF2-40B4-BE49-F238E27FC236}">
                <a16:creationId xmlns:a16="http://schemas.microsoft.com/office/drawing/2014/main" id="{C6EEA00A-8ED2-4FE1-8427-4EBD687D3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275" y="1306513"/>
            <a:ext cx="5151439"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456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D41D0-1A2B-430E-AB93-49E9B551DCEF}"/>
              </a:ext>
            </a:extLst>
          </p:cNvPr>
          <p:cNvSpPr>
            <a:spLocks noGrp="1"/>
          </p:cNvSpPr>
          <p:nvPr>
            <p:ph type="title"/>
          </p:nvPr>
        </p:nvSpPr>
        <p:spPr>
          <a:xfrm>
            <a:off x="1371599" y="294538"/>
            <a:ext cx="9895951" cy="1033669"/>
          </a:xfrm>
        </p:spPr>
        <p:txBody>
          <a:bodyPr>
            <a:normAutofit/>
          </a:bodyPr>
          <a:lstStyle/>
          <a:p>
            <a:r>
              <a:rPr lang="en-IN" altLang="en-US" sz="4000" b="0">
                <a:solidFill>
                  <a:srgbClr val="FFFFFF"/>
                </a:solidFill>
              </a:rPr>
              <a:t>Scientific and Numeric</a:t>
            </a:r>
            <a:endParaRPr lang="en-IN" sz="4000">
              <a:solidFill>
                <a:srgbClr val="FFFFFF"/>
              </a:solidFill>
            </a:endParaRPr>
          </a:p>
        </p:txBody>
      </p:sp>
      <p:sp>
        <p:nvSpPr>
          <p:cNvPr id="3" name="Content Placeholder 2">
            <a:extLst>
              <a:ext uri="{FF2B5EF4-FFF2-40B4-BE49-F238E27FC236}">
                <a16:creationId xmlns:a16="http://schemas.microsoft.com/office/drawing/2014/main" id="{3D0118D4-2443-4328-9792-9371598E39B6}"/>
              </a:ext>
            </a:extLst>
          </p:cNvPr>
          <p:cNvSpPr>
            <a:spLocks noGrp="1"/>
          </p:cNvSpPr>
          <p:nvPr>
            <p:ph idx="1"/>
          </p:nvPr>
        </p:nvSpPr>
        <p:spPr>
          <a:xfrm>
            <a:off x="1371599" y="2318197"/>
            <a:ext cx="9724031" cy="3683358"/>
          </a:xfrm>
        </p:spPr>
        <p:txBody>
          <a:bodyPr anchor="ctr">
            <a:normAutofit/>
          </a:bodyPr>
          <a:lstStyle/>
          <a:p>
            <a:pPr marL="12700" indent="0">
              <a:buClr>
                <a:srgbClr val="FF2121"/>
              </a:buClr>
              <a:buNone/>
              <a:defRPr/>
            </a:pPr>
            <a:r>
              <a:rPr lang="en-IN" altLang="en-US" sz="2000"/>
              <a:t>Python is widely used in scientific and numeric computing:</a:t>
            </a:r>
          </a:p>
          <a:p>
            <a:pPr marL="0" indent="0">
              <a:buClr>
                <a:srgbClr val="FF2121"/>
              </a:buClr>
              <a:buNone/>
              <a:defRPr/>
            </a:pPr>
            <a:endParaRPr lang="en-IN" altLang="en-US" sz="2000"/>
          </a:p>
          <a:p>
            <a:pPr marL="0" indent="0">
              <a:buClr>
                <a:srgbClr val="FF2121"/>
              </a:buClr>
              <a:buNone/>
              <a:defRPr/>
            </a:pPr>
            <a:r>
              <a:rPr lang="en-IN" altLang="en-US" sz="2000"/>
              <a:t>SciPy is a collection of packages for mathematics, science, and engineering.</a:t>
            </a:r>
          </a:p>
          <a:p>
            <a:pPr marL="0" indent="0">
              <a:buClr>
                <a:srgbClr val="FF2121"/>
              </a:buClr>
              <a:buNone/>
              <a:defRPr/>
            </a:pPr>
            <a:endParaRPr lang="en-IN" altLang="en-US" sz="2000"/>
          </a:p>
          <a:p>
            <a:pPr marL="0" indent="0">
              <a:buClr>
                <a:srgbClr val="FF2121"/>
              </a:buClr>
              <a:buNone/>
              <a:defRPr/>
            </a:pPr>
            <a:r>
              <a:rPr lang="en-IN" altLang="en-US" sz="2000"/>
              <a:t>Numpy and Pandas is a data analysis and modelling library.</a:t>
            </a:r>
          </a:p>
          <a:p>
            <a:pPr marL="0" indent="0">
              <a:buClr>
                <a:srgbClr val="FF2121"/>
              </a:buClr>
              <a:buNone/>
              <a:defRPr/>
            </a:pPr>
            <a:endParaRPr lang="en-US" altLang="en-US" sz="2000"/>
          </a:p>
          <a:p>
            <a:pPr marL="0" indent="0">
              <a:buClr>
                <a:srgbClr val="FF2121"/>
              </a:buClr>
              <a:buNone/>
              <a:defRPr/>
            </a:pPr>
            <a:r>
              <a:rPr lang="en-IN" altLang="en-US" sz="2000"/>
              <a:t>Python is perfect for </a:t>
            </a:r>
            <a:r>
              <a:rPr lang="en-IN" altLang="en-US" sz="2000" b="1"/>
              <a:t>Complex data Analysis and Visualization ,</a:t>
            </a:r>
            <a:r>
              <a:rPr lang="en-IN" altLang="en-US" sz="2000"/>
              <a:t> </a:t>
            </a:r>
            <a:r>
              <a:rPr lang="en-IN" altLang="en-US" sz="2000" b="1"/>
              <a:t>Machine Learning and AI Applications.</a:t>
            </a:r>
            <a:endParaRPr lang="en-IN" altLang="en-US" sz="2000"/>
          </a:p>
          <a:p>
            <a:pPr marL="0" indent="0">
              <a:buNone/>
            </a:pPr>
            <a:endParaRPr lang="en-IN" sz="2000"/>
          </a:p>
        </p:txBody>
      </p:sp>
    </p:spTree>
    <p:extLst>
      <p:ext uri="{BB962C8B-B14F-4D97-AF65-F5344CB8AC3E}">
        <p14:creationId xmlns:p14="http://schemas.microsoft.com/office/powerpoint/2010/main" val="79150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Diagram&#10;&#10;Description automatically generated">
            <a:extLst>
              <a:ext uri="{FF2B5EF4-FFF2-40B4-BE49-F238E27FC236}">
                <a16:creationId xmlns:a16="http://schemas.microsoft.com/office/drawing/2014/main" id="{5338486B-5B90-4E20-B121-7206104AC7B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77" r="377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54CDD-E3D0-48BB-91BB-CCC1C918E071}"/>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ltLang="en-US" sz="3600" b="0" dirty="0">
                <a:solidFill>
                  <a:schemeClr val="tx1">
                    <a:lumMod val="85000"/>
                    <a:lumOff val="15000"/>
                  </a:schemeClr>
                </a:solidFill>
              </a:rPr>
              <a:t>Python finds application in a lot of domains..</a:t>
            </a:r>
            <a:endParaRPr lang="en-US" sz="3600" dirty="0">
              <a:solidFill>
                <a:schemeClr val="tx1">
                  <a:lumMod val="85000"/>
                  <a:lumOff val="15000"/>
                </a:schemeClr>
              </a:solidFill>
            </a:endParaRP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29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54568-F2E7-4BE0-AD07-54F86E0AB3E9}"/>
              </a:ext>
            </a:extLst>
          </p:cNvPr>
          <p:cNvSpPr>
            <a:spLocks noGrp="1"/>
          </p:cNvSpPr>
          <p:nvPr>
            <p:ph type="title"/>
          </p:nvPr>
        </p:nvSpPr>
        <p:spPr>
          <a:xfrm>
            <a:off x="1136397" y="502021"/>
            <a:ext cx="9688296" cy="1642969"/>
          </a:xfrm>
        </p:spPr>
        <p:txBody>
          <a:bodyPr anchor="b">
            <a:normAutofit/>
          </a:bodyPr>
          <a:lstStyle/>
          <a:p>
            <a:r>
              <a:rPr lang="en-IN" altLang="en-US" sz="4000" b="0"/>
              <a:t>Python finds application in a lot of domains..</a:t>
            </a:r>
            <a:endParaRPr lang="en-IN" sz="4000"/>
          </a:p>
        </p:txBody>
      </p:sp>
      <p:sp>
        <p:nvSpPr>
          <p:cNvPr id="3" name="Content Placeholder 2">
            <a:extLst>
              <a:ext uri="{FF2B5EF4-FFF2-40B4-BE49-F238E27FC236}">
                <a16:creationId xmlns:a16="http://schemas.microsoft.com/office/drawing/2014/main" id="{74BB93AD-B970-432B-AF2F-C6B29A9242AF}"/>
              </a:ext>
            </a:extLst>
          </p:cNvPr>
          <p:cNvSpPr>
            <a:spLocks noGrp="1"/>
          </p:cNvSpPr>
          <p:nvPr>
            <p:ph idx="1"/>
          </p:nvPr>
        </p:nvSpPr>
        <p:spPr>
          <a:xfrm>
            <a:off x="1136397" y="2418409"/>
            <a:ext cx="9688296" cy="3454358"/>
          </a:xfrm>
        </p:spPr>
        <p:txBody>
          <a:bodyPr anchor="t">
            <a:normAutofit/>
          </a:bodyPr>
          <a:lstStyle/>
          <a:p>
            <a:pPr marL="0" indent="0">
              <a:buNone/>
            </a:pPr>
            <a:r>
              <a:rPr lang="en-IN" altLang="en-US" sz="1100"/>
              <a:t>1.Data Analysis</a:t>
            </a:r>
          </a:p>
          <a:p>
            <a:endParaRPr lang="en-IN" altLang="en-US" sz="1100"/>
          </a:p>
          <a:p>
            <a:r>
              <a:rPr lang="en-IN" altLang="en-US" sz="1100"/>
              <a:t>Data analysis is one of the hottest topic in IT industry and probably the highest paying also. It can be done effectively with Python.</a:t>
            </a:r>
          </a:p>
          <a:p>
            <a:r>
              <a:rPr lang="en-IN" altLang="en-US" sz="1100"/>
              <a:t>Python modules used in Data Analysis are:</a:t>
            </a:r>
          </a:p>
          <a:p>
            <a:r>
              <a:rPr lang="en-IN" altLang="en-US" sz="1100" b="1" i="1"/>
              <a:t>-Pandas</a:t>
            </a:r>
            <a:endParaRPr lang="en-IN" altLang="en-US" sz="1100"/>
          </a:p>
          <a:p>
            <a:r>
              <a:rPr lang="en-IN" altLang="en-US" sz="1100" b="1" i="1"/>
              <a:t>-NumPy and Matplotlib.</a:t>
            </a:r>
          </a:p>
          <a:p>
            <a:endParaRPr lang="en-US" altLang="en-US" sz="1100" b="1" i="1"/>
          </a:p>
          <a:p>
            <a:endParaRPr lang="en-US" altLang="en-US" sz="1100" b="1" i="1"/>
          </a:p>
          <a:p>
            <a:pPr marL="0" indent="0">
              <a:buNone/>
            </a:pPr>
            <a:r>
              <a:rPr lang="en-IN" altLang="en-US" sz="1100"/>
              <a:t>2.Web development</a:t>
            </a:r>
          </a:p>
          <a:p>
            <a:r>
              <a:rPr lang="en-IN" altLang="en-US" sz="1100"/>
              <a:t>Python can be used to build server-side web applications. Though not used in Web Browser(JavaScript still dominates) </a:t>
            </a:r>
          </a:p>
          <a:p>
            <a:r>
              <a:rPr lang="en-IN" altLang="en-US" sz="1100"/>
              <a:t>Python code first converts into .js code to run on webBrowsers.</a:t>
            </a:r>
          </a:p>
          <a:p>
            <a:r>
              <a:rPr lang="en-IN" altLang="en-US" sz="1100" b="1"/>
              <a:t>Django</a:t>
            </a:r>
            <a:r>
              <a:rPr lang="en-IN" altLang="en-US" sz="1100"/>
              <a:t> is the most popular module used for web development with Python. Though there are many other modules which are doing the same. </a:t>
            </a:r>
            <a:r>
              <a:rPr lang="en-IN" altLang="en-US" sz="1100" b="1"/>
              <a:t>Flask, Web2py, Pylons, Zope2, Giotto, CubicWeb</a:t>
            </a:r>
            <a:r>
              <a:rPr lang="en-IN" altLang="en-US" sz="1100"/>
              <a:t> are used for web development with python.</a:t>
            </a:r>
          </a:p>
          <a:p>
            <a:pPr marL="0" indent="0">
              <a:buNone/>
            </a:pPr>
            <a:endParaRPr lang="en-IN" sz="1100"/>
          </a:p>
        </p:txBody>
      </p:sp>
      <p:sp>
        <p:nvSpPr>
          <p:cNvPr id="19"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623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0E676-D8DC-4955-8881-D13EFBC00B49}"/>
              </a:ext>
            </a:extLst>
          </p:cNvPr>
          <p:cNvSpPr>
            <a:spLocks noGrp="1"/>
          </p:cNvSpPr>
          <p:nvPr>
            <p:ph type="title"/>
          </p:nvPr>
        </p:nvSpPr>
        <p:spPr>
          <a:xfrm>
            <a:off x="1136397" y="502021"/>
            <a:ext cx="9688296" cy="1642969"/>
          </a:xfrm>
        </p:spPr>
        <p:txBody>
          <a:bodyPr anchor="b">
            <a:normAutofit/>
          </a:bodyPr>
          <a:lstStyle/>
          <a:p>
            <a:r>
              <a:rPr lang="en-IN" altLang="en-US" sz="4000" b="0"/>
              <a:t>Python finds application in a lot of domains..</a:t>
            </a:r>
            <a:endParaRPr lang="en-IN" sz="4000"/>
          </a:p>
        </p:txBody>
      </p:sp>
      <p:sp>
        <p:nvSpPr>
          <p:cNvPr id="3" name="Content Placeholder 2">
            <a:extLst>
              <a:ext uri="{FF2B5EF4-FFF2-40B4-BE49-F238E27FC236}">
                <a16:creationId xmlns:a16="http://schemas.microsoft.com/office/drawing/2014/main" id="{F993BCAB-B630-42CC-BE94-9A80F19E3534}"/>
              </a:ext>
            </a:extLst>
          </p:cNvPr>
          <p:cNvSpPr>
            <a:spLocks noGrp="1"/>
          </p:cNvSpPr>
          <p:nvPr>
            <p:ph idx="1"/>
          </p:nvPr>
        </p:nvSpPr>
        <p:spPr>
          <a:xfrm>
            <a:off x="1136397" y="2418409"/>
            <a:ext cx="9688296" cy="3454358"/>
          </a:xfrm>
        </p:spPr>
        <p:txBody>
          <a:bodyPr anchor="t">
            <a:normAutofit/>
          </a:bodyPr>
          <a:lstStyle/>
          <a:p>
            <a:endParaRPr lang="en-US" altLang="en-US" sz="1300"/>
          </a:p>
          <a:p>
            <a:pPr marL="0" indent="0">
              <a:buNone/>
            </a:pPr>
            <a:r>
              <a:rPr lang="en-IN" altLang="en-US" sz="1300"/>
              <a:t>3.Data Science</a:t>
            </a:r>
          </a:p>
          <a:p>
            <a:r>
              <a:rPr lang="en-IN" altLang="en-US" sz="1300"/>
              <a:t>Similar to Data Analysis, Python is now widely used for machine learning and artificial neural network. Using some of the knowledge from Data science and Stats. you can easily build your own algorithm for machine learning.</a:t>
            </a:r>
          </a:p>
          <a:p>
            <a:r>
              <a:rPr lang="en-IN" altLang="en-US" sz="1300" b="1"/>
              <a:t>Sklearn</a:t>
            </a:r>
            <a:r>
              <a:rPr lang="en-IN" altLang="en-US" sz="1300"/>
              <a:t> is the module used for machine learning.</a:t>
            </a:r>
          </a:p>
          <a:p>
            <a:endParaRPr lang="en-IN" altLang="en-US" sz="1300"/>
          </a:p>
          <a:p>
            <a:pPr marL="0" indent="0">
              <a:buNone/>
            </a:pPr>
            <a:r>
              <a:rPr lang="en-IN" altLang="en-US" sz="1300"/>
              <a:t>4.Networking</a:t>
            </a:r>
          </a:p>
          <a:p>
            <a:r>
              <a:rPr lang="en-IN" altLang="en-US" sz="1300"/>
              <a:t>Python has same </a:t>
            </a:r>
            <a:r>
              <a:rPr lang="en-IN" altLang="en-US" sz="1300" i="1"/>
              <a:t>socket module</a:t>
            </a:r>
            <a:r>
              <a:rPr lang="en-IN" altLang="en-US" sz="1300"/>
              <a:t> as that in java but with more power and more ease of use. Protocols like HTTP,SMTP can be easily implemented in Python.</a:t>
            </a:r>
          </a:p>
          <a:p>
            <a:endParaRPr lang="en-US" altLang="en-US" sz="1300"/>
          </a:p>
          <a:p>
            <a:pPr marL="0" indent="0">
              <a:buNone/>
            </a:pPr>
            <a:r>
              <a:rPr lang="en-IN" altLang="en-US" sz="1300"/>
              <a:t>5.Robotics</a:t>
            </a:r>
          </a:p>
          <a:p>
            <a:r>
              <a:rPr lang="en-IN" altLang="en-US" sz="1300"/>
              <a:t>You can code raspberry pi in python as well as it can be used to implement logics in Robot Technology.</a:t>
            </a:r>
          </a:p>
          <a:p>
            <a:pPr marL="0" indent="0">
              <a:buNone/>
            </a:pPr>
            <a:endParaRPr lang="en-IN" sz="130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30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B9BED-F12C-4B1E-B6B3-DB5150B89807}"/>
              </a:ext>
            </a:extLst>
          </p:cNvPr>
          <p:cNvSpPr>
            <a:spLocks noGrp="1"/>
          </p:cNvSpPr>
          <p:nvPr>
            <p:ph type="title"/>
          </p:nvPr>
        </p:nvSpPr>
        <p:spPr>
          <a:xfrm>
            <a:off x="686834" y="1153572"/>
            <a:ext cx="3200400" cy="4461163"/>
          </a:xfrm>
        </p:spPr>
        <p:txBody>
          <a:bodyPr>
            <a:normAutofit/>
          </a:bodyPr>
          <a:lstStyle/>
          <a:p>
            <a:r>
              <a:rPr lang="en-IN">
                <a:solidFill>
                  <a:srgbClr val="FFFFFF"/>
                </a:solidFill>
              </a:rPr>
              <a:t>Python Flavour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3236B3F-0B59-4B3E-B428-D79D7AD6F7B3}"/>
              </a:ext>
            </a:extLst>
          </p:cNvPr>
          <p:cNvSpPr>
            <a:spLocks noGrp="1"/>
          </p:cNvSpPr>
          <p:nvPr>
            <p:ph idx="1"/>
          </p:nvPr>
        </p:nvSpPr>
        <p:spPr>
          <a:xfrm>
            <a:off x="4447308" y="591344"/>
            <a:ext cx="6906491" cy="5585619"/>
          </a:xfrm>
        </p:spPr>
        <p:txBody>
          <a:bodyPr anchor="ctr">
            <a:normAutofit/>
          </a:bodyPr>
          <a:lstStyle/>
          <a:p>
            <a:pPr marL="0" indent="0">
              <a:buNone/>
            </a:pPr>
            <a:r>
              <a:rPr lang="en-US" sz="2200"/>
              <a:t>Flavors of Python simply refers to the different Python compilers. </a:t>
            </a:r>
          </a:p>
          <a:p>
            <a:pPr marL="0" indent="0">
              <a:buNone/>
            </a:pPr>
            <a:r>
              <a:rPr lang="en-US" sz="2200"/>
              <a:t>These flavors are useful to integrate various programming languages into Python.</a:t>
            </a:r>
          </a:p>
          <a:p>
            <a:pPr marL="0" indent="0">
              <a:buNone/>
            </a:pPr>
            <a:endParaRPr lang="en-US" sz="2200"/>
          </a:p>
          <a:p>
            <a:pPr marL="0" indent="0">
              <a:buNone/>
            </a:pPr>
            <a:r>
              <a:rPr lang="en-US" sz="2200" err="1"/>
              <a:t>CPython</a:t>
            </a:r>
            <a:endParaRPr lang="en-US" sz="2200"/>
          </a:p>
          <a:p>
            <a:pPr marL="0" indent="0">
              <a:buNone/>
            </a:pPr>
            <a:r>
              <a:rPr lang="en-US" sz="2200" err="1"/>
              <a:t>Jython</a:t>
            </a:r>
            <a:r>
              <a:rPr lang="en-US" sz="2200"/>
              <a:t> </a:t>
            </a:r>
          </a:p>
          <a:p>
            <a:pPr marL="0" indent="0">
              <a:buNone/>
            </a:pPr>
            <a:r>
              <a:rPr lang="en-US" sz="2200" err="1"/>
              <a:t>PyPy</a:t>
            </a:r>
            <a:endParaRPr lang="en-US" sz="2200"/>
          </a:p>
          <a:p>
            <a:pPr marL="0" indent="0">
              <a:buNone/>
            </a:pPr>
            <a:r>
              <a:rPr lang="en-US" sz="2200"/>
              <a:t>Iron Python</a:t>
            </a:r>
          </a:p>
          <a:p>
            <a:pPr marL="0" indent="0">
              <a:buNone/>
            </a:pPr>
            <a:r>
              <a:rPr lang="en-US" sz="2200" err="1"/>
              <a:t>RubyPython</a:t>
            </a:r>
            <a:endParaRPr lang="en-US" sz="2200"/>
          </a:p>
          <a:p>
            <a:pPr marL="0" indent="0">
              <a:buNone/>
            </a:pPr>
            <a:r>
              <a:rPr lang="en-US" sz="2200" err="1"/>
              <a:t>Pythonxy</a:t>
            </a:r>
            <a:endParaRPr lang="en-US" sz="2200"/>
          </a:p>
          <a:p>
            <a:pPr marL="0" indent="0">
              <a:buNone/>
            </a:pPr>
            <a:r>
              <a:rPr lang="en-US" sz="2200" err="1"/>
              <a:t>StacklessPython</a:t>
            </a:r>
            <a:endParaRPr lang="en-US" sz="2200"/>
          </a:p>
          <a:p>
            <a:pPr marL="0" indent="0">
              <a:buNone/>
            </a:pPr>
            <a:r>
              <a:rPr lang="en-US" sz="2200"/>
              <a:t>Anaconda Python				</a:t>
            </a:r>
            <a:endParaRPr lang="en-IN" sz="2200"/>
          </a:p>
        </p:txBody>
      </p:sp>
    </p:spTree>
    <p:extLst>
      <p:ext uri="{BB962C8B-B14F-4D97-AF65-F5344CB8AC3E}">
        <p14:creationId xmlns:p14="http://schemas.microsoft.com/office/powerpoint/2010/main" val="142655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FFA81D-5F05-4602-979E-8D999BF167C2}"/>
              </a:ext>
            </a:extLst>
          </p:cNvPr>
          <p:cNvSpPr>
            <a:spLocks noGrp="1"/>
          </p:cNvSpPr>
          <p:nvPr>
            <p:ph type="title"/>
          </p:nvPr>
        </p:nvSpPr>
        <p:spPr>
          <a:xfrm>
            <a:off x="804672" y="640080"/>
            <a:ext cx="3282696" cy="5257800"/>
          </a:xfrm>
        </p:spPr>
        <p:txBody>
          <a:bodyPr>
            <a:normAutofit/>
          </a:bodyPr>
          <a:lstStyle/>
          <a:p>
            <a:r>
              <a:rPr lang="en-IN" dirty="0">
                <a:solidFill>
                  <a:schemeClr val="bg1"/>
                </a:solidFill>
              </a:rPr>
              <a:t>Buzz Words About Python</a:t>
            </a:r>
          </a:p>
        </p:txBody>
      </p:sp>
      <p:sp>
        <p:nvSpPr>
          <p:cNvPr id="3" name="Content Placeholder 2">
            <a:extLst>
              <a:ext uri="{FF2B5EF4-FFF2-40B4-BE49-F238E27FC236}">
                <a16:creationId xmlns:a16="http://schemas.microsoft.com/office/drawing/2014/main" id="{F12E0811-AC1B-4625-98A5-D531115611B0}"/>
              </a:ext>
            </a:extLst>
          </p:cNvPr>
          <p:cNvSpPr>
            <a:spLocks noGrp="1"/>
          </p:cNvSpPr>
          <p:nvPr>
            <p:ph idx="1"/>
          </p:nvPr>
        </p:nvSpPr>
        <p:spPr>
          <a:xfrm>
            <a:off x="5358384" y="640081"/>
            <a:ext cx="6024654" cy="5257800"/>
          </a:xfrm>
        </p:spPr>
        <p:txBody>
          <a:bodyPr anchor="ctr">
            <a:normAutofit/>
          </a:bodyPr>
          <a:lstStyle/>
          <a:p>
            <a:pPr marL="0" indent="0">
              <a:buNone/>
            </a:pPr>
            <a:r>
              <a:rPr lang="en-IN" sz="2400" dirty="0"/>
              <a:t>Simple  To  Use</a:t>
            </a:r>
          </a:p>
          <a:p>
            <a:pPr marL="0" indent="0">
              <a:buNone/>
            </a:pPr>
            <a:r>
              <a:rPr lang="en-IN" sz="2400" dirty="0"/>
              <a:t>Object  Oriented Programming Language</a:t>
            </a:r>
          </a:p>
          <a:p>
            <a:pPr marL="0" indent="0">
              <a:buNone/>
            </a:pPr>
            <a:r>
              <a:rPr lang="en-IN" sz="2400" dirty="0"/>
              <a:t>Dynamically Typed Language</a:t>
            </a:r>
          </a:p>
          <a:p>
            <a:pPr marL="0" indent="0">
              <a:buNone/>
            </a:pPr>
            <a:r>
              <a:rPr lang="en-US" sz="2400" dirty="0"/>
              <a:t>Platform Independent </a:t>
            </a:r>
          </a:p>
          <a:p>
            <a:pPr marL="0" indent="0">
              <a:buNone/>
            </a:pPr>
            <a:r>
              <a:rPr lang="en-US" sz="2400" dirty="0"/>
              <a:t>Distributed</a:t>
            </a:r>
          </a:p>
          <a:p>
            <a:pPr marL="0" indent="0">
              <a:buNone/>
            </a:pPr>
            <a:r>
              <a:rPr lang="en-US" sz="2400" dirty="0"/>
              <a:t>Scripting Language</a:t>
            </a:r>
          </a:p>
          <a:p>
            <a:pPr marL="0" indent="0">
              <a:buNone/>
            </a:pPr>
            <a:r>
              <a:rPr lang="en-US" sz="2400" dirty="0"/>
              <a:t>Readability</a:t>
            </a:r>
          </a:p>
          <a:p>
            <a:pPr marL="0" indent="0">
              <a:buNone/>
            </a:pPr>
            <a:r>
              <a:rPr lang="en-US" sz="2400" dirty="0"/>
              <a:t>Community</a:t>
            </a:r>
            <a:endParaRPr lang="en-IN" sz="2400" dirty="0"/>
          </a:p>
        </p:txBody>
      </p:sp>
    </p:spTree>
    <p:extLst>
      <p:ext uri="{BB962C8B-B14F-4D97-AF65-F5344CB8AC3E}">
        <p14:creationId xmlns:p14="http://schemas.microsoft.com/office/powerpoint/2010/main" val="383851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DB688A-EF76-4896-BD38-C78ECC88AF79}"/>
              </a:ext>
            </a:extLst>
          </p:cNvPr>
          <p:cNvSpPr>
            <a:spLocks noGrp="1"/>
          </p:cNvSpPr>
          <p:nvPr>
            <p:ph type="title"/>
          </p:nvPr>
        </p:nvSpPr>
        <p:spPr>
          <a:xfrm>
            <a:off x="718686" y="5091762"/>
            <a:ext cx="7484787" cy="1264588"/>
          </a:xfrm>
        </p:spPr>
        <p:txBody>
          <a:bodyPr vert="horz" lIns="91440" tIns="45720" rIns="91440" bIns="45720" rtlCol="0" anchor="ctr">
            <a:normAutofit/>
          </a:bodyPr>
          <a:lstStyle/>
          <a:p>
            <a:pPr algn="r"/>
            <a:r>
              <a:rPr lang="en-US" sz="4800" dirty="0">
                <a:solidFill>
                  <a:srgbClr val="FFFFFF"/>
                </a:solidFill>
              </a:rPr>
              <a:t>Simple  To  Use</a:t>
            </a:r>
          </a:p>
        </p:txBody>
      </p:sp>
      <p:pic>
        <p:nvPicPr>
          <p:cNvPr id="5" name="Content Placeholder 4" descr="A picture containing logo&#10;&#10;Description automatically generated">
            <a:extLst>
              <a:ext uri="{FF2B5EF4-FFF2-40B4-BE49-F238E27FC236}">
                <a16:creationId xmlns:a16="http://schemas.microsoft.com/office/drawing/2014/main" id="{EB7A47DE-020F-4E36-AAE9-01F275C3ADE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525" r="-1" b="660"/>
          <a:stretch/>
        </p:blipFill>
        <p:spPr>
          <a:xfrm>
            <a:off x="320040" y="320040"/>
            <a:ext cx="11548872" cy="4462272"/>
          </a:xfrm>
          <a:prstGeom prst="rect">
            <a:avLst/>
          </a:prstGeom>
        </p:spPr>
      </p:pic>
      <p:cxnSp>
        <p:nvCxnSpPr>
          <p:cNvPr id="12" name="Straight Connector 11">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51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D1D24-E177-4F9A-AB2E-99746669F67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Object  Oriented Programming Language</a:t>
            </a:r>
          </a:p>
        </p:txBody>
      </p:sp>
      <p:pic>
        <p:nvPicPr>
          <p:cNvPr id="5" name="Content Placeholder 4" descr="Diagram&#10;&#10;Description automatically generated">
            <a:extLst>
              <a:ext uri="{FF2B5EF4-FFF2-40B4-BE49-F238E27FC236}">
                <a16:creationId xmlns:a16="http://schemas.microsoft.com/office/drawing/2014/main" id="{F8439EDC-6654-40EA-B710-15A1DE5A68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191445"/>
            <a:ext cx="7347537" cy="4476085"/>
          </a:xfrm>
          <a:prstGeom prst="rect">
            <a:avLst/>
          </a:prstGeom>
        </p:spPr>
      </p:pic>
    </p:spTree>
    <p:extLst>
      <p:ext uri="{BB962C8B-B14F-4D97-AF65-F5344CB8AC3E}">
        <p14:creationId xmlns:p14="http://schemas.microsoft.com/office/powerpoint/2010/main" val="162257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66327-D8A8-4E01-BE71-58CAA0C9A6B3}"/>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Python Class and Object</a:t>
            </a:r>
          </a:p>
        </p:txBody>
      </p:sp>
      <p:pic>
        <p:nvPicPr>
          <p:cNvPr id="5" name="Content Placeholder 4" descr="Text&#10;&#10;Description automatically generated with medium confidence">
            <a:extLst>
              <a:ext uri="{FF2B5EF4-FFF2-40B4-BE49-F238E27FC236}">
                <a16:creationId xmlns:a16="http://schemas.microsoft.com/office/drawing/2014/main" id="{037E7B2E-A4D7-4FCE-A1EA-B559CC5169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149"/>
          <a:stretch/>
        </p:blipFill>
        <p:spPr>
          <a:xfrm>
            <a:off x="838200" y="1845426"/>
            <a:ext cx="10512547" cy="4450303"/>
          </a:xfrm>
          <a:prstGeom prst="rect">
            <a:avLst/>
          </a:prstGeom>
        </p:spPr>
      </p:pic>
    </p:spTree>
    <p:extLst>
      <p:ext uri="{BB962C8B-B14F-4D97-AF65-F5344CB8AC3E}">
        <p14:creationId xmlns:p14="http://schemas.microsoft.com/office/powerpoint/2010/main" val="1909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10000"/>
          </a:bodyPr>
          <a:lstStyle/>
          <a:p>
            <a:pPr marL="0" indent="0">
              <a:buNone/>
            </a:pPr>
            <a:endParaRPr lang="en-IN" dirty="0"/>
          </a:p>
          <a:p>
            <a:r>
              <a:rPr lang="en-IN" dirty="0"/>
              <a:t> Introduction</a:t>
            </a:r>
          </a:p>
          <a:p>
            <a:r>
              <a:rPr lang="en-IN" dirty="0"/>
              <a:t>  Discovery , Version </a:t>
            </a:r>
          </a:p>
          <a:p>
            <a:r>
              <a:rPr lang="en-IN" dirty="0"/>
              <a:t>  Python Flavour,</a:t>
            </a:r>
          </a:p>
          <a:p>
            <a:r>
              <a:rPr lang="en-IN" dirty="0"/>
              <a:t>  Buzz Words About Python</a:t>
            </a:r>
          </a:p>
          <a:p>
            <a:r>
              <a:rPr lang="en-IN" dirty="0"/>
              <a:t>  Python setup</a:t>
            </a:r>
          </a:p>
          <a:p>
            <a:r>
              <a:rPr lang="en-IN" dirty="0"/>
              <a:t>  Python Data Type</a:t>
            </a:r>
          </a:p>
          <a:p>
            <a:r>
              <a:rPr lang="en-IN" dirty="0"/>
              <a:t>  Control Flow</a:t>
            </a:r>
          </a:p>
          <a:p>
            <a:r>
              <a:rPr lang="en-IN" dirty="0"/>
              <a:t>  Operator Example</a:t>
            </a:r>
          </a:p>
          <a:p>
            <a:r>
              <a:rPr lang="en-IN" dirty="0"/>
              <a:t>  Command Line Argument</a:t>
            </a:r>
          </a:p>
          <a:p>
            <a:r>
              <a:rPr lang="en-IN" dirty="0"/>
              <a:t>  User Input in Python</a:t>
            </a:r>
          </a:p>
          <a:p>
            <a:endParaRPr lang="en-IN" dirty="0"/>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09471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1">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13B91F-BC93-44C7-A3FC-D57A7A5E7E38}"/>
              </a:ext>
            </a:extLst>
          </p:cNvPr>
          <p:cNvSpPr>
            <a:spLocks noGrp="1"/>
          </p:cNvSpPr>
          <p:nvPr>
            <p:ph type="title"/>
          </p:nvPr>
        </p:nvSpPr>
        <p:spPr>
          <a:xfrm>
            <a:off x="982639" y="1012536"/>
            <a:ext cx="4613300" cy="3163224"/>
          </a:xfrm>
        </p:spPr>
        <p:txBody>
          <a:bodyPr vert="horz" lIns="91440" tIns="45720" rIns="91440" bIns="45720" rtlCol="0" anchor="t">
            <a:normAutofit/>
          </a:bodyPr>
          <a:lstStyle/>
          <a:p>
            <a:r>
              <a:rPr lang="en-US" sz="4800" dirty="0"/>
              <a:t>Dynamically Typed Language</a:t>
            </a:r>
          </a:p>
        </p:txBody>
      </p:sp>
      <p:sp>
        <p:nvSpPr>
          <p:cNvPr id="3" name="Content Placeholder 2">
            <a:extLst>
              <a:ext uri="{FF2B5EF4-FFF2-40B4-BE49-F238E27FC236}">
                <a16:creationId xmlns:a16="http://schemas.microsoft.com/office/drawing/2014/main" id="{CB71A7F1-EE94-47BE-9F80-A51C529E3E2A}"/>
              </a:ext>
            </a:extLst>
          </p:cNvPr>
          <p:cNvSpPr>
            <a:spLocks noGrp="1"/>
          </p:cNvSpPr>
          <p:nvPr>
            <p:ph idx="1"/>
          </p:nvPr>
        </p:nvSpPr>
        <p:spPr>
          <a:xfrm>
            <a:off x="982638" y="4389120"/>
            <a:ext cx="4408228" cy="1192815"/>
          </a:xfrm>
        </p:spPr>
        <p:txBody>
          <a:bodyPr vert="horz" lIns="91440" tIns="45720" rIns="91440" bIns="45720" rtlCol="0" anchor="b">
            <a:normAutofit/>
          </a:bodyPr>
          <a:lstStyle/>
          <a:p>
            <a:pPr marL="0" indent="0">
              <a:buNone/>
            </a:pPr>
            <a:r>
              <a:rPr lang="en-US" sz="2400" dirty="0"/>
              <a:t>We don't have to declare the type of variable while assigning a value to  a variable in Python.</a:t>
            </a:r>
          </a:p>
        </p:txBody>
      </p:sp>
      <p:sp>
        <p:nvSpPr>
          <p:cNvPr id="39" name="Rectangle 2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2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tanding in front of a computer screen&#10;&#10;Description automatically generated with medium confidence">
            <a:extLst>
              <a:ext uri="{FF2B5EF4-FFF2-40B4-BE49-F238E27FC236}">
                <a16:creationId xmlns:a16="http://schemas.microsoft.com/office/drawing/2014/main" id="{B98BCE45-16D4-43C1-91B5-4E6703605FF0}"/>
              </a:ext>
            </a:extLst>
          </p:cNvPr>
          <p:cNvPicPr>
            <a:picLocks noChangeAspect="1"/>
          </p:cNvPicPr>
          <p:nvPr/>
        </p:nvPicPr>
        <p:blipFill rotWithShape="1">
          <a:blip r:embed="rId2">
            <a:extLst>
              <a:ext uri="{28A0092B-C50C-407E-A947-70E740481C1C}">
                <a14:useLocalDpi xmlns:a14="http://schemas.microsoft.com/office/drawing/2010/main" val="0"/>
              </a:ext>
            </a:extLst>
          </a:blip>
          <a:srcRect l="12308" r="31691"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100283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26B0-175D-491F-A4B5-436CE735D169}"/>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Platform Independent</a:t>
            </a:r>
          </a:p>
        </p:txBody>
      </p:sp>
      <p:pic>
        <p:nvPicPr>
          <p:cNvPr id="5" name="Content Placeholder 4" descr="Diagram, schematic&#10;&#10;Description automatically generated">
            <a:extLst>
              <a:ext uri="{FF2B5EF4-FFF2-40B4-BE49-F238E27FC236}">
                <a16:creationId xmlns:a16="http://schemas.microsoft.com/office/drawing/2014/main" id="{6AF3A7DA-97AB-4B59-BFA1-CD7AF79992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4" r="583"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618589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D603-A3AB-4F6F-A0C4-2DFA250CDDD4}"/>
              </a:ext>
            </a:extLst>
          </p:cNvPr>
          <p:cNvSpPr>
            <a:spLocks noGrp="1"/>
          </p:cNvSpPr>
          <p:nvPr>
            <p:ph type="title"/>
          </p:nvPr>
        </p:nvSpPr>
        <p:spPr/>
        <p:txBody>
          <a:bodyPr/>
          <a:lstStyle/>
          <a:p>
            <a:r>
              <a:rPr lang="en-IN" dirty="0"/>
              <a:t>Python is Platform independent</a:t>
            </a:r>
          </a:p>
        </p:txBody>
      </p:sp>
      <p:pic>
        <p:nvPicPr>
          <p:cNvPr id="5" name="Content Placeholder 4" descr="Diagram&#10;&#10;Description automatically generated">
            <a:extLst>
              <a:ext uri="{FF2B5EF4-FFF2-40B4-BE49-F238E27FC236}">
                <a16:creationId xmlns:a16="http://schemas.microsoft.com/office/drawing/2014/main" id="{3C93AF79-7B20-4796-B4C1-1ADD8BEBD4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1143"/>
            <a:ext cx="10515600" cy="4320302"/>
          </a:xfrm>
        </p:spPr>
      </p:pic>
    </p:spTree>
    <p:extLst>
      <p:ext uri="{BB962C8B-B14F-4D97-AF65-F5344CB8AC3E}">
        <p14:creationId xmlns:p14="http://schemas.microsoft.com/office/powerpoint/2010/main" val="1343794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91DB-728B-4F84-BF3C-636C90198747}"/>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altLang="en-US" sz="3200" b="0"/>
              <a:t>How Python Interpreter Works</a:t>
            </a:r>
            <a:endParaRPr lang="en-US" sz="3200"/>
          </a:p>
        </p:txBody>
      </p:sp>
      <p:pic>
        <p:nvPicPr>
          <p:cNvPr id="4" name="Picture 2">
            <a:extLst>
              <a:ext uri="{FF2B5EF4-FFF2-40B4-BE49-F238E27FC236}">
                <a16:creationId xmlns:a16="http://schemas.microsoft.com/office/drawing/2014/main" id="{BFEABF64-DF31-432B-93C9-0A30386A6D8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9540"/>
          <a:stretch/>
        </p:blipFill>
        <p:spPr bwMode="auto">
          <a:xfrm>
            <a:off x="640080" y="640080"/>
            <a:ext cx="10911840" cy="4836795"/>
          </a:xfrm>
          <a:prstGeom prst="rect">
            <a:avLst/>
          </a:prstGeom>
          <a:noFill/>
          <a:ln w="19050">
            <a:solidFill>
              <a:schemeClr val="tx1"/>
            </a:solidFill>
            <a:miter lim="800000"/>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8861135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07899-1A2B-410F-9F52-0F2BB779B519}"/>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Distributed</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54BC95F1-AE4D-46E6-A977-30C34D3026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1" r="-2" b="-2"/>
          <a:stretch/>
        </p:blipFill>
        <p:spPr>
          <a:xfrm>
            <a:off x="976251" y="942538"/>
            <a:ext cx="7163222" cy="4808332"/>
          </a:xfrm>
          <a:prstGeom prst="rect">
            <a:avLst/>
          </a:prstGeom>
          <a:effectLst/>
        </p:spPr>
      </p:pic>
    </p:spTree>
    <p:extLst>
      <p:ext uri="{BB962C8B-B14F-4D97-AF65-F5344CB8AC3E}">
        <p14:creationId xmlns:p14="http://schemas.microsoft.com/office/powerpoint/2010/main" val="66052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indoor, computer&#10;&#10;Description automatically generated">
            <a:extLst>
              <a:ext uri="{FF2B5EF4-FFF2-40B4-BE49-F238E27FC236}">
                <a16:creationId xmlns:a16="http://schemas.microsoft.com/office/drawing/2014/main" id="{7B500289-D7C5-4A1A-96CF-18FF15A2B92E}"/>
              </a:ext>
            </a:extLst>
          </p:cNvPr>
          <p:cNvPicPr>
            <a:picLocks noChangeAspect="1"/>
          </p:cNvPicPr>
          <p:nvPr/>
        </p:nvPicPr>
        <p:blipFill rotWithShape="1">
          <a:blip r:embed="rId2">
            <a:extLst>
              <a:ext uri="{28A0092B-C50C-407E-A947-70E740481C1C}">
                <a14:useLocalDpi xmlns:a14="http://schemas.microsoft.com/office/drawing/2010/main" val="0"/>
              </a:ext>
            </a:extLst>
          </a:blip>
          <a:srcRect l="8061" t="6484" r="26336" b="1"/>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E9DD57-DD5F-4DC2-B5D4-B0DD57462C8C}"/>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t>Scripting Language</a:t>
            </a:r>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42920A5A-C613-45D3-8776-49AA704A1E90}"/>
              </a:ext>
            </a:extLst>
          </p:cNvPr>
          <p:cNvSpPr>
            <a:spLocks noGrp="1"/>
          </p:cNvSpPr>
          <p:nvPr>
            <p:ph idx="1"/>
          </p:nvPr>
        </p:nvSpPr>
        <p:spPr>
          <a:xfrm>
            <a:off x="371094" y="2683256"/>
            <a:ext cx="3438906" cy="3207258"/>
          </a:xfrm>
        </p:spPr>
        <p:txBody>
          <a:bodyPr anchor="t">
            <a:normAutofit/>
          </a:bodyPr>
          <a:lstStyle/>
          <a:p>
            <a:r>
              <a:rPr lang="en-US" sz="2000" b="0" i="0" dirty="0">
                <a:solidFill>
                  <a:srgbClr val="202124"/>
                </a:solidFill>
                <a:effectLst/>
                <a:latin typeface="arial" panose="020B0604020202020204" pitchFamily="34" charset="0"/>
              </a:rPr>
              <a:t>Python is an interpreted language. Python uses an interpreter to translate and run its code. Hence </a:t>
            </a:r>
            <a:r>
              <a:rPr lang="en-US" sz="2000" b="1" i="0" dirty="0">
                <a:solidFill>
                  <a:srgbClr val="202124"/>
                </a:solidFill>
                <a:effectLst/>
                <a:latin typeface="arial" panose="020B0604020202020204" pitchFamily="34" charset="0"/>
              </a:rPr>
              <a:t>Python is a scripting language.</a:t>
            </a:r>
            <a:endParaRPr lang="en-US" sz="2000" dirty="0"/>
          </a:p>
        </p:txBody>
      </p:sp>
    </p:spTree>
    <p:extLst>
      <p:ext uri="{BB962C8B-B14F-4D97-AF65-F5344CB8AC3E}">
        <p14:creationId xmlns:p14="http://schemas.microsoft.com/office/powerpoint/2010/main" val="2762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7960D-CD80-4347-964D-5C6BAF18DE4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Readability</a:t>
            </a:r>
          </a:p>
        </p:txBody>
      </p:sp>
      <p:pic>
        <p:nvPicPr>
          <p:cNvPr id="5" name="Content Placeholder 4" descr="Text&#10;&#10;Description automatically generated with low confidence">
            <a:extLst>
              <a:ext uri="{FF2B5EF4-FFF2-40B4-BE49-F238E27FC236}">
                <a16:creationId xmlns:a16="http://schemas.microsoft.com/office/drawing/2014/main" id="{C46067AA-A5D6-4C99-A849-5F8FB3C5D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674162"/>
            <a:ext cx="7347537" cy="5510652"/>
          </a:xfrm>
          <a:prstGeom prst="rect">
            <a:avLst/>
          </a:prstGeom>
        </p:spPr>
      </p:pic>
    </p:spTree>
    <p:extLst>
      <p:ext uri="{BB962C8B-B14F-4D97-AF65-F5344CB8AC3E}">
        <p14:creationId xmlns:p14="http://schemas.microsoft.com/office/powerpoint/2010/main" val="60442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clipart&#10;&#10;Description automatically generated">
            <a:extLst>
              <a:ext uri="{FF2B5EF4-FFF2-40B4-BE49-F238E27FC236}">
                <a16:creationId xmlns:a16="http://schemas.microsoft.com/office/drawing/2014/main" id="{321A72D5-7C38-4DE6-B6B1-AB4AB7C5068C}"/>
              </a:ext>
            </a:extLst>
          </p:cNvPr>
          <p:cNvPicPr>
            <a:picLocks noChangeAspect="1"/>
          </p:cNvPicPr>
          <p:nvPr/>
        </p:nvPicPr>
        <p:blipFill rotWithShape="1">
          <a:blip r:embed="rId2">
            <a:extLst>
              <a:ext uri="{28A0092B-C50C-407E-A947-70E740481C1C}">
                <a14:useLocalDpi xmlns:a14="http://schemas.microsoft.com/office/drawing/2010/main" val="0"/>
              </a:ext>
            </a:extLst>
          </a:blip>
          <a:srcRect b="7525"/>
          <a:stretch/>
        </p:blipFill>
        <p:spPr>
          <a:xfrm>
            <a:off x="1289303" y="1222225"/>
            <a:ext cx="9613397" cy="2007416"/>
          </a:xfrm>
          <a:prstGeom prst="rect">
            <a:avLst/>
          </a:prstGeom>
        </p:spPr>
      </p:pic>
      <p:sp>
        <p:nvSpPr>
          <p:cNvPr id="29" name="Right Triangle 2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AE04E-B7CC-47DF-8FF1-F89EC56659A6}"/>
              </a:ext>
            </a:extLst>
          </p:cNvPr>
          <p:cNvSpPr>
            <a:spLocks noGrp="1"/>
          </p:cNvSpPr>
          <p:nvPr>
            <p:ph type="title"/>
          </p:nvPr>
        </p:nvSpPr>
        <p:spPr>
          <a:xfrm>
            <a:off x="1289304" y="3429000"/>
            <a:ext cx="8921672" cy="1713305"/>
          </a:xfrm>
        </p:spPr>
        <p:txBody>
          <a:bodyPr vert="horz" lIns="91440" tIns="45720" rIns="91440" bIns="45720" rtlCol="0" anchor="b">
            <a:normAutofit/>
          </a:bodyPr>
          <a:lstStyle/>
          <a:p>
            <a:r>
              <a:rPr lang="en-US" sz="8000" kern="1200" dirty="0">
                <a:solidFill>
                  <a:schemeClr val="tx1"/>
                </a:solidFill>
                <a:latin typeface="+mj-lt"/>
                <a:ea typeface="+mj-ea"/>
                <a:cs typeface="+mj-cs"/>
              </a:rPr>
              <a:t>Community</a:t>
            </a:r>
          </a:p>
        </p:txBody>
      </p:sp>
    </p:spTree>
    <p:extLst>
      <p:ext uri="{BB962C8B-B14F-4D97-AF65-F5344CB8AC3E}">
        <p14:creationId xmlns:p14="http://schemas.microsoft.com/office/powerpoint/2010/main" val="331610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74F8-C428-4079-9C9C-7FF16DB188D0}"/>
              </a:ext>
            </a:extLst>
          </p:cNvPr>
          <p:cNvSpPr>
            <a:spLocks noGrp="1"/>
          </p:cNvSpPr>
          <p:nvPr>
            <p:ph type="title"/>
          </p:nvPr>
        </p:nvSpPr>
        <p:spPr/>
        <p:txBody>
          <a:bodyPr/>
          <a:lstStyle/>
          <a:p>
            <a:r>
              <a:rPr lang="en-IN" b="0" dirty="0">
                <a:latin typeface="Arial"/>
                <a:cs typeface="Arial"/>
              </a:rPr>
              <a:t>Who is using</a:t>
            </a:r>
            <a:r>
              <a:rPr lang="en-IN" spc="-120" dirty="0">
                <a:latin typeface="Arial"/>
                <a:cs typeface="Arial"/>
              </a:rPr>
              <a:t> </a:t>
            </a:r>
            <a:r>
              <a:rPr lang="en-IN" b="0" dirty="0">
                <a:latin typeface="Arial"/>
                <a:cs typeface="Arial"/>
              </a:rPr>
              <a:t>Python?</a:t>
            </a:r>
            <a:endParaRPr lang="en-IN" dirty="0"/>
          </a:p>
        </p:txBody>
      </p:sp>
      <p:sp>
        <p:nvSpPr>
          <p:cNvPr id="3" name="Content Placeholder 2">
            <a:extLst>
              <a:ext uri="{FF2B5EF4-FFF2-40B4-BE49-F238E27FC236}">
                <a16:creationId xmlns:a16="http://schemas.microsoft.com/office/drawing/2014/main" id="{9AFC9292-71B1-47EC-90DD-5C42CA78FE53}"/>
              </a:ext>
            </a:extLst>
          </p:cNvPr>
          <p:cNvSpPr>
            <a:spLocks noGrp="1"/>
          </p:cNvSpPr>
          <p:nvPr>
            <p:ph idx="1"/>
          </p:nvPr>
        </p:nvSpPr>
        <p:spPr/>
        <p:txBody>
          <a:bodyPr/>
          <a:lstStyle/>
          <a:p>
            <a:pPr marL="0" indent="0">
              <a:buNone/>
            </a:pPr>
            <a:endParaRPr lang="en-IN" dirty="0"/>
          </a:p>
        </p:txBody>
      </p:sp>
      <p:sp>
        <p:nvSpPr>
          <p:cNvPr id="4" name="object 3">
            <a:extLst>
              <a:ext uri="{FF2B5EF4-FFF2-40B4-BE49-F238E27FC236}">
                <a16:creationId xmlns:a16="http://schemas.microsoft.com/office/drawing/2014/main" id="{2B832A6B-19E2-4B34-8FD7-955B726ABB83}"/>
              </a:ext>
            </a:extLst>
          </p:cNvPr>
          <p:cNvSpPr>
            <a:spLocks noChangeArrowheads="1"/>
          </p:cNvSpPr>
          <p:nvPr/>
        </p:nvSpPr>
        <p:spPr bwMode="auto">
          <a:xfrm>
            <a:off x="1385096" y="5065713"/>
            <a:ext cx="2413000" cy="6334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5" name="object 4">
            <a:extLst>
              <a:ext uri="{FF2B5EF4-FFF2-40B4-BE49-F238E27FC236}">
                <a16:creationId xmlns:a16="http://schemas.microsoft.com/office/drawing/2014/main" id="{ABCC5EFE-8402-44C5-95A4-DB9C29564264}"/>
              </a:ext>
            </a:extLst>
          </p:cNvPr>
          <p:cNvSpPr>
            <a:spLocks noChangeArrowheads="1"/>
          </p:cNvSpPr>
          <p:nvPr/>
        </p:nvSpPr>
        <p:spPr bwMode="auto">
          <a:xfrm>
            <a:off x="5283202" y="2127251"/>
            <a:ext cx="2151063" cy="8159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6" name="object 5">
            <a:extLst>
              <a:ext uri="{FF2B5EF4-FFF2-40B4-BE49-F238E27FC236}">
                <a16:creationId xmlns:a16="http://schemas.microsoft.com/office/drawing/2014/main" id="{D35FE473-2D53-4F19-95A7-69529ACB313B}"/>
              </a:ext>
            </a:extLst>
          </p:cNvPr>
          <p:cNvSpPr>
            <a:spLocks noChangeArrowheads="1"/>
          </p:cNvSpPr>
          <p:nvPr/>
        </p:nvSpPr>
        <p:spPr bwMode="auto">
          <a:xfrm>
            <a:off x="7811724" y="3494247"/>
            <a:ext cx="2613025" cy="80168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7" name="object 6">
            <a:extLst>
              <a:ext uri="{FF2B5EF4-FFF2-40B4-BE49-F238E27FC236}">
                <a16:creationId xmlns:a16="http://schemas.microsoft.com/office/drawing/2014/main" id="{81352859-9B0E-49D5-B8DC-D467848B41CB}"/>
              </a:ext>
            </a:extLst>
          </p:cNvPr>
          <p:cNvSpPr>
            <a:spLocks noChangeArrowheads="1"/>
          </p:cNvSpPr>
          <p:nvPr/>
        </p:nvSpPr>
        <p:spPr bwMode="auto">
          <a:xfrm>
            <a:off x="5549536" y="4915975"/>
            <a:ext cx="2262188" cy="5746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8" name="object 7">
            <a:extLst>
              <a:ext uri="{FF2B5EF4-FFF2-40B4-BE49-F238E27FC236}">
                <a16:creationId xmlns:a16="http://schemas.microsoft.com/office/drawing/2014/main" id="{B7320E79-D5FD-4DC8-AC24-A706547B94B6}"/>
              </a:ext>
            </a:extLst>
          </p:cNvPr>
          <p:cNvSpPr>
            <a:spLocks noChangeArrowheads="1"/>
          </p:cNvSpPr>
          <p:nvPr/>
        </p:nvSpPr>
        <p:spPr bwMode="auto">
          <a:xfrm>
            <a:off x="3190876" y="3690938"/>
            <a:ext cx="2092325" cy="62706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9" name="object 8">
            <a:extLst>
              <a:ext uri="{FF2B5EF4-FFF2-40B4-BE49-F238E27FC236}">
                <a16:creationId xmlns:a16="http://schemas.microsoft.com/office/drawing/2014/main" id="{4D887530-89EE-4CBF-A4CE-CD4C78F2CA8D}"/>
              </a:ext>
            </a:extLst>
          </p:cNvPr>
          <p:cNvSpPr>
            <a:spLocks noChangeArrowheads="1"/>
          </p:cNvSpPr>
          <p:nvPr/>
        </p:nvSpPr>
        <p:spPr bwMode="auto">
          <a:xfrm>
            <a:off x="8102602" y="1924050"/>
            <a:ext cx="3275012" cy="819151"/>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10" name="object 9">
            <a:extLst>
              <a:ext uri="{FF2B5EF4-FFF2-40B4-BE49-F238E27FC236}">
                <a16:creationId xmlns:a16="http://schemas.microsoft.com/office/drawing/2014/main" id="{8B596AA8-A761-4763-95DA-14185E34A6D5}"/>
              </a:ext>
            </a:extLst>
          </p:cNvPr>
          <p:cNvSpPr>
            <a:spLocks noChangeArrowheads="1"/>
          </p:cNvSpPr>
          <p:nvPr/>
        </p:nvSpPr>
        <p:spPr bwMode="auto">
          <a:xfrm>
            <a:off x="2938465" y="2093913"/>
            <a:ext cx="1439863" cy="1057275"/>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11" name="object 10">
            <a:extLst>
              <a:ext uri="{FF2B5EF4-FFF2-40B4-BE49-F238E27FC236}">
                <a16:creationId xmlns:a16="http://schemas.microsoft.com/office/drawing/2014/main" id="{4F772FA8-BE13-4465-9A37-B289B7CDF0BB}"/>
              </a:ext>
            </a:extLst>
          </p:cNvPr>
          <p:cNvSpPr>
            <a:spLocks noChangeArrowheads="1"/>
          </p:cNvSpPr>
          <p:nvPr/>
        </p:nvSpPr>
        <p:spPr bwMode="auto">
          <a:xfrm>
            <a:off x="1002507" y="2542871"/>
            <a:ext cx="1912144" cy="1084263"/>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214872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1C4DE8-2FC8-4303-BDBA-96F636E0861D}"/>
              </a:ext>
            </a:extLst>
          </p:cNvPr>
          <p:cNvSpPr>
            <a:spLocks noGrp="1"/>
          </p:cNvSpPr>
          <p:nvPr>
            <p:ph type="title"/>
          </p:nvPr>
        </p:nvSpPr>
        <p:spPr>
          <a:xfrm>
            <a:off x="312724" y="3433763"/>
            <a:ext cx="3197013" cy="2743200"/>
          </a:xfrm>
        </p:spPr>
        <p:txBody>
          <a:bodyPr anchor="t">
            <a:normAutofit/>
          </a:bodyPr>
          <a:lstStyle/>
          <a:p>
            <a:pPr algn="ctr"/>
            <a:r>
              <a:rPr lang="en-IN" sz="4800">
                <a:solidFill>
                  <a:schemeClr val="bg1"/>
                </a:solidFill>
              </a:rPr>
              <a:t>Python setup</a:t>
            </a:r>
          </a:p>
        </p:txBody>
      </p:sp>
      <p:pic>
        <p:nvPicPr>
          <p:cNvPr id="7" name="Graphic 6" descr="Poi">
            <a:extLst>
              <a:ext uri="{FF2B5EF4-FFF2-40B4-BE49-F238E27FC236}">
                <a16:creationId xmlns:a16="http://schemas.microsoft.com/office/drawing/2014/main" id="{CE46901C-AB08-4E12-B1FF-5A441EC6C8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98CE59D8-D2A0-479C-A36F-E00BA14B6D7C}"/>
              </a:ext>
            </a:extLst>
          </p:cNvPr>
          <p:cNvSpPr>
            <a:spLocks noGrp="1"/>
          </p:cNvSpPr>
          <p:nvPr>
            <p:ph idx="1"/>
          </p:nvPr>
        </p:nvSpPr>
        <p:spPr>
          <a:xfrm>
            <a:off x="4330719" y="641615"/>
            <a:ext cx="7289799" cy="5533496"/>
          </a:xfrm>
        </p:spPr>
        <p:txBody>
          <a:bodyPr anchor="ctr">
            <a:normAutofit/>
          </a:bodyPr>
          <a:lstStyle/>
          <a:p>
            <a:pPr marL="0" indent="0">
              <a:buNone/>
            </a:pPr>
            <a:r>
              <a:rPr lang="en-IN" sz="1500" b="1" dirty="0"/>
              <a:t>1st  Method: </a:t>
            </a:r>
            <a:r>
              <a:rPr lang="en-IN" sz="1500" dirty="0"/>
              <a:t>- installation required</a:t>
            </a:r>
          </a:p>
          <a:p>
            <a:pPr marL="0" indent="0">
              <a:buNone/>
            </a:pPr>
            <a:r>
              <a:rPr lang="en-IN" sz="1500" dirty="0"/>
              <a:t>	1.  python-3.7.3-amd64.exe</a:t>
            </a:r>
          </a:p>
          <a:p>
            <a:pPr marL="0" indent="0">
              <a:buNone/>
            </a:pPr>
            <a:r>
              <a:rPr lang="en-IN" sz="1500" dirty="0"/>
              <a:t>	2.  PATH:  Command Prompt</a:t>
            </a:r>
          </a:p>
          <a:p>
            <a:pPr marL="0" indent="0">
              <a:buNone/>
            </a:pPr>
            <a:r>
              <a:rPr lang="en-IN" sz="1500" dirty="0"/>
              <a:t>                set path= C:\Users\AppData\Local\Programs\Python\Python37\Scripts</a:t>
            </a:r>
          </a:p>
          <a:p>
            <a:pPr marL="0" indent="0">
              <a:buNone/>
            </a:pPr>
            <a:r>
              <a:rPr lang="en-IN" sz="1500" dirty="0"/>
              <a:t>                set path= C:\Users\AppData\Local\Programs\Python\Python37			    </a:t>
            </a:r>
          </a:p>
          <a:p>
            <a:pPr marL="0" indent="0">
              <a:buNone/>
            </a:pPr>
            <a:r>
              <a:rPr lang="en-IN" sz="1500" dirty="0"/>
              <a:t>	3.   /&gt; python --version</a:t>
            </a:r>
          </a:p>
          <a:p>
            <a:pPr marL="0" indent="0">
              <a:buNone/>
            </a:pPr>
            <a:r>
              <a:rPr lang="en-IN" sz="1500" dirty="0"/>
              <a:t>                      4.   /&gt; python Hello.py  </a:t>
            </a:r>
          </a:p>
          <a:p>
            <a:pPr marL="0" indent="0">
              <a:buNone/>
            </a:pPr>
            <a:endParaRPr lang="en-IN" sz="1500" dirty="0"/>
          </a:p>
          <a:p>
            <a:pPr marL="0" indent="0">
              <a:buNone/>
            </a:pPr>
            <a:r>
              <a:rPr lang="en-IN" sz="1500" b="1" dirty="0"/>
              <a:t>2nd Method</a:t>
            </a:r>
            <a:r>
              <a:rPr lang="en-IN" sz="1500" dirty="0"/>
              <a:t>:  IDLE  - installation required</a:t>
            </a:r>
          </a:p>
          <a:p>
            <a:pPr marL="0" indent="0">
              <a:buNone/>
            </a:pPr>
            <a:endParaRPr lang="en-IN" sz="1500" dirty="0"/>
          </a:p>
          <a:p>
            <a:pPr marL="0" indent="0">
              <a:buNone/>
            </a:pPr>
            <a:r>
              <a:rPr lang="en-IN" sz="1500" b="1" dirty="0"/>
              <a:t>3rd  Method</a:t>
            </a:r>
            <a:r>
              <a:rPr lang="en-IN" sz="1500" dirty="0"/>
              <a:t>:  IDE  -  installation required</a:t>
            </a:r>
          </a:p>
          <a:p>
            <a:pPr marL="0" indent="0">
              <a:buNone/>
            </a:pPr>
            <a:endParaRPr lang="en-IN" sz="1500" dirty="0"/>
          </a:p>
          <a:p>
            <a:pPr marL="0" indent="0">
              <a:buNone/>
            </a:pPr>
            <a:r>
              <a:rPr lang="en-IN" sz="1500" b="1" dirty="0"/>
              <a:t>4th  Method </a:t>
            </a:r>
            <a:r>
              <a:rPr lang="en-IN" sz="1500" dirty="0"/>
              <a:t>:   Google </a:t>
            </a:r>
            <a:r>
              <a:rPr lang="en-IN" sz="1500" dirty="0" err="1"/>
              <a:t>Colab</a:t>
            </a:r>
            <a:r>
              <a:rPr lang="en-IN" sz="1500" dirty="0"/>
              <a:t> - no installation required</a:t>
            </a:r>
          </a:p>
        </p:txBody>
      </p:sp>
    </p:spTree>
    <p:extLst>
      <p:ext uri="{BB962C8B-B14F-4D97-AF65-F5344CB8AC3E}">
        <p14:creationId xmlns:p14="http://schemas.microsoft.com/office/powerpoint/2010/main" val="19252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79C1260-6D77-4B0B-8C40-E57A59ACFA56}"/>
              </a:ext>
            </a:extLst>
          </p:cNvPr>
          <p:cNvSpPr txBox="1"/>
          <p:nvPr/>
        </p:nvSpPr>
        <p:spPr>
          <a:xfrm>
            <a:off x="4776788" y="642938"/>
            <a:ext cx="6780213" cy="2643187"/>
          </a:xfrm>
          <a:prstGeom prst="rect">
            <a:avLst/>
          </a:prstGeom>
          <a:noFill/>
        </p:spPr>
        <p:txBody>
          <a:bodyPr wrap="square" rtlCol="0" anchor="t">
            <a:normAutofit/>
          </a:bodyPr>
          <a:lstStyle/>
          <a:p>
            <a:pPr marL="457189" indent="-457189">
              <a:lnSpc>
                <a:spcPct val="97000"/>
              </a:lnSpc>
              <a:buFont typeface="+mj-lt"/>
              <a:buAutoNum type="arabicPeriod"/>
            </a:pPr>
            <a:r>
              <a:rPr lang="en-IN" sz="2600" dirty="0">
                <a:latin typeface="Calibri" panose="020F0502020204030204" pitchFamily="34" charset="0"/>
                <a:ea typeface="Calibri" panose="020F0502020204030204" pitchFamily="34" charset="0"/>
                <a:cs typeface="Times New Roman" panose="02020603050405020304" pitchFamily="18" charset="0"/>
              </a:rPr>
              <a:t>  </a:t>
            </a:r>
            <a:r>
              <a:rPr lang="en-IN" sz="2000" dirty="0">
                <a:latin typeface="Calibri" panose="020F0502020204030204" pitchFamily="34" charset="0"/>
                <a:ea typeface="Calibri" panose="020F0502020204030204" pitchFamily="34" charset="0"/>
                <a:cs typeface="Times New Roman" panose="02020603050405020304" pitchFamily="18" charset="0"/>
              </a:rPr>
              <a:t>It is a general purpose High Level Language.</a:t>
            </a:r>
            <a:r>
              <a:rPr lang="en-IN" sz="20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609585">
              <a:lnSpc>
                <a:spcPct val="97000"/>
              </a:lnSpc>
            </a:pPr>
            <a:r>
              <a:rPr lang="en-IN" sz="2000" b="1" dirty="0">
                <a:latin typeface="Arial" panose="020B0604020202020204" pitchFamily="34" charset="0"/>
                <a:ea typeface="Calibri" panose="020F0502020204030204" pitchFamily="34" charset="0"/>
                <a:cs typeface="Times New Roman" panose="02020603050405020304" pitchFamily="18" charset="0"/>
              </a:rPr>
              <a:t>High</a:t>
            </a:r>
            <a:r>
              <a:rPr lang="en-IN" sz="2000" dirty="0">
                <a:latin typeface="Arial" panose="020B0604020202020204" pitchFamily="34" charset="0"/>
                <a:ea typeface="Calibri" panose="020F0502020204030204" pitchFamily="34" charset="0"/>
                <a:cs typeface="Times New Roman" panose="02020603050405020304" pitchFamily="18" charset="0"/>
              </a:rPr>
              <a:t>-</a:t>
            </a:r>
            <a:r>
              <a:rPr lang="en-IN" sz="2000" b="1" dirty="0">
                <a:latin typeface="Arial" panose="020B0604020202020204" pitchFamily="34" charset="0"/>
                <a:ea typeface="Calibri" panose="020F0502020204030204" pitchFamily="34" charset="0"/>
                <a:cs typeface="Times New Roman" panose="02020603050405020304" pitchFamily="18" charset="0"/>
              </a:rPr>
              <a:t>level languages</a:t>
            </a:r>
            <a:r>
              <a:rPr lang="en-IN" sz="2000" dirty="0">
                <a:latin typeface="Arial" panose="020B0604020202020204" pitchFamily="34" charset="0"/>
                <a:ea typeface="Calibri" panose="020F0502020204030204" pitchFamily="34" charset="0"/>
                <a:cs typeface="Times New Roman" panose="02020603050405020304" pitchFamily="18" charset="0"/>
              </a:rPr>
              <a:t> used by software developers , Software programs and scripts are written in </a:t>
            </a:r>
            <a:r>
              <a:rPr lang="en-IN" sz="2000" b="1" dirty="0">
                <a:latin typeface="Arial" panose="020B0604020202020204" pitchFamily="34" charset="0"/>
                <a:ea typeface="Calibri" panose="020F0502020204030204" pitchFamily="34" charset="0"/>
                <a:cs typeface="Times New Roman" panose="02020603050405020304" pitchFamily="18" charset="0"/>
              </a:rPr>
              <a:t>high</a:t>
            </a:r>
            <a:r>
              <a:rPr lang="en-IN" sz="2000" dirty="0">
                <a:latin typeface="Arial" panose="020B0604020202020204" pitchFamily="34" charset="0"/>
                <a:ea typeface="Calibri" panose="020F0502020204030204" pitchFamily="34" charset="0"/>
                <a:cs typeface="Times New Roman" panose="02020603050405020304" pitchFamily="18" charset="0"/>
              </a:rPr>
              <a:t>-</a:t>
            </a:r>
            <a:r>
              <a:rPr lang="en-IN" sz="2000" b="1" dirty="0">
                <a:latin typeface="Arial" panose="020B0604020202020204" pitchFamily="34" charset="0"/>
                <a:ea typeface="Calibri" panose="020F0502020204030204" pitchFamily="34" charset="0"/>
                <a:cs typeface="Times New Roman" panose="02020603050405020304" pitchFamily="18" charset="0"/>
              </a:rPr>
              <a:t>level languages</a:t>
            </a:r>
            <a:r>
              <a:rPr lang="en-IN" sz="2000" dirty="0">
                <a:latin typeface="Arial" panose="020B0604020202020204" pitchFamily="34" charset="0"/>
                <a:ea typeface="Calibri" panose="020F0502020204030204" pitchFamily="34" charset="0"/>
                <a:cs typeface="Times New Roman" panose="02020603050405020304" pitchFamily="18" charset="0"/>
              </a:rPr>
              <a:t>, like C#, Swift, and PHP.</a:t>
            </a:r>
            <a:endParaRPr lang="en-IN" sz="2000" b="1" dirty="0">
              <a:latin typeface="Arial" panose="020B0604020202020204" pitchFamily="34" charset="0"/>
              <a:ea typeface="Calibri" panose="020F0502020204030204" pitchFamily="34" charset="0"/>
              <a:cs typeface="Times New Roman" panose="02020603050405020304" pitchFamily="18" charset="0"/>
            </a:endParaRPr>
          </a:p>
          <a:p>
            <a:pPr marL="609585">
              <a:lnSpc>
                <a:spcPct val="97000"/>
              </a:lnSpc>
              <a:spcAft>
                <a:spcPts val="1067"/>
              </a:spcAft>
            </a:pPr>
            <a:r>
              <a:rPr lang="en-IN" sz="2000" b="1" dirty="0">
                <a:latin typeface="Arial" panose="020B0604020202020204" pitchFamily="34" charset="0"/>
                <a:ea typeface="Calibri" panose="020F0502020204030204" pitchFamily="34" charset="0"/>
                <a:cs typeface="Times New Roman" panose="02020603050405020304" pitchFamily="18" charset="0"/>
              </a:rPr>
              <a:t>Low</a:t>
            </a:r>
            <a:r>
              <a:rPr lang="en-IN" sz="2000" dirty="0">
                <a:latin typeface="Arial" panose="020B0604020202020204" pitchFamily="34" charset="0"/>
                <a:ea typeface="Calibri" panose="020F0502020204030204" pitchFamily="34" charset="0"/>
                <a:cs typeface="Times New Roman" panose="02020603050405020304" pitchFamily="18" charset="0"/>
              </a:rPr>
              <a:t>-</a:t>
            </a:r>
            <a:r>
              <a:rPr lang="en-IN" sz="2000" b="1" dirty="0">
                <a:latin typeface="Arial" panose="020B0604020202020204" pitchFamily="34" charset="0"/>
                <a:ea typeface="Calibri" panose="020F0502020204030204" pitchFamily="34" charset="0"/>
                <a:cs typeface="Times New Roman" panose="02020603050405020304" pitchFamily="18" charset="0"/>
              </a:rPr>
              <a:t>level</a:t>
            </a:r>
            <a:r>
              <a:rPr lang="en-IN" sz="2000" dirty="0">
                <a:latin typeface="Arial" panose="020B0604020202020204" pitchFamily="34" charset="0"/>
                <a:ea typeface="Calibri" panose="020F0502020204030204" pitchFamily="34" charset="0"/>
                <a:cs typeface="Times New Roman" panose="02020603050405020304" pitchFamily="18" charset="0"/>
              </a:rPr>
              <a:t> code is often cryptic and not human-readable. </a:t>
            </a:r>
            <a:r>
              <a:rPr lang="en-IN" sz="2000" b="1" dirty="0">
                <a:latin typeface="Arial" panose="020B0604020202020204" pitchFamily="34" charset="0"/>
                <a:ea typeface="Calibri" panose="020F0502020204030204" pitchFamily="34" charset="0"/>
                <a:cs typeface="Times New Roman" panose="02020603050405020304" pitchFamily="18" charset="0"/>
              </a:rPr>
              <a:t>low</a:t>
            </a:r>
            <a:r>
              <a:rPr lang="en-IN" sz="2000" dirty="0">
                <a:latin typeface="Arial" panose="020B0604020202020204" pitchFamily="34" charset="0"/>
                <a:ea typeface="Calibri" panose="020F0502020204030204" pitchFamily="34" charset="0"/>
                <a:cs typeface="Times New Roman" panose="02020603050405020304" pitchFamily="18" charset="0"/>
              </a:rPr>
              <a:t>-</a:t>
            </a:r>
            <a:r>
              <a:rPr lang="en-IN" sz="2000" b="1" dirty="0">
                <a:latin typeface="Arial" panose="020B0604020202020204" pitchFamily="34" charset="0"/>
                <a:ea typeface="Calibri" panose="020F0502020204030204" pitchFamily="34" charset="0"/>
                <a:cs typeface="Times New Roman" panose="02020603050405020304" pitchFamily="18" charset="0"/>
              </a:rPr>
              <a:t>level programming languages</a:t>
            </a:r>
            <a:r>
              <a:rPr lang="en-IN" sz="2000" dirty="0">
                <a:latin typeface="Arial" panose="020B0604020202020204" pitchFamily="34" charset="0"/>
                <a:ea typeface="Calibri" panose="020F0502020204030204" pitchFamily="34" charset="0"/>
                <a:cs typeface="Times New Roman" panose="02020603050405020304" pitchFamily="18" charset="0"/>
              </a:rPr>
              <a:t> are assembly </a:t>
            </a:r>
            <a:r>
              <a:rPr lang="en-IN" sz="2000" b="1" dirty="0">
                <a:latin typeface="Arial" panose="020B0604020202020204" pitchFamily="34" charset="0"/>
                <a:ea typeface="Calibri" panose="020F0502020204030204" pitchFamily="34" charset="0"/>
                <a:cs typeface="Times New Roman" panose="02020603050405020304" pitchFamily="18" charset="0"/>
              </a:rPr>
              <a:t>language</a:t>
            </a:r>
            <a:r>
              <a:rPr lang="en-IN" sz="2000" dirty="0">
                <a:latin typeface="Arial" panose="020B0604020202020204" pitchFamily="34" charset="0"/>
                <a:ea typeface="Calibri" panose="020F0502020204030204" pitchFamily="34" charset="0"/>
                <a:cs typeface="Times New Roman" panose="02020603050405020304" pitchFamily="18" charset="0"/>
              </a:rPr>
              <a:t> and machine </a:t>
            </a:r>
            <a:r>
              <a:rPr lang="en-IN" sz="2000" b="1" dirty="0">
                <a:latin typeface="Arial" panose="020B0604020202020204" pitchFamily="34" charset="0"/>
                <a:ea typeface="Calibri" panose="020F0502020204030204" pitchFamily="34" charset="0"/>
                <a:cs typeface="Times New Roman" panose="02020603050405020304" pitchFamily="18" charset="0"/>
              </a:rPr>
              <a:t>language</a:t>
            </a:r>
            <a:r>
              <a:rPr lang="en-IN" sz="2000" dirty="0">
                <a:latin typeface="Arial" panose="020B0604020202020204" pitchFamily="34"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064058F-CBA0-4D22-95F6-9063E8FB5765}"/>
              </a:ext>
            </a:extLst>
          </p:cNvPr>
          <p:cNvSpPr txBox="1"/>
          <p:nvPr/>
        </p:nvSpPr>
        <p:spPr>
          <a:xfrm>
            <a:off x="4776788" y="3616324"/>
            <a:ext cx="6780213" cy="384175"/>
          </a:xfrm>
          <a:prstGeom prst="rect">
            <a:avLst/>
          </a:prstGeom>
          <a:noFill/>
        </p:spPr>
        <p:txBody>
          <a:bodyPr wrap="square" rtlCol="0" anchor="t">
            <a:normAutofit/>
          </a:bodyPr>
          <a:lstStyle/>
          <a:p>
            <a:pPr algn="l">
              <a:lnSpc>
                <a:spcPct val="90000"/>
              </a:lnSpc>
              <a:spcAft>
                <a:spcPts val="600"/>
              </a:spcAft>
            </a:pPr>
            <a:r>
              <a:rPr lang="en-IN" sz="2000" dirty="0">
                <a:latin typeface="Calibri" panose="020F0502020204030204" pitchFamily="34" charset="0"/>
                <a:ea typeface="Calibri" panose="020F0502020204030204" pitchFamily="34" charset="0"/>
                <a:cs typeface="Times New Roman" panose="02020603050405020304" pitchFamily="18" charset="0"/>
              </a:rPr>
              <a:t>2.      It is Object Oriented Language.</a:t>
            </a:r>
            <a:endParaRPr lang="en-IN" sz="2000" dirty="0"/>
          </a:p>
        </p:txBody>
      </p:sp>
      <p:sp>
        <p:nvSpPr>
          <p:cNvPr id="7" name="TextBox 6">
            <a:extLst>
              <a:ext uri="{FF2B5EF4-FFF2-40B4-BE49-F238E27FC236}">
                <a16:creationId xmlns:a16="http://schemas.microsoft.com/office/drawing/2014/main" id="{967356F2-E5A1-4151-BE76-207B17562F0A}"/>
              </a:ext>
            </a:extLst>
          </p:cNvPr>
          <p:cNvSpPr txBox="1"/>
          <p:nvPr/>
        </p:nvSpPr>
        <p:spPr>
          <a:xfrm>
            <a:off x="4776788" y="4514523"/>
            <a:ext cx="6780213" cy="1495425"/>
          </a:xfrm>
          <a:prstGeom prst="rect">
            <a:avLst/>
          </a:prstGeom>
          <a:noFill/>
        </p:spPr>
        <p:txBody>
          <a:bodyPr wrap="square" rtlCol="0" anchor="t">
            <a:normAutofit/>
          </a:bodyPr>
          <a:lstStyle/>
          <a:p>
            <a:pPr marL="457189" indent="-457189">
              <a:lnSpc>
                <a:spcPct val="90000"/>
              </a:lnSpc>
              <a:spcAft>
                <a:spcPts val="600"/>
              </a:spcAft>
              <a:buAutoNum type="arabicPeriod" startAt="3"/>
            </a:pPr>
            <a:r>
              <a:rPr lang="en-IN" sz="2200" dirty="0">
                <a:latin typeface="Calibri" panose="020F0502020204030204" pitchFamily="34" charset="0"/>
                <a:ea typeface="Calibri" panose="020F0502020204030204" pitchFamily="34" charset="0"/>
                <a:cs typeface="Times New Roman" panose="02020603050405020304" pitchFamily="18" charset="0"/>
              </a:rPr>
              <a:t>  It is Functional Programming Language</a:t>
            </a:r>
          </a:p>
          <a:p>
            <a:pPr marL="457189" indent="-457189">
              <a:lnSpc>
                <a:spcPct val="90000"/>
              </a:lnSpc>
              <a:spcAft>
                <a:spcPts val="600"/>
              </a:spcAft>
              <a:buAutoNum type="arabicPeriod" startAt="3"/>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457189" indent="-457189">
              <a:lnSpc>
                <a:spcPct val="90000"/>
              </a:lnSpc>
              <a:spcAft>
                <a:spcPts val="600"/>
              </a:spcAft>
              <a:buFontTx/>
              <a:buAutoNum type="arabicPeriod" startAt="3"/>
            </a:pPr>
            <a:r>
              <a:rPr lang="en-IN" sz="2200" dirty="0">
                <a:latin typeface="Calibri" panose="020F0502020204030204" pitchFamily="34" charset="0"/>
                <a:ea typeface="Calibri" panose="020F0502020204030204" pitchFamily="34" charset="0"/>
                <a:cs typeface="Times New Roman" panose="02020603050405020304" pitchFamily="18" charset="0"/>
              </a:rPr>
              <a:t>  </a:t>
            </a:r>
            <a:r>
              <a:rPr lang="en-IN" sz="2200" dirty="0"/>
              <a:t>We can write python Program without any class also where in    java we must have to write one class.</a:t>
            </a:r>
          </a:p>
        </p:txBody>
      </p:sp>
      <p:sp>
        <p:nvSpPr>
          <p:cNvPr id="2" name="Title 1">
            <a:extLst>
              <a:ext uri="{FF2B5EF4-FFF2-40B4-BE49-F238E27FC236}">
                <a16:creationId xmlns:a16="http://schemas.microsoft.com/office/drawing/2014/main" id="{770315DA-DC19-4599-9AE2-6D493EE4647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Python Introduction</a:t>
            </a:r>
            <a:br>
              <a:rPr lang="en-US" sz="3600" kern="1200">
                <a:solidFill>
                  <a:srgbClr val="FFFFFF"/>
                </a:solidFill>
                <a:latin typeface="+mj-lt"/>
                <a:ea typeface="+mj-ea"/>
                <a:cs typeface="+mj-cs"/>
              </a:rPr>
            </a:br>
            <a:endParaRPr lang="en-US" sz="3600" kern="1200">
              <a:solidFill>
                <a:srgbClr val="FFFFFF"/>
              </a:solidFill>
              <a:latin typeface="+mj-lt"/>
              <a:ea typeface="+mj-ea"/>
              <a:cs typeface="+mj-cs"/>
            </a:endParaRPr>
          </a:p>
        </p:txBody>
      </p:sp>
    </p:spTree>
    <p:extLst>
      <p:ext uri="{BB962C8B-B14F-4D97-AF65-F5344CB8AC3E}">
        <p14:creationId xmlns:p14="http://schemas.microsoft.com/office/powerpoint/2010/main" val="90676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9103-B8FD-412B-9E0B-3ECDEAE9B792}"/>
              </a:ext>
            </a:extLst>
          </p:cNvPr>
          <p:cNvSpPr>
            <a:spLocks noGrp="1"/>
          </p:cNvSpPr>
          <p:nvPr>
            <p:ph type="title"/>
          </p:nvPr>
        </p:nvSpPr>
        <p:spPr>
          <a:xfrm>
            <a:off x="1136428" y="627564"/>
            <a:ext cx="7474172" cy="1325563"/>
          </a:xfrm>
        </p:spPr>
        <p:txBody>
          <a:bodyPr>
            <a:normAutofit/>
          </a:bodyPr>
          <a:lstStyle/>
          <a:p>
            <a:r>
              <a:rPr lang="en-IN" dirty="0"/>
              <a:t>Python Data Type</a:t>
            </a:r>
          </a:p>
        </p:txBody>
      </p:sp>
      <p:sp>
        <p:nvSpPr>
          <p:cNvPr id="3" name="Content Placeholder 2">
            <a:extLst>
              <a:ext uri="{FF2B5EF4-FFF2-40B4-BE49-F238E27FC236}">
                <a16:creationId xmlns:a16="http://schemas.microsoft.com/office/drawing/2014/main" id="{74DA6C0F-35F4-4FF1-B0B2-719F743FC519}"/>
              </a:ext>
            </a:extLst>
          </p:cNvPr>
          <p:cNvSpPr>
            <a:spLocks noGrp="1"/>
          </p:cNvSpPr>
          <p:nvPr>
            <p:ph idx="1"/>
          </p:nvPr>
        </p:nvSpPr>
        <p:spPr>
          <a:xfrm>
            <a:off x="1136429" y="2278173"/>
            <a:ext cx="6467867" cy="3450613"/>
          </a:xfrm>
        </p:spPr>
        <p:txBody>
          <a:bodyPr anchor="ctr">
            <a:normAutofit/>
          </a:bodyPr>
          <a:lstStyle/>
          <a:p>
            <a:pPr marL="0" indent="0">
              <a:buNone/>
            </a:pPr>
            <a:r>
              <a:rPr lang="en-IN" sz="1700"/>
              <a:t>Python has the following data types built-in.</a:t>
            </a:r>
          </a:p>
          <a:p>
            <a:pPr marL="0" indent="0">
              <a:buNone/>
            </a:pPr>
            <a:endParaRPr lang="en-IN" sz="1700"/>
          </a:p>
          <a:p>
            <a:pPr marL="0" indent="0">
              <a:buNone/>
            </a:pPr>
            <a:r>
              <a:rPr lang="en-IN" sz="1700"/>
              <a:t>Text Type:	           str</a:t>
            </a:r>
          </a:p>
          <a:p>
            <a:pPr marL="0" indent="0">
              <a:buNone/>
            </a:pPr>
            <a:r>
              <a:rPr lang="en-IN" sz="1700"/>
              <a:t>Numeric Types:	int, float, complex</a:t>
            </a:r>
          </a:p>
          <a:p>
            <a:pPr marL="0" indent="0">
              <a:buNone/>
            </a:pPr>
            <a:r>
              <a:rPr lang="en-IN" sz="1700"/>
              <a:t>Sequence Types:	list, tuple, range</a:t>
            </a:r>
          </a:p>
          <a:p>
            <a:pPr marL="0" indent="0">
              <a:buNone/>
            </a:pPr>
            <a:r>
              <a:rPr lang="en-IN" sz="1700"/>
              <a:t>Mapping Type:	dict</a:t>
            </a:r>
          </a:p>
          <a:p>
            <a:pPr marL="0" indent="0">
              <a:buNone/>
            </a:pPr>
            <a:r>
              <a:rPr lang="en-IN" sz="1700"/>
              <a:t>Set Types:	            set, frozenset</a:t>
            </a:r>
          </a:p>
          <a:p>
            <a:pPr marL="0" indent="0">
              <a:buNone/>
            </a:pPr>
            <a:r>
              <a:rPr lang="en-IN" sz="1700"/>
              <a:t>Boolean Type:	bool</a:t>
            </a:r>
          </a:p>
          <a:p>
            <a:pPr marL="0" indent="0">
              <a:buNone/>
            </a:pPr>
            <a:r>
              <a:rPr lang="en-IN" sz="1700"/>
              <a:t>Binary Types:	bytes, byte array, memory view</a:t>
            </a:r>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cessor">
            <a:extLst>
              <a:ext uri="{FF2B5EF4-FFF2-40B4-BE49-F238E27FC236}">
                <a16:creationId xmlns:a16="http://schemas.microsoft.com/office/drawing/2014/main" id="{7BBA16AF-81B9-46E7-A060-1C00CD038D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79472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0CE25-EF33-48F0-A27C-C6102B699E65}"/>
              </a:ext>
            </a:extLst>
          </p:cNvPr>
          <p:cNvSpPr>
            <a:spLocks noGrp="1"/>
          </p:cNvSpPr>
          <p:nvPr>
            <p:ph type="title"/>
          </p:nvPr>
        </p:nvSpPr>
        <p:spPr>
          <a:xfrm>
            <a:off x="838200" y="365125"/>
            <a:ext cx="10515600" cy="1325563"/>
          </a:xfrm>
        </p:spPr>
        <p:txBody>
          <a:bodyPr>
            <a:normAutofit/>
          </a:bodyPr>
          <a:lstStyle/>
          <a:p>
            <a:r>
              <a:rPr lang="en-IN" sz="5400"/>
              <a:t>Python Data Type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E53EF2-83EC-4F3B-A700-CED9B4C0E613}"/>
              </a:ext>
            </a:extLst>
          </p:cNvPr>
          <p:cNvSpPr>
            <a:spLocks noGrp="1"/>
          </p:cNvSpPr>
          <p:nvPr>
            <p:ph idx="1"/>
          </p:nvPr>
        </p:nvSpPr>
        <p:spPr>
          <a:xfrm>
            <a:off x="838200" y="1929384"/>
            <a:ext cx="10515600" cy="4251960"/>
          </a:xfrm>
        </p:spPr>
        <p:txBody>
          <a:bodyPr>
            <a:normAutofit/>
          </a:bodyPr>
          <a:lstStyle/>
          <a:p>
            <a:pPr marL="0" indent="0">
              <a:buNone/>
            </a:pPr>
            <a:r>
              <a:rPr lang="en-US" sz="1400"/>
              <a:t>python 2.x    -   long  present                                python 3.x    -  long does not exist</a:t>
            </a:r>
          </a:p>
          <a:p>
            <a:pPr marL="0" indent="0">
              <a:buNone/>
            </a:pPr>
            <a:endParaRPr lang="en-US" sz="1400"/>
          </a:p>
          <a:p>
            <a:pPr marL="0" indent="0">
              <a:buNone/>
            </a:pPr>
            <a:r>
              <a:rPr lang="en-US" sz="1400"/>
              <a:t>		                  class  DataTypeDemo:</a:t>
            </a:r>
          </a:p>
          <a:p>
            <a:pPr marL="0" indent="0">
              <a:buNone/>
            </a:pPr>
            <a:r>
              <a:rPr lang="en-US" sz="1400"/>
              <a:t>			       def   method1(self):</a:t>
            </a:r>
          </a:p>
          <a:p>
            <a:pPr marL="0" indent="0">
              <a:buNone/>
            </a:pPr>
            <a:r>
              <a:rPr lang="en-US" sz="1400"/>
              <a:t>				str1 = "Good Book"</a:t>
            </a:r>
          </a:p>
          <a:p>
            <a:pPr marL="0" indent="0">
              <a:buNone/>
            </a:pPr>
            <a:r>
              <a:rPr lang="en-US" sz="1400"/>
              <a:t>                                                                           int1  = 10 </a:t>
            </a:r>
          </a:p>
          <a:p>
            <a:pPr marL="0" indent="0">
              <a:buNone/>
            </a:pPr>
            <a:r>
              <a:rPr lang="en-US" sz="1400"/>
              <a:t>                                                                           bool1 = True</a:t>
            </a:r>
          </a:p>
          <a:p>
            <a:pPr marL="0" indent="0">
              <a:buNone/>
            </a:pPr>
            <a:r>
              <a:rPr lang="en-US" sz="1400"/>
              <a:t>                                                                           long1 = 999999999999999999999999</a:t>
            </a:r>
          </a:p>
          <a:p>
            <a:pPr marL="0" indent="0">
              <a:buNone/>
            </a:pPr>
            <a:endParaRPr lang="en-US" sz="1400"/>
          </a:p>
          <a:p>
            <a:pPr marL="0" indent="0">
              <a:buNone/>
            </a:pPr>
            <a:r>
              <a:rPr lang="en-US" sz="1400"/>
              <a:t>                                                                           print(str1 +"/"+ int1  +"/"+ bool1 +"/"+long1)</a:t>
            </a:r>
          </a:p>
          <a:p>
            <a:pPr marL="0" indent="0">
              <a:buNone/>
            </a:pPr>
            <a:endParaRPr lang="en-US" sz="1400"/>
          </a:p>
          <a:p>
            <a:pPr marL="0" indent="0">
              <a:buNone/>
            </a:pPr>
            <a:r>
              <a:rPr lang="en-US" sz="1400"/>
              <a:t>                                                    obj =  DataTypeDemo()</a:t>
            </a:r>
          </a:p>
          <a:p>
            <a:pPr marL="0" indent="0">
              <a:buNone/>
            </a:pPr>
            <a:r>
              <a:rPr lang="en-US" sz="1400"/>
              <a:t>                                                    obj.method1() </a:t>
            </a:r>
            <a:endParaRPr lang="en-IN" sz="1400"/>
          </a:p>
        </p:txBody>
      </p:sp>
    </p:spTree>
    <p:extLst>
      <p:ext uri="{BB962C8B-B14F-4D97-AF65-F5344CB8AC3E}">
        <p14:creationId xmlns:p14="http://schemas.microsoft.com/office/powerpoint/2010/main" val="392822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D5D37D-6652-4AC4-BC87-9041E16302B8}"/>
              </a:ext>
            </a:extLst>
          </p:cNvPr>
          <p:cNvSpPr>
            <a:spLocks noGrp="1"/>
          </p:cNvSpPr>
          <p:nvPr>
            <p:ph type="title"/>
          </p:nvPr>
        </p:nvSpPr>
        <p:spPr>
          <a:xfrm>
            <a:off x="312724" y="3433763"/>
            <a:ext cx="3197013" cy="2743200"/>
          </a:xfrm>
        </p:spPr>
        <p:txBody>
          <a:bodyPr anchor="t">
            <a:normAutofit/>
          </a:bodyPr>
          <a:lstStyle/>
          <a:p>
            <a:pPr algn="ctr"/>
            <a:r>
              <a:rPr lang="en-IN" sz="4800" b="0">
                <a:solidFill>
                  <a:schemeClr val="bg1"/>
                </a:solidFill>
              </a:rPr>
              <a:t>Identif</a:t>
            </a:r>
            <a:r>
              <a:rPr lang="en-IN" sz="4800" spc="-11">
                <a:solidFill>
                  <a:schemeClr val="bg1"/>
                </a:solidFill>
              </a:rPr>
              <a:t>i</a:t>
            </a:r>
            <a:r>
              <a:rPr lang="en-IN" sz="4800" b="0">
                <a:solidFill>
                  <a:schemeClr val="bg1"/>
                </a:solidFill>
              </a:rPr>
              <a:t>ers</a:t>
            </a:r>
            <a:endParaRPr lang="en-IN" sz="4800">
              <a:solidFill>
                <a:schemeClr val="bg1"/>
              </a:solidFill>
            </a:endParaRPr>
          </a:p>
        </p:txBody>
      </p:sp>
      <p:pic>
        <p:nvPicPr>
          <p:cNvPr id="7" name="Graphic 6" descr="Variable">
            <a:extLst>
              <a:ext uri="{FF2B5EF4-FFF2-40B4-BE49-F238E27FC236}">
                <a16:creationId xmlns:a16="http://schemas.microsoft.com/office/drawing/2014/main" id="{AB1B680F-2376-4F71-8A3A-E4121F5378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C5ED5501-1014-4FA3-9A7F-9D1A98437BD2}"/>
              </a:ext>
            </a:extLst>
          </p:cNvPr>
          <p:cNvSpPr>
            <a:spLocks noGrp="1"/>
          </p:cNvSpPr>
          <p:nvPr>
            <p:ph idx="1"/>
          </p:nvPr>
        </p:nvSpPr>
        <p:spPr>
          <a:xfrm>
            <a:off x="4330719" y="641615"/>
            <a:ext cx="7289799" cy="5533496"/>
          </a:xfrm>
        </p:spPr>
        <p:txBody>
          <a:bodyPr anchor="ctr">
            <a:normAutofit/>
          </a:bodyPr>
          <a:lstStyle/>
          <a:p>
            <a:pPr marL="0" indent="0">
              <a:spcBef>
                <a:spcPts val="100"/>
              </a:spcBef>
              <a:buClr>
                <a:srgbClr val="E21737"/>
              </a:buClr>
              <a:buSzPct val="119000"/>
              <a:buNone/>
            </a:pPr>
            <a:r>
              <a:rPr lang="en-US" altLang="en-US" sz="2400"/>
              <a:t>A Python identifier is a name used to identify a variable, function, class, module,  or any other object.</a:t>
            </a:r>
          </a:p>
          <a:p>
            <a:pPr>
              <a:spcBef>
                <a:spcPts val="25"/>
              </a:spcBef>
              <a:buClr>
                <a:srgbClr val="E21737"/>
              </a:buClr>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a:p>
            <a:pPr marL="0" indent="0">
              <a:buClr>
                <a:srgbClr val="E21737"/>
              </a:buClr>
              <a:buSzPct val="119000"/>
              <a:buNone/>
            </a:pPr>
            <a:r>
              <a:rPr lang="en-US" altLang="en-US" sz="2400" b="1"/>
              <a:t>Naming Rules</a:t>
            </a:r>
            <a:endParaRPr lang="en-US" altLang="en-US" sz="2400"/>
          </a:p>
          <a:p>
            <a:pPr>
              <a:spcBef>
                <a:spcPts val="25"/>
              </a:spcBef>
            </a:pPr>
            <a:endParaRPr lang="en-US" altLang="en-US" sz="2400">
              <a:latin typeface="Times New Roman" panose="02020603050405020304" pitchFamily="18" charset="0"/>
              <a:cs typeface="Times New Roman" panose="02020603050405020304" pitchFamily="18" charset="0"/>
            </a:endParaRPr>
          </a:p>
          <a:p>
            <a:pPr marL="0" indent="0">
              <a:buClr>
                <a:srgbClr val="E21737"/>
              </a:buClr>
              <a:buSzPct val="119000"/>
              <a:buNone/>
            </a:pPr>
            <a:r>
              <a:rPr lang="en-US" altLang="en-US" sz="2400"/>
              <a:t>Variable length can be of anything.</a:t>
            </a:r>
          </a:p>
          <a:p>
            <a:pPr marL="0" indent="0">
              <a:spcBef>
                <a:spcPts val="2163"/>
              </a:spcBef>
              <a:buClr>
                <a:srgbClr val="E21737"/>
              </a:buClr>
              <a:buSzPct val="119000"/>
              <a:buNone/>
            </a:pPr>
            <a:r>
              <a:rPr lang="en-US" altLang="en-US" sz="2400"/>
              <a:t>Identifier names should start with an alphabet or underscore(_) followed by zero  or more letters, underscores and digits</a:t>
            </a:r>
          </a:p>
          <a:p>
            <a:pPr>
              <a:spcBef>
                <a:spcPts val="37"/>
              </a:spcBef>
              <a:buClr>
                <a:srgbClr val="E21737"/>
              </a:buClr>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a:p>
            <a:pPr marL="0" indent="0">
              <a:buClr>
                <a:srgbClr val="E21737"/>
              </a:buClr>
              <a:buSzPct val="119000"/>
              <a:buNone/>
            </a:pPr>
            <a:r>
              <a:rPr lang="en-US" altLang="en-US" sz="2400"/>
              <a:t>No other special characters are allowed.</a:t>
            </a:r>
          </a:p>
          <a:p>
            <a:pPr>
              <a:spcBef>
                <a:spcPts val="25"/>
              </a:spcBef>
              <a:buClr>
                <a:srgbClr val="E21737"/>
              </a:buClr>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a:p>
            <a:pPr marL="0" indent="0">
              <a:buClr>
                <a:srgbClr val="E21737"/>
              </a:buClr>
              <a:buSzPct val="119000"/>
              <a:buNone/>
            </a:pPr>
            <a:r>
              <a:rPr lang="en-US" altLang="en-US" sz="2400"/>
              <a:t>Identifier names are case sensitive.</a:t>
            </a:r>
          </a:p>
          <a:p>
            <a:pPr marL="0" indent="0">
              <a:buNone/>
            </a:pPr>
            <a:endParaRPr lang="en-IN" sz="2400"/>
          </a:p>
        </p:txBody>
      </p:sp>
    </p:spTree>
    <p:extLst>
      <p:ext uri="{BB962C8B-B14F-4D97-AF65-F5344CB8AC3E}">
        <p14:creationId xmlns:p14="http://schemas.microsoft.com/office/powerpoint/2010/main" val="280710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17EF-6B75-4568-A667-E06ACAA1AC82}"/>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b="0"/>
              <a:t>Reserved</a:t>
            </a:r>
            <a:r>
              <a:rPr lang="en-US" sz="3200" spc="-111"/>
              <a:t> </a:t>
            </a:r>
            <a:r>
              <a:rPr lang="en-US" sz="3200" spc="-11"/>
              <a:t>Words</a:t>
            </a:r>
            <a:endParaRPr lang="en-US" sz="3200"/>
          </a:p>
        </p:txBody>
      </p:sp>
      <p:pic>
        <p:nvPicPr>
          <p:cNvPr id="7" name="Content Placeholder 6">
            <a:extLst>
              <a:ext uri="{FF2B5EF4-FFF2-40B4-BE49-F238E27FC236}">
                <a16:creationId xmlns:a16="http://schemas.microsoft.com/office/drawing/2014/main" id="{3DC3113F-3DF8-415C-9EDA-01A8FA9197BD}"/>
              </a:ext>
            </a:extLst>
          </p:cNvPr>
          <p:cNvPicPr>
            <a:picLocks noGrp="1" noChangeAspect="1"/>
          </p:cNvPicPr>
          <p:nvPr>
            <p:ph idx="1"/>
          </p:nvPr>
        </p:nvPicPr>
        <p:blipFill rotWithShape="1">
          <a:blip r:embed="rId2"/>
          <a:srcRect r="1" b="392"/>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7811107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9E2D-9ADA-45F7-BCE6-91603B290B1C}"/>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altLang="en-US" sz="3200" b="0"/>
              <a:t>Operators</a:t>
            </a:r>
            <a:endParaRPr lang="en-US" sz="3200"/>
          </a:p>
        </p:txBody>
      </p:sp>
      <p:pic>
        <p:nvPicPr>
          <p:cNvPr id="5" name="Content Placeholder 4">
            <a:extLst>
              <a:ext uri="{FF2B5EF4-FFF2-40B4-BE49-F238E27FC236}">
                <a16:creationId xmlns:a16="http://schemas.microsoft.com/office/drawing/2014/main" id="{C9A97F75-A597-4B8C-BFFA-46BADCF8C724}"/>
              </a:ext>
            </a:extLst>
          </p:cNvPr>
          <p:cNvPicPr>
            <a:picLocks noGrp="1" noChangeAspect="1"/>
          </p:cNvPicPr>
          <p:nvPr>
            <p:ph idx="1"/>
          </p:nvPr>
        </p:nvPicPr>
        <p:blipFill rotWithShape="1">
          <a:blip r:embed="rId3"/>
          <a:srcRect t="677" r="1" b="2963"/>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8121335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EC3BE2-9221-4C07-9234-108834C8358C}"/>
              </a:ext>
            </a:extLst>
          </p:cNvPr>
          <p:cNvSpPr>
            <a:spLocks noGrp="1"/>
          </p:cNvSpPr>
          <p:nvPr>
            <p:ph type="title"/>
          </p:nvPr>
        </p:nvSpPr>
        <p:spPr>
          <a:xfrm>
            <a:off x="312724" y="3433763"/>
            <a:ext cx="3197013" cy="2743200"/>
          </a:xfrm>
        </p:spPr>
        <p:txBody>
          <a:bodyPr anchor="t">
            <a:normAutofit/>
          </a:bodyPr>
          <a:lstStyle/>
          <a:p>
            <a:pPr algn="ctr"/>
            <a:r>
              <a:rPr lang="en-IN" sz="4800">
                <a:solidFill>
                  <a:schemeClr val="bg1"/>
                </a:solidFill>
              </a:rPr>
              <a:t>Control Flow  Using Python</a:t>
            </a:r>
          </a:p>
        </p:txBody>
      </p:sp>
      <p:pic>
        <p:nvPicPr>
          <p:cNvPr id="7" name="Graphic 6" descr="Flowchart">
            <a:extLst>
              <a:ext uri="{FF2B5EF4-FFF2-40B4-BE49-F238E27FC236}">
                <a16:creationId xmlns:a16="http://schemas.microsoft.com/office/drawing/2014/main" id="{73CE4409-9E0B-4F86-8E40-FDFF025665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3E01A23D-B851-4D4B-B60B-2408B10501B4}"/>
              </a:ext>
            </a:extLst>
          </p:cNvPr>
          <p:cNvSpPr>
            <a:spLocks noGrp="1"/>
          </p:cNvSpPr>
          <p:nvPr>
            <p:ph idx="1"/>
          </p:nvPr>
        </p:nvSpPr>
        <p:spPr>
          <a:xfrm>
            <a:off x="4330719" y="641615"/>
            <a:ext cx="7289799" cy="5533496"/>
          </a:xfrm>
        </p:spPr>
        <p:txBody>
          <a:bodyPr anchor="ctr">
            <a:normAutofit/>
          </a:bodyPr>
          <a:lstStyle/>
          <a:p>
            <a:pPr marL="0" indent="0">
              <a:buNone/>
            </a:pPr>
            <a:r>
              <a:rPr lang="en-US" dirty="0"/>
              <a:t>A program's control flow is the order in which the program's code executes.</a:t>
            </a:r>
          </a:p>
          <a:p>
            <a:pPr marL="514350" indent="-514350">
              <a:buAutoNum type="arabicPeriod"/>
            </a:pPr>
            <a:endParaRPr lang="en-US" dirty="0"/>
          </a:p>
          <a:p>
            <a:pPr marL="514350" indent="-514350">
              <a:buAutoNum type="arabicPeriod"/>
            </a:pPr>
            <a:r>
              <a:rPr lang="en-US" dirty="0"/>
              <a:t>Selection Statement  </a:t>
            </a:r>
          </a:p>
          <a:p>
            <a:pPr marL="0" indent="0">
              <a:buNone/>
            </a:pPr>
            <a:r>
              <a:rPr lang="en-US" dirty="0"/>
              <a:t>	(if else switch)</a:t>
            </a:r>
          </a:p>
          <a:p>
            <a:pPr marL="0" indent="0">
              <a:buNone/>
            </a:pPr>
            <a:endParaRPr lang="en-US" dirty="0"/>
          </a:p>
          <a:p>
            <a:pPr marL="0" indent="0">
              <a:buNone/>
            </a:pPr>
            <a:r>
              <a:rPr lang="en-US" dirty="0"/>
              <a:t>2. Iterative statement  </a:t>
            </a:r>
          </a:p>
          <a:p>
            <a:pPr marL="0" indent="0">
              <a:buNone/>
            </a:pPr>
            <a:r>
              <a:rPr lang="en-US" dirty="0"/>
              <a:t>	(for , while , do while)</a:t>
            </a:r>
            <a:endParaRPr lang="en-IN" dirty="0"/>
          </a:p>
        </p:txBody>
      </p:sp>
    </p:spTree>
    <p:extLst>
      <p:ext uri="{BB962C8B-B14F-4D97-AF65-F5344CB8AC3E}">
        <p14:creationId xmlns:p14="http://schemas.microsoft.com/office/powerpoint/2010/main" val="225453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endParaRPr lang="en-IN" dirty="0"/>
          </a:p>
          <a:p>
            <a:r>
              <a:rPr lang="en-US" dirty="0"/>
              <a:t>OOPs-Python -Class and Object</a:t>
            </a:r>
          </a:p>
          <a:p>
            <a:r>
              <a:rPr lang="en-US" dirty="0"/>
              <a:t>Constructor , self , </a:t>
            </a:r>
            <a:r>
              <a:rPr lang="en-US" dirty="0" err="1"/>
              <a:t>cls</a:t>
            </a:r>
            <a:endParaRPr lang="en-US" dirty="0"/>
          </a:p>
          <a:p>
            <a:r>
              <a:rPr lang="en-US" dirty="0"/>
              <a:t> Types Of Variable</a:t>
            </a:r>
          </a:p>
          <a:p>
            <a:r>
              <a:rPr lang="en-US" dirty="0"/>
              <a:t> Types Of Method</a:t>
            </a:r>
          </a:p>
          <a:p>
            <a:r>
              <a:rPr lang="en-US" dirty="0"/>
              <a:t> Inner class</a:t>
            </a:r>
          </a:p>
          <a:p>
            <a:r>
              <a:rPr lang="en-US" dirty="0"/>
              <a:t> Bean </a:t>
            </a:r>
          </a:p>
          <a:p>
            <a:r>
              <a:rPr lang="en-US" dirty="0"/>
              <a:t> </a:t>
            </a:r>
            <a:r>
              <a:rPr lang="en-US" dirty="0" err="1"/>
              <a:t>HandsOn</a:t>
            </a:r>
            <a:endParaRPr lang="en-IN" dirty="0"/>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07823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658A7-6043-4C8C-B094-9FCE566FE8FE}"/>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OOPs-Python -Class and Object</a:t>
            </a:r>
            <a:endParaRPr lang="en-IN" dirty="0">
              <a:solidFill>
                <a:srgbClr val="FFFFFF"/>
              </a:solidFill>
            </a:endParaRPr>
          </a:p>
        </p:txBody>
      </p:sp>
      <p:sp>
        <p:nvSpPr>
          <p:cNvPr id="3" name="Content Placeholder 2">
            <a:extLst>
              <a:ext uri="{FF2B5EF4-FFF2-40B4-BE49-F238E27FC236}">
                <a16:creationId xmlns:a16="http://schemas.microsoft.com/office/drawing/2014/main" id="{EDA7C918-A6CE-464F-AA06-9419D6888FD9}"/>
              </a:ext>
            </a:extLst>
          </p:cNvPr>
          <p:cNvSpPr>
            <a:spLocks noGrp="1"/>
          </p:cNvSpPr>
          <p:nvPr>
            <p:ph idx="1"/>
          </p:nvPr>
        </p:nvSpPr>
        <p:spPr>
          <a:xfrm>
            <a:off x="4699818" y="640082"/>
            <a:ext cx="6848715" cy="2484884"/>
          </a:xfrm>
        </p:spPr>
        <p:txBody>
          <a:bodyPr anchor="ctr">
            <a:normAutofit/>
          </a:bodyPr>
          <a:lstStyle/>
          <a:p>
            <a:pPr marL="0" indent="0">
              <a:buNone/>
            </a:pPr>
            <a:r>
              <a:rPr lang="en-US" sz="2000" dirty="0"/>
              <a:t>Any thing that we find in the real life can be defined as object. </a:t>
            </a:r>
          </a:p>
          <a:p>
            <a:pPr marL="0" indent="0">
              <a:buNone/>
            </a:pPr>
            <a:r>
              <a:rPr lang="en-US" sz="2000" dirty="0"/>
              <a:t>Any thing that have attribute and action is defined as Object.</a:t>
            </a:r>
          </a:p>
          <a:p>
            <a:pPr marL="0" indent="0">
              <a:buNone/>
            </a:pPr>
            <a:r>
              <a:rPr lang="en-US" sz="2000" dirty="0"/>
              <a:t>Tangible and non-tangible</a:t>
            </a:r>
          </a:p>
          <a:p>
            <a:pPr marL="0" indent="0">
              <a:buNone/>
            </a:pPr>
            <a:endParaRPr lang="en-US" sz="2000" dirty="0"/>
          </a:p>
          <a:p>
            <a:pPr marL="0" indent="0">
              <a:buNone/>
            </a:pPr>
            <a:endParaRPr lang="en-IN" sz="2000" dirty="0"/>
          </a:p>
        </p:txBody>
      </p:sp>
      <p:pic>
        <p:nvPicPr>
          <p:cNvPr id="4" name="Picture 3">
            <a:extLst>
              <a:ext uri="{FF2B5EF4-FFF2-40B4-BE49-F238E27FC236}">
                <a16:creationId xmlns:a16="http://schemas.microsoft.com/office/drawing/2014/main" id="{EDE3B028-FA34-4E19-B918-7B725384D845}"/>
              </a:ext>
            </a:extLst>
          </p:cNvPr>
          <p:cNvPicPr/>
          <p:nvPr/>
        </p:nvPicPr>
        <p:blipFill>
          <a:blip r:embed="rId2"/>
          <a:stretch>
            <a:fillRect/>
          </a:stretch>
        </p:blipFill>
        <p:spPr bwMode="auto">
          <a:xfrm>
            <a:off x="5168734" y="3446698"/>
            <a:ext cx="5865361" cy="2488335"/>
          </a:xfrm>
          <a:prstGeom prst="rect">
            <a:avLst/>
          </a:prstGeom>
          <a:noFill/>
        </p:spPr>
      </p:pic>
    </p:spTree>
    <p:extLst>
      <p:ext uri="{BB962C8B-B14F-4D97-AF65-F5344CB8AC3E}">
        <p14:creationId xmlns:p14="http://schemas.microsoft.com/office/powerpoint/2010/main" val="255015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F291-6B0D-4350-92CF-6759E36E8611}"/>
              </a:ext>
            </a:extLst>
          </p:cNvPr>
          <p:cNvSpPr>
            <a:spLocks noGrp="1"/>
          </p:cNvSpPr>
          <p:nvPr>
            <p:ph type="title"/>
          </p:nvPr>
        </p:nvSpPr>
        <p:spPr>
          <a:xfrm>
            <a:off x="1136428" y="627564"/>
            <a:ext cx="7474172" cy="1325563"/>
          </a:xfrm>
        </p:spPr>
        <p:txBody>
          <a:bodyPr>
            <a:normAutofit/>
          </a:bodyPr>
          <a:lstStyle/>
          <a:p>
            <a:r>
              <a:rPr lang="en-US" sz="4100"/>
              <a:t>OOPs-Python -Class and Objects-Python -Class and Object</a:t>
            </a:r>
            <a:endParaRPr lang="en-IN" sz="4100"/>
          </a:p>
        </p:txBody>
      </p:sp>
      <p:sp>
        <p:nvSpPr>
          <p:cNvPr id="3" name="Content Placeholder 2">
            <a:extLst>
              <a:ext uri="{FF2B5EF4-FFF2-40B4-BE49-F238E27FC236}">
                <a16:creationId xmlns:a16="http://schemas.microsoft.com/office/drawing/2014/main" id="{7E880639-5C53-4F6D-A2B6-19A9B2A3FE93}"/>
              </a:ext>
            </a:extLst>
          </p:cNvPr>
          <p:cNvSpPr>
            <a:spLocks noGrp="1"/>
          </p:cNvSpPr>
          <p:nvPr>
            <p:ph idx="1"/>
          </p:nvPr>
        </p:nvSpPr>
        <p:spPr>
          <a:xfrm>
            <a:off x="1136429" y="2278173"/>
            <a:ext cx="6467867" cy="3450613"/>
          </a:xfrm>
        </p:spPr>
        <p:txBody>
          <a:bodyPr anchor="ctr">
            <a:normAutofit/>
          </a:bodyPr>
          <a:lstStyle/>
          <a:p>
            <a:pPr marL="0" indent="0">
              <a:buNone/>
            </a:pPr>
            <a:r>
              <a:rPr lang="en-US" sz="2400"/>
              <a:t>CLASS   </a:t>
            </a:r>
          </a:p>
          <a:p>
            <a:pPr marL="0" indent="0">
              <a:buNone/>
            </a:pPr>
            <a:endParaRPr lang="en-US" sz="2400"/>
          </a:p>
          <a:p>
            <a:pPr marL="0" indent="0">
              <a:buNone/>
            </a:pPr>
            <a:r>
              <a:rPr lang="en-US" sz="2400"/>
              <a:t>class is defined as Blue Print of an object.</a:t>
            </a:r>
          </a:p>
          <a:p>
            <a:pPr marL="0" indent="0">
              <a:buNone/>
            </a:pPr>
            <a:r>
              <a:rPr lang="en-US" sz="2400"/>
              <a:t>object attribute is defined as variable inside a class.</a:t>
            </a:r>
          </a:p>
          <a:p>
            <a:pPr marL="0" indent="0">
              <a:buNone/>
            </a:pPr>
            <a:r>
              <a:rPr lang="en-US" sz="2400"/>
              <a:t>object action is defined as Method inside  a class. </a:t>
            </a:r>
            <a:endParaRPr lang="en-IN" sz="2400"/>
          </a:p>
        </p:txBody>
      </p:sp>
      <p:sp>
        <p:nvSpPr>
          <p:cNvPr id="14"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6" descr="File YML">
            <a:extLst>
              <a:ext uri="{FF2B5EF4-FFF2-40B4-BE49-F238E27FC236}">
                <a16:creationId xmlns:a16="http://schemas.microsoft.com/office/drawing/2014/main" id="{E757E710-2558-483E-94E1-2B88C7BD8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38768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351B-9AED-40AB-B370-5B967093A145}"/>
              </a:ext>
            </a:extLst>
          </p:cNvPr>
          <p:cNvSpPr>
            <a:spLocks noGrp="1"/>
          </p:cNvSpPr>
          <p:nvPr>
            <p:ph type="title"/>
          </p:nvPr>
        </p:nvSpPr>
        <p:spPr>
          <a:xfrm>
            <a:off x="1136428" y="627564"/>
            <a:ext cx="7474172" cy="1325563"/>
          </a:xfrm>
        </p:spPr>
        <p:txBody>
          <a:bodyPr>
            <a:normAutofit/>
          </a:bodyPr>
          <a:lstStyle/>
          <a:p>
            <a:r>
              <a:rPr lang="en-US" dirty="0"/>
              <a:t>OOPs-Python -Class and Object</a:t>
            </a:r>
            <a:endParaRPr lang="en-IN" dirty="0"/>
          </a:p>
        </p:txBody>
      </p:sp>
      <p:sp>
        <p:nvSpPr>
          <p:cNvPr id="3" name="Content Placeholder 2">
            <a:extLst>
              <a:ext uri="{FF2B5EF4-FFF2-40B4-BE49-F238E27FC236}">
                <a16:creationId xmlns:a16="http://schemas.microsoft.com/office/drawing/2014/main" id="{15707E52-98CA-45F1-871A-E400B90894DE}"/>
              </a:ext>
            </a:extLst>
          </p:cNvPr>
          <p:cNvSpPr>
            <a:spLocks noGrp="1"/>
          </p:cNvSpPr>
          <p:nvPr>
            <p:ph idx="1"/>
          </p:nvPr>
        </p:nvSpPr>
        <p:spPr>
          <a:xfrm>
            <a:off x="1136429" y="2278173"/>
            <a:ext cx="6467867" cy="3450613"/>
          </a:xfrm>
        </p:spPr>
        <p:txBody>
          <a:bodyPr anchor="ctr">
            <a:normAutofit/>
          </a:bodyPr>
          <a:lstStyle/>
          <a:p>
            <a:pPr>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class Pen:</a:t>
            </a:r>
          </a:p>
          <a:p>
            <a:pPr>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    '''this is pen class''' </a:t>
            </a:r>
          </a:p>
          <a:p>
            <a:pPr>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    def __init__(self,color,cost):</a:t>
            </a:r>
          </a:p>
          <a:p>
            <a:pPr>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        self.color=color  #instance variable</a:t>
            </a:r>
          </a:p>
          <a:p>
            <a:pPr>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        self.cost=cost</a:t>
            </a:r>
          </a:p>
          <a:p>
            <a:pPr>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    def write(self):</a:t>
            </a:r>
          </a:p>
          <a:p>
            <a:pPr>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        print("color value",self.color)</a:t>
            </a:r>
          </a:p>
          <a:p>
            <a:pPr>
              <a:spcAft>
                <a:spcPts val="800"/>
              </a:spcAft>
            </a:pPr>
            <a:r>
              <a:rPr lang="en-IN" sz="1500">
                <a:effectLst/>
                <a:latin typeface="Calibri" panose="020F0502020204030204" pitchFamily="34" charset="0"/>
                <a:ea typeface="Calibri" panose="020F0502020204030204" pitchFamily="34" charset="0"/>
                <a:cs typeface="Times New Roman" panose="02020603050405020304" pitchFamily="18" charset="0"/>
              </a:rPr>
              <a:t>        print("cost value",self.cost)</a:t>
            </a:r>
          </a:p>
          <a:p>
            <a:pPr marL="0" indent="0">
              <a:buNone/>
            </a:pPr>
            <a:endParaRPr lang="en-IN" sz="15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encil">
            <a:extLst>
              <a:ext uri="{FF2B5EF4-FFF2-40B4-BE49-F238E27FC236}">
                <a16:creationId xmlns:a16="http://schemas.microsoft.com/office/drawing/2014/main" id="{55B33078-9129-4A2C-836D-9088199D6A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7777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2709E1-6C3B-4493-89D7-FA4C56F5B023}"/>
              </a:ext>
            </a:extLst>
          </p:cNvPr>
          <p:cNvSpPr txBox="1"/>
          <p:nvPr/>
        </p:nvSpPr>
        <p:spPr>
          <a:xfrm>
            <a:off x="4776788" y="642938"/>
            <a:ext cx="6780213" cy="2972459"/>
          </a:xfrm>
          <a:prstGeom prst="rect">
            <a:avLst/>
          </a:prstGeom>
          <a:noFill/>
        </p:spPr>
        <p:txBody>
          <a:bodyPr wrap="square" rtlCol="0" anchor="t">
            <a:normAutofit/>
          </a:bodyPr>
          <a:lstStyle/>
          <a:p>
            <a:pPr lvl="0">
              <a:lnSpc>
                <a:spcPct val="90000"/>
              </a:lnSpc>
            </a:pPr>
            <a:r>
              <a:rPr lang="en-IN" sz="2800" dirty="0">
                <a:latin typeface="Calibri" panose="020F0502020204030204" pitchFamily="34" charset="0"/>
                <a:ea typeface="Calibri" panose="020F0502020204030204" pitchFamily="34" charset="0"/>
                <a:cs typeface="Times New Roman" panose="02020603050405020304" pitchFamily="18" charset="0"/>
              </a:rPr>
              <a:t>5</a:t>
            </a:r>
            <a:r>
              <a:rPr lang="en-IN" sz="2000" dirty="0">
                <a:latin typeface="Calibri" panose="020F0502020204030204" pitchFamily="34" charset="0"/>
                <a:ea typeface="Calibri" panose="020F0502020204030204" pitchFamily="34" charset="0"/>
                <a:cs typeface="Times New Roman" panose="02020603050405020304" pitchFamily="18" charset="0"/>
              </a:rPr>
              <a:t>.     It is a  Scripting language.</a:t>
            </a:r>
          </a:p>
          <a:p>
            <a:pPr lvl="0">
              <a:lnSpc>
                <a:spcPct val="90000"/>
              </a:lnSpc>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609585">
              <a:lnSpc>
                <a:spcPct val="90000"/>
              </a:lnSpc>
              <a:spcAft>
                <a:spcPts val="1067"/>
              </a:spcAft>
            </a:pPr>
            <a:r>
              <a:rPr lang="en-IN" sz="2000" dirty="0">
                <a:latin typeface="Arial" panose="020B0604020202020204" pitchFamily="34" charset="0"/>
                <a:ea typeface="Calibri" panose="020F0502020204030204" pitchFamily="34" charset="0"/>
                <a:cs typeface="Times New Roman" panose="02020603050405020304" pitchFamily="18" charset="0"/>
              </a:rPr>
              <a:t>All </a:t>
            </a:r>
            <a:r>
              <a:rPr lang="en-IN" sz="2000" b="1" dirty="0">
                <a:latin typeface="Arial" panose="020B0604020202020204" pitchFamily="34" charset="0"/>
                <a:ea typeface="Calibri" panose="020F0502020204030204" pitchFamily="34" charset="0"/>
                <a:cs typeface="Times New Roman" panose="02020603050405020304" pitchFamily="18" charset="0"/>
              </a:rPr>
              <a:t>scripting languages</a:t>
            </a:r>
            <a:r>
              <a:rPr lang="en-IN" sz="2000" dirty="0">
                <a:latin typeface="Arial" panose="020B0604020202020204" pitchFamily="34" charset="0"/>
                <a:ea typeface="Calibri" panose="020F0502020204030204" pitchFamily="34" charset="0"/>
                <a:cs typeface="Times New Roman" panose="02020603050405020304" pitchFamily="18" charset="0"/>
              </a:rPr>
              <a:t> are </a:t>
            </a:r>
            <a:r>
              <a:rPr lang="en-IN" sz="2000" b="1" dirty="0">
                <a:latin typeface="Arial" panose="020B0604020202020204" pitchFamily="34" charset="0"/>
                <a:ea typeface="Calibri" panose="020F0502020204030204" pitchFamily="34" charset="0"/>
                <a:cs typeface="Times New Roman" panose="02020603050405020304" pitchFamily="18" charset="0"/>
              </a:rPr>
              <a:t>programming languages</a:t>
            </a:r>
            <a:r>
              <a:rPr lang="en-IN" sz="2000" dirty="0">
                <a:latin typeface="Arial" panose="020B0604020202020204" pitchFamily="34" charset="0"/>
                <a:ea typeface="Calibri" panose="020F0502020204030204" pitchFamily="34" charset="0"/>
                <a:cs typeface="Times New Roman" panose="02020603050405020304" pitchFamily="18" charset="0"/>
              </a:rPr>
              <a:t>. The theoretical </a:t>
            </a:r>
            <a:r>
              <a:rPr lang="en-IN" sz="2000" b="1" dirty="0">
                <a:latin typeface="Arial" panose="020B0604020202020204" pitchFamily="34" charset="0"/>
                <a:ea typeface="Calibri" panose="020F0502020204030204" pitchFamily="34" charset="0"/>
                <a:cs typeface="Times New Roman" panose="02020603050405020304" pitchFamily="18" charset="0"/>
              </a:rPr>
              <a:t>difference between</a:t>
            </a:r>
            <a:r>
              <a:rPr lang="en-IN" sz="2000" dirty="0">
                <a:latin typeface="Arial" panose="020B0604020202020204" pitchFamily="34" charset="0"/>
                <a:ea typeface="Calibri" panose="020F0502020204030204" pitchFamily="34" charset="0"/>
                <a:cs typeface="Times New Roman" panose="02020603050405020304" pitchFamily="18" charset="0"/>
              </a:rPr>
              <a:t> the two is that </a:t>
            </a:r>
            <a:r>
              <a:rPr lang="en-IN" sz="2000" b="1" dirty="0">
                <a:latin typeface="Arial" panose="020B0604020202020204" pitchFamily="34" charset="0"/>
                <a:ea typeface="Calibri" panose="020F0502020204030204" pitchFamily="34" charset="0"/>
                <a:cs typeface="Times New Roman" panose="02020603050405020304" pitchFamily="18" charset="0"/>
              </a:rPr>
              <a:t>scripting languages</a:t>
            </a:r>
            <a:r>
              <a:rPr lang="en-IN" sz="2000" dirty="0">
                <a:latin typeface="Arial" panose="020B0604020202020204" pitchFamily="34" charset="0"/>
                <a:ea typeface="Calibri" panose="020F0502020204030204" pitchFamily="34" charset="0"/>
                <a:cs typeface="Times New Roman" panose="02020603050405020304" pitchFamily="18" charset="0"/>
              </a:rPr>
              <a:t> do not require the compilation step and are rather interpreted.</a:t>
            </a:r>
          </a:p>
          <a:p>
            <a:pPr marL="609585">
              <a:lnSpc>
                <a:spcPct val="90000"/>
              </a:lnSpc>
              <a:spcAft>
                <a:spcPts val="1067"/>
              </a:spcAft>
            </a:pPr>
            <a:r>
              <a:rPr lang="en-IN" sz="2000" dirty="0">
                <a:latin typeface="Calibri" panose="020F0502020204030204" pitchFamily="34" charset="0"/>
                <a:ea typeface="Calibri" panose="020F0502020204030204" pitchFamily="34" charset="0"/>
                <a:cs typeface="Times New Roman" panose="02020603050405020304" pitchFamily="18" charset="0"/>
              </a:rPr>
              <a:t>No  ;  at the end of the line.</a:t>
            </a:r>
          </a:p>
          <a:p>
            <a:pPr marL="609585">
              <a:lnSpc>
                <a:spcPct val="90000"/>
              </a:lnSpc>
              <a:spcAft>
                <a:spcPts val="1067"/>
              </a:spcAft>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l">
              <a:lnSpc>
                <a:spcPct val="90000"/>
              </a:lnSpc>
            </a:pPr>
            <a:endParaRPr lang="en-IN" sz="2800" dirty="0"/>
          </a:p>
        </p:txBody>
      </p:sp>
      <p:sp>
        <p:nvSpPr>
          <p:cNvPr id="4" name="TextBox 3">
            <a:extLst>
              <a:ext uri="{FF2B5EF4-FFF2-40B4-BE49-F238E27FC236}">
                <a16:creationId xmlns:a16="http://schemas.microsoft.com/office/drawing/2014/main" id="{74B01C8E-E9D3-4E35-B4BB-B6A5326CEFC6}"/>
              </a:ext>
            </a:extLst>
          </p:cNvPr>
          <p:cNvSpPr txBox="1"/>
          <p:nvPr/>
        </p:nvSpPr>
        <p:spPr>
          <a:xfrm>
            <a:off x="4776787" y="3755439"/>
            <a:ext cx="6780213" cy="1274763"/>
          </a:xfrm>
          <a:prstGeom prst="rect">
            <a:avLst/>
          </a:prstGeom>
          <a:noFill/>
        </p:spPr>
        <p:txBody>
          <a:bodyPr wrap="square" rtlCol="0" anchor="t">
            <a:normAutofit/>
          </a:bodyPr>
          <a:lstStyle/>
          <a:p>
            <a:pPr>
              <a:spcAft>
                <a:spcPts val="600"/>
              </a:spcAft>
            </a:pPr>
            <a:r>
              <a:rPr lang="en-IN" sz="2800" dirty="0">
                <a:latin typeface="Calibri" panose="020F0502020204030204" pitchFamily="34" charset="0"/>
                <a:ea typeface="Calibri" panose="020F0502020204030204" pitchFamily="34" charset="0"/>
                <a:cs typeface="Times New Roman" panose="02020603050405020304" pitchFamily="18" charset="0"/>
              </a:rPr>
              <a:t>  6.     </a:t>
            </a:r>
            <a:r>
              <a:rPr lang="en-IN" sz="2000" dirty="0">
                <a:latin typeface="Calibri" panose="020F0502020204030204" pitchFamily="34" charset="0"/>
                <a:ea typeface="Calibri" panose="020F0502020204030204" pitchFamily="34" charset="0"/>
                <a:cs typeface="Times New Roman" panose="02020603050405020304" pitchFamily="18" charset="0"/>
              </a:rPr>
              <a:t>Today we  can use python in all the areas like IOT , AI , ML , RPA etc.</a:t>
            </a:r>
          </a:p>
          <a:p>
            <a:pPr algn="l">
              <a:spcAft>
                <a:spcPts val="600"/>
              </a:spcAft>
            </a:pPr>
            <a:endParaRPr lang="en-IN" sz="2800" dirty="0"/>
          </a:p>
        </p:txBody>
      </p:sp>
      <p:sp>
        <p:nvSpPr>
          <p:cNvPr id="2" name="Title 1">
            <a:extLst>
              <a:ext uri="{FF2B5EF4-FFF2-40B4-BE49-F238E27FC236}">
                <a16:creationId xmlns:a16="http://schemas.microsoft.com/office/drawing/2014/main" id="{770315DA-DC19-4599-9AE2-6D493EE4647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Python Introduction</a:t>
            </a:r>
            <a:br>
              <a:rPr lang="en-US" sz="3600" kern="1200">
                <a:solidFill>
                  <a:srgbClr val="FFFFFF"/>
                </a:solidFill>
                <a:latin typeface="+mj-lt"/>
                <a:ea typeface="+mj-ea"/>
                <a:cs typeface="+mj-cs"/>
              </a:rPr>
            </a:br>
            <a:endParaRPr lang="en-US" sz="3600" kern="1200">
              <a:solidFill>
                <a:srgbClr val="FFFFFF"/>
              </a:solidFill>
              <a:latin typeface="+mj-lt"/>
              <a:ea typeface="+mj-ea"/>
              <a:cs typeface="+mj-cs"/>
            </a:endParaRPr>
          </a:p>
        </p:txBody>
      </p:sp>
    </p:spTree>
    <p:extLst>
      <p:ext uri="{BB962C8B-B14F-4D97-AF65-F5344CB8AC3E}">
        <p14:creationId xmlns:p14="http://schemas.microsoft.com/office/powerpoint/2010/main" val="214801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2BA9-3F4E-44FA-898B-42D9D8D282D3}"/>
              </a:ext>
            </a:extLst>
          </p:cNvPr>
          <p:cNvSpPr>
            <a:spLocks noGrp="1"/>
          </p:cNvSpPr>
          <p:nvPr>
            <p:ph type="title"/>
          </p:nvPr>
        </p:nvSpPr>
        <p:spPr>
          <a:xfrm>
            <a:off x="1136428" y="627564"/>
            <a:ext cx="7474172" cy="1325563"/>
          </a:xfrm>
        </p:spPr>
        <p:txBody>
          <a:bodyPr>
            <a:normAutofit/>
          </a:bodyPr>
          <a:lstStyle/>
          <a:p>
            <a:r>
              <a:rPr lang="en-US" dirty="0"/>
              <a:t>OOPs-Python -Class and Object</a:t>
            </a:r>
            <a:endParaRPr lang="en-IN" dirty="0"/>
          </a:p>
        </p:txBody>
      </p:sp>
      <p:sp>
        <p:nvSpPr>
          <p:cNvPr id="3" name="Content Placeholder 2">
            <a:extLst>
              <a:ext uri="{FF2B5EF4-FFF2-40B4-BE49-F238E27FC236}">
                <a16:creationId xmlns:a16="http://schemas.microsoft.com/office/drawing/2014/main" id="{44388B87-023A-4721-B0E9-708B76E08976}"/>
              </a:ext>
            </a:extLst>
          </p:cNvPr>
          <p:cNvSpPr>
            <a:spLocks noGrp="1"/>
          </p:cNvSpPr>
          <p:nvPr>
            <p:ph idx="1"/>
          </p:nvPr>
        </p:nvSpPr>
        <p:spPr>
          <a:xfrm>
            <a:off x="1136429" y="2278173"/>
            <a:ext cx="6467867" cy="3450613"/>
          </a:xfrm>
        </p:spPr>
        <p:txBody>
          <a:bodyPr anchor="ctr">
            <a:normAutofit/>
          </a:bodyPr>
          <a:lstStyle/>
          <a:p>
            <a:pPr>
              <a:spcAft>
                <a:spcPts val="800"/>
              </a:spcAft>
            </a:pPr>
            <a:r>
              <a:rPr lang="en-IN" sz="2400">
                <a:effectLst/>
                <a:latin typeface="Calibri" panose="020F0502020204030204" pitchFamily="34" charset="0"/>
                <a:ea typeface="Calibri" panose="020F0502020204030204" pitchFamily="34" charset="0"/>
                <a:cs typeface="Times New Roman" panose="02020603050405020304" pitchFamily="18" charset="0"/>
              </a:rPr>
              <a:t>pobj1=Pen('red',23.00)</a:t>
            </a:r>
          </a:p>
          <a:p>
            <a:pPr>
              <a:spcAft>
                <a:spcPts val="800"/>
              </a:spcAft>
            </a:pPr>
            <a:r>
              <a:rPr lang="en-IN" sz="2400">
                <a:effectLst/>
                <a:latin typeface="Calibri" panose="020F0502020204030204" pitchFamily="34" charset="0"/>
                <a:ea typeface="Calibri" panose="020F0502020204030204" pitchFamily="34" charset="0"/>
                <a:cs typeface="Times New Roman" panose="02020603050405020304" pitchFamily="18" charset="0"/>
              </a:rPr>
              <a:t>pobj1.write()</a:t>
            </a:r>
          </a:p>
          <a:p>
            <a:pPr>
              <a:spcAft>
                <a:spcPts val="800"/>
              </a:spcAft>
            </a:pPr>
            <a:r>
              <a:rPr lang="en-IN" sz="2400">
                <a:effectLst/>
                <a:latin typeface="Calibri" panose="020F0502020204030204" pitchFamily="34" charset="0"/>
                <a:ea typeface="Calibri" panose="020F0502020204030204" pitchFamily="34" charset="0"/>
                <a:cs typeface="Times New Roman" panose="02020603050405020304" pitchFamily="18" charset="0"/>
              </a:rPr>
              <a:t>pobj2=Pen('yel',43.00)</a:t>
            </a:r>
          </a:p>
          <a:p>
            <a:pPr>
              <a:spcAft>
                <a:spcPts val="800"/>
              </a:spcAft>
            </a:pPr>
            <a:r>
              <a:rPr lang="en-IN" sz="2400">
                <a:effectLst/>
                <a:latin typeface="Calibri" panose="020F0502020204030204" pitchFamily="34" charset="0"/>
                <a:ea typeface="Calibri" panose="020F0502020204030204" pitchFamily="34" charset="0"/>
                <a:cs typeface="Times New Roman" panose="02020603050405020304" pitchFamily="18" charset="0"/>
              </a:rPr>
              <a:t>pobj2.write()</a:t>
            </a:r>
          </a:p>
          <a:p>
            <a:pPr>
              <a:spcAft>
                <a:spcPts val="800"/>
              </a:spcAft>
            </a:pPr>
            <a:r>
              <a:rPr lang="en-IN" sz="2400">
                <a:effectLst/>
                <a:latin typeface="Calibri" panose="020F0502020204030204" pitchFamily="34" charset="0"/>
                <a:ea typeface="Calibri" panose="020F0502020204030204" pitchFamily="34" charset="0"/>
                <a:cs typeface="Times New Roman" panose="02020603050405020304" pitchFamily="18" charset="0"/>
              </a:rPr>
              <a:t>print(Pen.__doc__)</a:t>
            </a:r>
          </a:p>
          <a:p>
            <a:pPr>
              <a:spcAft>
                <a:spcPts val="800"/>
              </a:spcAft>
            </a:pPr>
            <a:r>
              <a:rPr lang="en-IN" sz="2400">
                <a:effectLst/>
                <a:latin typeface="Calibri" panose="020F0502020204030204" pitchFamily="34" charset="0"/>
                <a:ea typeface="Calibri" panose="020F0502020204030204" pitchFamily="34" charset="0"/>
                <a:cs typeface="Times New Roman" panose="02020603050405020304" pitchFamily="18" charset="0"/>
              </a:rPr>
              <a:t>help(Pen)</a:t>
            </a:r>
          </a:p>
          <a:p>
            <a:pPr marL="0" indent="0">
              <a:buNone/>
            </a:pPr>
            <a:endParaRPr lang="en-IN" sz="2400"/>
          </a:p>
        </p:txBody>
      </p:sp>
      <p:sp>
        <p:nvSpPr>
          <p:cNvPr id="14"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6" descr="Pencil">
            <a:extLst>
              <a:ext uri="{FF2B5EF4-FFF2-40B4-BE49-F238E27FC236}">
                <a16:creationId xmlns:a16="http://schemas.microsoft.com/office/drawing/2014/main" id="{6579C79B-CC34-4B4B-9BD6-7A63A25E72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39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5267-6DE8-446C-8741-310201E27E46}"/>
              </a:ext>
            </a:extLst>
          </p:cNvPr>
          <p:cNvSpPr>
            <a:spLocks noGrp="1"/>
          </p:cNvSpPr>
          <p:nvPr>
            <p:ph type="title"/>
          </p:nvPr>
        </p:nvSpPr>
        <p:spPr>
          <a:xfrm>
            <a:off x="1913468" y="365125"/>
            <a:ext cx="9440332" cy="1325563"/>
          </a:xfrm>
        </p:spPr>
        <p:txBody>
          <a:bodyPr>
            <a:normAutofit/>
          </a:bodyPr>
          <a:lstStyle/>
          <a:p>
            <a:r>
              <a:rPr lang="en-US" sz="5400"/>
              <a:t>Constructor </a:t>
            </a:r>
            <a:endParaRPr lang="en-IN" sz="5400"/>
          </a:p>
        </p:txBody>
      </p:sp>
      <p:sp>
        <p:nvSpPr>
          <p:cNvPr id="1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losed Quotation Mark">
            <a:extLst>
              <a:ext uri="{FF2B5EF4-FFF2-40B4-BE49-F238E27FC236}">
                <a16:creationId xmlns:a16="http://schemas.microsoft.com/office/drawing/2014/main" id="{E6F7D911-30AB-48FD-97E0-335E64B452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E76F6268-852B-46B8-A227-7AEDB7A81020}"/>
              </a:ext>
            </a:extLst>
          </p:cNvPr>
          <p:cNvSpPr>
            <a:spLocks noGrp="1"/>
          </p:cNvSpPr>
          <p:nvPr>
            <p:ph idx="1"/>
          </p:nvPr>
        </p:nvSpPr>
        <p:spPr>
          <a:xfrm>
            <a:off x="838200" y="1825625"/>
            <a:ext cx="10515600" cy="4351338"/>
          </a:xfrm>
        </p:spPr>
        <p:txBody>
          <a:bodyPr>
            <a:normAutofit/>
          </a:bodyPr>
          <a:lstStyle/>
          <a:p>
            <a:pPr marL="0" indent="0">
              <a:buNone/>
            </a:pPr>
            <a:r>
              <a:rPr lang="en-US" sz="2000"/>
              <a:t>It is used to initialize object attribute.</a:t>
            </a:r>
          </a:p>
          <a:p>
            <a:pPr marL="0" indent="0">
              <a:buNone/>
            </a:pPr>
            <a:r>
              <a:rPr lang="en-US" sz="2000"/>
              <a:t>__</a:t>
            </a:r>
            <a:r>
              <a:rPr lang="en-US" sz="2000" err="1"/>
              <a:t>init</a:t>
            </a:r>
            <a:r>
              <a:rPr lang="en-US" sz="2000"/>
              <a:t>__()   is the default constructor.</a:t>
            </a:r>
          </a:p>
          <a:p>
            <a:pPr marL="0" indent="0">
              <a:buNone/>
            </a:pPr>
            <a:r>
              <a:rPr lang="en-US" sz="2000"/>
              <a:t>Constructor name is __</a:t>
            </a:r>
            <a:r>
              <a:rPr lang="en-US" sz="2000" err="1"/>
              <a:t>init</a:t>
            </a:r>
            <a:r>
              <a:rPr lang="en-US" sz="2000"/>
              <a:t>__ always.</a:t>
            </a:r>
          </a:p>
          <a:p>
            <a:pPr marL="0" indent="0">
              <a:buNone/>
            </a:pPr>
            <a:r>
              <a:rPr lang="en-US" sz="2000"/>
              <a:t>When we create an object , constructor is called automatically.</a:t>
            </a:r>
          </a:p>
          <a:p>
            <a:pPr marL="0" indent="0">
              <a:buNone/>
            </a:pPr>
            <a:r>
              <a:rPr lang="en-US" sz="2000"/>
              <a:t>Any variable we create inside constructor using self is called instance variable</a:t>
            </a:r>
          </a:p>
          <a:p>
            <a:pPr marL="0" indent="0">
              <a:buNone/>
            </a:pPr>
            <a:r>
              <a:rPr lang="en-US" sz="2000"/>
              <a:t>Two types of constructor </a:t>
            </a:r>
          </a:p>
          <a:p>
            <a:pPr marL="0" indent="0">
              <a:buNone/>
            </a:pPr>
            <a:r>
              <a:rPr lang="en-US" sz="2000"/>
              <a:t>		default -  no </a:t>
            </a:r>
            <a:r>
              <a:rPr lang="en-US" sz="2000" err="1"/>
              <a:t>arg</a:t>
            </a:r>
            <a:endParaRPr lang="en-US" sz="2000"/>
          </a:p>
          <a:p>
            <a:pPr marL="0" indent="0">
              <a:buNone/>
            </a:pPr>
            <a:r>
              <a:rPr lang="en-US" sz="2000"/>
              <a:t>		parameterized - more than one </a:t>
            </a:r>
            <a:r>
              <a:rPr lang="en-US" sz="2000" err="1"/>
              <a:t>arg</a:t>
            </a:r>
            <a:endParaRPr lang="en-US" sz="2000"/>
          </a:p>
          <a:p>
            <a:pPr marL="0" indent="0">
              <a:buNone/>
            </a:pPr>
            <a:r>
              <a:rPr lang="en-US" sz="2000"/>
              <a:t>If we don’t provide any constructor then python PVM will provide the constructor inside the class.</a:t>
            </a:r>
          </a:p>
          <a:p>
            <a:pPr marL="0" indent="0">
              <a:buNone/>
            </a:pPr>
            <a:r>
              <a:rPr lang="en-US" sz="2000"/>
              <a:t>If we have multiple constructor inside the class , then only the recent one is applicable.</a:t>
            </a:r>
            <a:endParaRPr lang="en-IN" sz="2000"/>
          </a:p>
        </p:txBody>
      </p:sp>
    </p:spTree>
    <p:extLst>
      <p:ext uri="{BB962C8B-B14F-4D97-AF65-F5344CB8AC3E}">
        <p14:creationId xmlns:p14="http://schemas.microsoft.com/office/powerpoint/2010/main" val="651412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C79EA-1F69-4DC8-B516-BB41CB699790}"/>
              </a:ext>
            </a:extLst>
          </p:cNvPr>
          <p:cNvSpPr>
            <a:spLocks noGrp="1"/>
          </p:cNvSpPr>
          <p:nvPr>
            <p:ph type="title"/>
          </p:nvPr>
        </p:nvSpPr>
        <p:spPr>
          <a:xfrm>
            <a:off x="686834" y="1153572"/>
            <a:ext cx="3200400" cy="4461163"/>
          </a:xfrm>
        </p:spPr>
        <p:txBody>
          <a:bodyPr>
            <a:normAutofit/>
          </a:bodyPr>
          <a:lstStyle/>
          <a:p>
            <a:r>
              <a:rPr lang="en-IN" b="1">
                <a:solidFill>
                  <a:srgbClr val="FFFFFF"/>
                </a:solidFill>
              </a:rPr>
              <a:t>Self</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FD5255-CD9E-4C52-B3B6-D29FCCD4CAEE}"/>
              </a:ext>
            </a:extLst>
          </p:cNvPr>
          <p:cNvSpPr>
            <a:spLocks noGrp="1"/>
          </p:cNvSpPr>
          <p:nvPr>
            <p:ph idx="1"/>
          </p:nvPr>
        </p:nvSpPr>
        <p:spPr>
          <a:xfrm>
            <a:off x="4447308" y="591344"/>
            <a:ext cx="6906491" cy="5585619"/>
          </a:xfrm>
        </p:spPr>
        <p:txBody>
          <a:bodyPr anchor="ctr">
            <a:normAutofit/>
          </a:bodyPr>
          <a:lstStyle/>
          <a:p>
            <a:pPr marL="0" lvl="0" indent="0">
              <a:buNone/>
            </a:pPr>
            <a:r>
              <a:rPr lang="en-US" dirty="0">
                <a:effectLst/>
                <a:latin typeface="Calibri" panose="020F0502020204030204" pitchFamily="34" charset="0"/>
                <a:ea typeface="Times New Roman" panose="02020603050405020304" pitchFamily="18" charset="0"/>
                <a:cs typeface="Times New Roman" panose="02020603050405020304" pitchFamily="18" charset="0"/>
              </a:rPr>
              <a:t>Self is used to point current object</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buNone/>
            </a:pPr>
            <a:r>
              <a:rPr lang="en-US" dirty="0">
                <a:effectLst/>
                <a:latin typeface="Calibri" panose="020F0502020204030204" pitchFamily="34" charset="0"/>
                <a:ea typeface="Times New Roman" panose="02020603050405020304" pitchFamily="18" charset="0"/>
                <a:cs typeface="Times New Roman" panose="02020603050405020304" pitchFamily="18" charset="0"/>
              </a:rPr>
              <a:t>It is an implicit variable inside the constructor.</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0" lvl="0" indent="0">
              <a:buNone/>
            </a:pPr>
            <a:r>
              <a:rPr lang="en-US" dirty="0">
                <a:effectLst/>
                <a:latin typeface="Calibri" panose="020F0502020204030204" pitchFamily="34" charset="0"/>
                <a:ea typeface="Times New Roman" panose="02020603050405020304" pitchFamily="18" charset="0"/>
                <a:cs typeface="Times New Roman" panose="02020603050405020304" pitchFamily="18" charset="0"/>
              </a:rPr>
              <a:t>It is the first argument inside the constructor and instance method</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0" lvl="0" indent="0">
              <a:buNone/>
            </a:pPr>
            <a:r>
              <a:rPr lang="en-US" dirty="0">
                <a:effectLst/>
                <a:latin typeface="Calibri" panose="020F0502020204030204" pitchFamily="34" charset="0"/>
                <a:ea typeface="Times New Roman" panose="02020603050405020304" pitchFamily="18" charset="0"/>
                <a:cs typeface="Times New Roman" panose="02020603050405020304" pitchFamily="18" charset="0"/>
              </a:rPr>
              <a:t>By using self we can declare instance variable</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buNone/>
            </a:pPr>
            <a:r>
              <a:rPr lang="en-US" dirty="0">
                <a:effectLst/>
                <a:latin typeface="Calibri" panose="020F0502020204030204" pitchFamily="34" charset="0"/>
                <a:ea typeface="Times New Roman" panose="02020603050405020304" pitchFamily="18" charset="0"/>
                <a:cs typeface="Times New Roman" panose="02020603050405020304" pitchFamily="18" charset="0"/>
              </a:rPr>
              <a:t>We use self within the class only</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buNone/>
            </a:pPr>
            <a:r>
              <a:rPr lang="en-US" dirty="0">
                <a:effectLst/>
                <a:latin typeface="Calibri" panose="020F0502020204030204" pitchFamily="34" charset="0"/>
                <a:ea typeface="Times New Roman" panose="02020603050405020304" pitchFamily="18" charset="0"/>
                <a:cs typeface="Times New Roman" panose="02020603050405020304" pitchFamily="18" charset="0"/>
              </a:rPr>
              <a:t>Instead of self we can use other word also but it is recommended to use self.</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buNone/>
            </a:pPr>
            <a:r>
              <a:rPr lang="en-US" dirty="0">
                <a:effectLst/>
                <a:latin typeface="Calibri" panose="020F0502020204030204" pitchFamily="34" charset="0"/>
                <a:ea typeface="Times New Roman" panose="02020603050405020304" pitchFamily="18" charset="0"/>
                <a:cs typeface="Times New Roman" panose="02020603050405020304" pitchFamily="18" charset="0"/>
              </a:rPr>
              <a:t>At the time of passing value to constructor we don’t have to pass the value of self. PVM will pass the value.</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083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8F478D-FEB2-42DB-A639-8A938A9B2C34}"/>
              </a:ext>
            </a:extLst>
          </p:cNvPr>
          <p:cNvSpPr>
            <a:spLocks noGrp="1"/>
          </p:cNvSpPr>
          <p:nvPr>
            <p:ph type="title"/>
          </p:nvPr>
        </p:nvSpPr>
        <p:spPr>
          <a:xfrm>
            <a:off x="524741" y="620392"/>
            <a:ext cx="3808268" cy="5504688"/>
          </a:xfrm>
        </p:spPr>
        <p:txBody>
          <a:bodyPr>
            <a:normAutofit/>
          </a:bodyPr>
          <a:lstStyle/>
          <a:p>
            <a:r>
              <a:rPr lang="en-US" sz="56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M</a:t>
            </a:r>
            <a:r>
              <a:rPr lang="en-US" sz="56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ethod and Constructor</a:t>
            </a:r>
            <a:endParaRPr lang="en-IN" sz="5600">
              <a:solidFill>
                <a:schemeClr val="bg1"/>
              </a:solidFill>
            </a:endParaRPr>
          </a:p>
        </p:txBody>
      </p:sp>
      <p:graphicFrame>
        <p:nvGraphicFramePr>
          <p:cNvPr id="5" name="Content Placeholder 2">
            <a:extLst>
              <a:ext uri="{FF2B5EF4-FFF2-40B4-BE49-F238E27FC236}">
                <a16:creationId xmlns:a16="http://schemas.microsoft.com/office/drawing/2014/main" id="{32433F46-8625-4083-9DBE-EDC6F42D42C6}"/>
              </a:ext>
            </a:extLst>
          </p:cNvPr>
          <p:cNvGraphicFramePr>
            <a:graphicFrameLocks noGrp="1"/>
          </p:cNvGraphicFramePr>
          <p:nvPr>
            <p:ph idx="1"/>
            <p:extLst>
              <p:ext uri="{D42A27DB-BD31-4B8C-83A1-F6EECF244321}">
                <p14:modId xmlns:p14="http://schemas.microsoft.com/office/powerpoint/2010/main" val="134441367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5899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ADF2-54BB-441D-A888-FE3E43C9FAE2}"/>
              </a:ext>
            </a:extLst>
          </p:cNvPr>
          <p:cNvSpPr>
            <a:spLocks noGrp="1"/>
          </p:cNvSpPr>
          <p:nvPr>
            <p:ph type="title"/>
          </p:nvPr>
        </p:nvSpPr>
        <p:spPr/>
        <p:txBody>
          <a:bodyPr/>
          <a:lstStyle/>
          <a:p>
            <a:r>
              <a:rPr lang="en-US" b="1" dirty="0"/>
              <a:t>Types Of Variable</a:t>
            </a:r>
            <a:endParaRPr lang="en-IN" b="1" dirty="0"/>
          </a:p>
        </p:txBody>
      </p:sp>
      <p:sp>
        <p:nvSpPr>
          <p:cNvPr id="3" name="Content Placeholder 2">
            <a:extLst>
              <a:ext uri="{FF2B5EF4-FFF2-40B4-BE49-F238E27FC236}">
                <a16:creationId xmlns:a16="http://schemas.microsoft.com/office/drawing/2014/main" id="{0A0C82DE-2FD6-4C51-995C-F027DFD5A38D}"/>
              </a:ext>
            </a:extLst>
          </p:cNvPr>
          <p:cNvSpPr>
            <a:spLocks noGrp="1"/>
          </p:cNvSpPr>
          <p:nvPr>
            <p:ph idx="1"/>
          </p:nvPr>
        </p:nvSpPr>
        <p:spPr/>
        <p:txBody>
          <a:bodyPr>
            <a:normAutofit fontScale="85000" lnSpcReduction="20000"/>
          </a:bodyPr>
          <a:lstStyle/>
          <a:p>
            <a:pPr marL="0" indent="0">
              <a:buNone/>
            </a:pPr>
            <a:r>
              <a:rPr lang="en-US" dirty="0"/>
              <a:t>Three types of variable in Python class</a:t>
            </a:r>
          </a:p>
          <a:p>
            <a:pPr marL="514350" indent="-514350">
              <a:buAutoNum type="alphaUcPeriod"/>
            </a:pPr>
            <a:r>
              <a:rPr lang="en-US" dirty="0"/>
              <a:t>instance variable</a:t>
            </a:r>
          </a:p>
          <a:p>
            <a:pPr marL="0" indent="0">
              <a:buNone/>
            </a:pPr>
            <a:r>
              <a:rPr lang="en-US" dirty="0"/>
              <a:t>	Any variable declared inside the constructor using self </a:t>
            </a:r>
          </a:p>
          <a:p>
            <a:pPr marL="0" indent="0">
              <a:buNone/>
            </a:pPr>
            <a:r>
              <a:rPr lang="en-US" dirty="0"/>
              <a:t>B.     local   variable</a:t>
            </a:r>
          </a:p>
          <a:p>
            <a:pPr marL="0" indent="0">
              <a:buNone/>
            </a:pPr>
            <a:r>
              <a:rPr lang="en-US" dirty="0"/>
              <a:t>                Any variable declared inside the method without using self.</a:t>
            </a:r>
          </a:p>
          <a:p>
            <a:pPr marL="0" indent="0">
              <a:buNone/>
            </a:pPr>
            <a:r>
              <a:rPr lang="en-US" dirty="0"/>
              <a:t>                Its scope is inside the method only.</a:t>
            </a:r>
          </a:p>
          <a:p>
            <a:pPr marL="0" indent="0">
              <a:buNone/>
            </a:pPr>
            <a:r>
              <a:rPr lang="en-US" dirty="0"/>
              <a:t>C.   static variable</a:t>
            </a:r>
          </a:p>
          <a:p>
            <a:pPr marL="0" indent="0">
              <a:buNone/>
            </a:pPr>
            <a:r>
              <a:rPr lang="en-US" dirty="0"/>
              <a:t>	  Any variable created inside the class , outside constructor or method is called a static or class variable.</a:t>
            </a:r>
          </a:p>
          <a:p>
            <a:pPr marL="0" indent="0">
              <a:buNone/>
            </a:pPr>
            <a:r>
              <a:rPr lang="en-US" dirty="0"/>
              <a:t>                We can access static var using class name.</a:t>
            </a:r>
          </a:p>
          <a:p>
            <a:pPr marL="0" indent="0">
              <a:buNone/>
            </a:pPr>
            <a:r>
              <a:rPr lang="en-US" dirty="0"/>
              <a:t>                static variable can be shared by multiple object</a:t>
            </a:r>
            <a:endParaRPr lang="en-IN" dirty="0"/>
          </a:p>
        </p:txBody>
      </p:sp>
    </p:spTree>
    <p:extLst>
      <p:ext uri="{BB962C8B-B14F-4D97-AF65-F5344CB8AC3E}">
        <p14:creationId xmlns:p14="http://schemas.microsoft.com/office/powerpoint/2010/main" val="1685331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CA5735-A385-4B59-9D41-E7056448FB34}"/>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Static Variable In Python</a:t>
            </a:r>
          </a:p>
        </p:txBody>
      </p:sp>
      <p:pic>
        <p:nvPicPr>
          <p:cNvPr id="5" name="Content Placeholder 4" descr="Diagram&#10;&#10;Description automatically generated">
            <a:extLst>
              <a:ext uri="{FF2B5EF4-FFF2-40B4-BE49-F238E27FC236}">
                <a16:creationId xmlns:a16="http://schemas.microsoft.com/office/drawing/2014/main" id="{D6A7B7EA-355A-4E9F-B198-742FCA606D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492" y="2139351"/>
            <a:ext cx="10159015" cy="4165196"/>
          </a:xfrm>
          <a:prstGeom prst="rect">
            <a:avLst/>
          </a:prstGeom>
        </p:spPr>
      </p:pic>
    </p:spTree>
    <p:extLst>
      <p:ext uri="{BB962C8B-B14F-4D97-AF65-F5344CB8AC3E}">
        <p14:creationId xmlns:p14="http://schemas.microsoft.com/office/powerpoint/2010/main" val="517249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AB8B1-1CE7-44FB-AFA1-0BB7520AAA3E}"/>
              </a:ext>
            </a:extLst>
          </p:cNvPr>
          <p:cNvSpPr>
            <a:spLocks noGrp="1"/>
          </p:cNvSpPr>
          <p:nvPr>
            <p:ph type="title"/>
          </p:nvPr>
        </p:nvSpPr>
        <p:spPr>
          <a:xfrm>
            <a:off x="838200" y="365125"/>
            <a:ext cx="10515600" cy="1325563"/>
          </a:xfrm>
        </p:spPr>
        <p:txBody>
          <a:bodyPr>
            <a:normAutofit/>
          </a:bodyPr>
          <a:lstStyle/>
          <a:p>
            <a:r>
              <a:rPr lang="en-US" sz="5400"/>
              <a:t>Types Of Method</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29B52A-B7C4-4867-A570-A6B1F681EBE6}"/>
              </a:ext>
            </a:extLst>
          </p:cNvPr>
          <p:cNvSpPr>
            <a:spLocks noGrp="1"/>
          </p:cNvSpPr>
          <p:nvPr>
            <p:ph idx="1"/>
          </p:nvPr>
        </p:nvSpPr>
        <p:spPr>
          <a:xfrm>
            <a:off x="838200" y="1929384"/>
            <a:ext cx="10515600" cy="4251960"/>
          </a:xfrm>
        </p:spPr>
        <p:txBody>
          <a:bodyPr>
            <a:normAutofit/>
          </a:bodyPr>
          <a:lstStyle/>
          <a:p>
            <a:pPr marL="0" indent="0">
              <a:buNone/>
            </a:pPr>
            <a:r>
              <a:rPr lang="en-US" sz="1400"/>
              <a:t>Three  Types of Method </a:t>
            </a:r>
          </a:p>
          <a:p>
            <a:pPr marL="0" indent="0">
              <a:buNone/>
            </a:pPr>
            <a:endParaRPr lang="en-US" sz="1400"/>
          </a:p>
          <a:p>
            <a:pPr marL="0" indent="0">
              <a:buNone/>
            </a:pPr>
            <a:r>
              <a:rPr lang="en-US" sz="1400"/>
              <a:t>A. instance method  -  Any method where we are using instance variable. </a:t>
            </a:r>
          </a:p>
          <a:p>
            <a:pPr marL="0" indent="0">
              <a:buNone/>
            </a:pPr>
            <a:r>
              <a:rPr lang="en-US" sz="1400"/>
              <a:t>                                    -   Always deal with object related data.</a:t>
            </a:r>
          </a:p>
          <a:p>
            <a:pPr marL="0" indent="0">
              <a:buNone/>
            </a:pPr>
            <a:r>
              <a:rPr lang="en-US" sz="1400"/>
              <a:t>B. class method -  for any class we create in python , PVM will create an class object.</a:t>
            </a:r>
          </a:p>
          <a:p>
            <a:pPr marL="0" indent="0">
              <a:buNone/>
            </a:pPr>
            <a:r>
              <a:rPr lang="en-US" sz="1400"/>
              <a:t>                             -  This class object will contain class level variable.</a:t>
            </a:r>
          </a:p>
          <a:p>
            <a:pPr marL="0" indent="0">
              <a:buNone/>
            </a:pPr>
            <a:r>
              <a:rPr lang="en-US" sz="1400"/>
              <a:t>                             -   PVM will use ref variable callled cls to point current class level object.</a:t>
            </a:r>
          </a:p>
          <a:p>
            <a:pPr marL="0" indent="0">
              <a:buNone/>
            </a:pPr>
            <a:r>
              <a:rPr lang="en-US" sz="1400"/>
              <a:t>                             -   We can use  @classmethod annotation  to identify a class.</a:t>
            </a:r>
          </a:p>
          <a:p>
            <a:pPr marL="0" indent="0">
              <a:buNone/>
            </a:pPr>
            <a:r>
              <a:rPr lang="en-US" sz="1400"/>
              <a:t>                             -   Use of @classmethod  is optional.</a:t>
            </a:r>
          </a:p>
          <a:p>
            <a:pPr marL="0" indent="0">
              <a:buNone/>
            </a:pPr>
            <a:r>
              <a:rPr lang="en-US" sz="1400"/>
              <a:t>C. static method  </a:t>
            </a:r>
          </a:p>
          <a:p>
            <a:pPr marL="0" indent="0">
              <a:buNone/>
            </a:pPr>
            <a:r>
              <a:rPr lang="en-US" sz="1400"/>
              <a:t>                       - Any method that will not deal with class level var or object level data ie utility method </a:t>
            </a:r>
          </a:p>
          <a:p>
            <a:pPr marL="0" indent="0">
              <a:buNone/>
            </a:pPr>
            <a:r>
              <a:rPr lang="en-US" sz="1400"/>
              <a:t>                       - We can use  @staticmethod annotation to identify a class.</a:t>
            </a:r>
          </a:p>
          <a:p>
            <a:pPr marL="0" indent="0">
              <a:buNone/>
            </a:pPr>
            <a:r>
              <a:rPr lang="en-US" sz="1400"/>
              <a:t>                       - Use of @staticmethod is optional.</a:t>
            </a:r>
            <a:endParaRPr lang="en-IN" sz="1400"/>
          </a:p>
        </p:txBody>
      </p:sp>
    </p:spTree>
    <p:extLst>
      <p:ext uri="{BB962C8B-B14F-4D97-AF65-F5344CB8AC3E}">
        <p14:creationId xmlns:p14="http://schemas.microsoft.com/office/powerpoint/2010/main" val="3755240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DB2B-6E1C-4195-B046-EF12849C4BA2}"/>
              </a:ext>
            </a:extLst>
          </p:cNvPr>
          <p:cNvSpPr>
            <a:spLocks noGrp="1"/>
          </p:cNvSpPr>
          <p:nvPr>
            <p:ph type="title"/>
          </p:nvPr>
        </p:nvSpPr>
        <p:spPr>
          <a:xfrm>
            <a:off x="1653363" y="365760"/>
            <a:ext cx="9367203" cy="1188720"/>
          </a:xfrm>
        </p:spPr>
        <p:txBody>
          <a:bodyPr>
            <a:normAutofit/>
          </a:bodyPr>
          <a:lstStyle/>
          <a:p>
            <a:r>
              <a:rPr lang="en-US" b="1" dirty="0"/>
              <a:t>Inner class</a:t>
            </a:r>
            <a:endParaRPr lang="en-IN" b="1"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7392089-A905-44AB-BA16-754003E5C619}"/>
              </a:ext>
            </a:extLst>
          </p:cNvPr>
          <p:cNvSpPr>
            <a:spLocks noGrp="1"/>
          </p:cNvSpPr>
          <p:nvPr>
            <p:ph idx="1"/>
          </p:nvPr>
        </p:nvSpPr>
        <p:spPr>
          <a:xfrm>
            <a:off x="1653363" y="2176272"/>
            <a:ext cx="9367204" cy="4041648"/>
          </a:xfrm>
        </p:spPr>
        <p:txBody>
          <a:bodyPr anchor="t">
            <a:normAutofit/>
          </a:bodyPr>
          <a:lstStyle/>
          <a:p>
            <a:pPr marL="0" indent="0">
              <a:buNone/>
            </a:pPr>
            <a:r>
              <a:rPr lang="en-US" sz="1500" dirty="0"/>
              <a:t>Any class that is defined inside another class.</a:t>
            </a:r>
          </a:p>
          <a:p>
            <a:pPr marL="0" indent="0">
              <a:buNone/>
            </a:pPr>
            <a:r>
              <a:rPr lang="en-IN" sz="1500" dirty="0"/>
              <a:t>		class    </a:t>
            </a:r>
            <a:r>
              <a:rPr lang="en-IN" sz="1500" dirty="0" err="1"/>
              <a:t>OuterClass</a:t>
            </a:r>
            <a:r>
              <a:rPr lang="en-IN" sz="1500" dirty="0"/>
              <a:t>:</a:t>
            </a:r>
          </a:p>
          <a:p>
            <a:pPr marL="0" indent="0">
              <a:buNone/>
            </a:pPr>
            <a:r>
              <a:rPr lang="en-IN" sz="1500" dirty="0"/>
              <a:t>			      message="This is a outer class var"</a:t>
            </a:r>
          </a:p>
          <a:p>
            <a:pPr marL="0" indent="0">
              <a:buNone/>
            </a:pPr>
            <a:r>
              <a:rPr lang="en-IN" sz="1500" dirty="0"/>
              <a:t>			      def  __</a:t>
            </a:r>
            <a:r>
              <a:rPr lang="en-IN" sz="1500" dirty="0" err="1"/>
              <a:t>init</a:t>
            </a:r>
            <a:r>
              <a:rPr lang="en-IN" sz="1500" dirty="0"/>
              <a:t>__(self):</a:t>
            </a:r>
          </a:p>
          <a:p>
            <a:pPr marL="0" indent="0">
              <a:buNone/>
            </a:pPr>
            <a:r>
              <a:rPr lang="en-IN" sz="1500" dirty="0"/>
              <a:t>				</a:t>
            </a:r>
            <a:r>
              <a:rPr lang="en-IN" sz="1500" dirty="0" err="1"/>
              <a:t>self.innnerinstance</a:t>
            </a:r>
            <a:r>
              <a:rPr lang="en-IN" sz="1500" dirty="0"/>
              <a:t> = </a:t>
            </a:r>
            <a:r>
              <a:rPr lang="en-IN" sz="1500" dirty="0" err="1"/>
              <a:t>self.InnerClass</a:t>
            </a:r>
            <a:r>
              <a:rPr lang="en-IN" sz="1500" dirty="0"/>
              <a:t>()</a:t>
            </a:r>
          </a:p>
          <a:p>
            <a:pPr marL="0" indent="0">
              <a:buNone/>
            </a:pPr>
            <a:endParaRPr lang="en-IN" sz="1500" dirty="0"/>
          </a:p>
          <a:p>
            <a:pPr marL="0" indent="0">
              <a:buNone/>
            </a:pPr>
            <a:r>
              <a:rPr lang="en-IN" sz="1500" dirty="0"/>
              <a:t>	                     class   </a:t>
            </a:r>
            <a:r>
              <a:rPr lang="en-IN" sz="1500" dirty="0" err="1"/>
              <a:t>InnerClass</a:t>
            </a:r>
            <a:r>
              <a:rPr lang="en-IN" sz="1500" dirty="0"/>
              <a:t>:</a:t>
            </a:r>
          </a:p>
          <a:p>
            <a:pPr marL="0" indent="0">
              <a:buNone/>
            </a:pPr>
            <a:r>
              <a:rPr lang="en-IN" sz="1500" dirty="0"/>
              <a:t>			    	def   </a:t>
            </a:r>
            <a:r>
              <a:rPr lang="en-IN" sz="1500" dirty="0" err="1"/>
              <a:t>printMessage</a:t>
            </a:r>
            <a:r>
              <a:rPr lang="en-IN" sz="1500" dirty="0"/>
              <a:t>(self):</a:t>
            </a:r>
          </a:p>
          <a:p>
            <a:pPr marL="0" indent="0">
              <a:buNone/>
            </a:pPr>
            <a:r>
              <a:rPr lang="en-IN" sz="1500" dirty="0"/>
              <a:t>				 	return  </a:t>
            </a:r>
            <a:r>
              <a:rPr lang="en-IN" sz="1500" dirty="0" err="1"/>
              <a:t>OuterClass.message</a:t>
            </a:r>
            <a:endParaRPr lang="en-IN" sz="1500" dirty="0"/>
          </a:p>
          <a:p>
            <a:pPr marL="0" indent="0">
              <a:buNone/>
            </a:pPr>
            <a:endParaRPr lang="en-IN" sz="1500" dirty="0"/>
          </a:p>
          <a:p>
            <a:pPr marL="0" indent="0">
              <a:buNone/>
            </a:pPr>
            <a:r>
              <a:rPr lang="en-IN" sz="1500" dirty="0"/>
              <a:t>		</a:t>
            </a:r>
            <a:r>
              <a:rPr lang="en-IN" sz="1500" dirty="0" err="1"/>
              <a:t>outerinstance</a:t>
            </a:r>
            <a:r>
              <a:rPr lang="en-IN" sz="1500" dirty="0"/>
              <a:t> =  </a:t>
            </a:r>
            <a:r>
              <a:rPr lang="en-IN" sz="1500" dirty="0" err="1"/>
              <a:t>OuterClass</a:t>
            </a:r>
            <a:r>
              <a:rPr lang="en-IN" sz="1500" dirty="0"/>
              <a:t>()</a:t>
            </a:r>
          </a:p>
          <a:p>
            <a:pPr marL="0" indent="0">
              <a:buNone/>
            </a:pPr>
            <a:r>
              <a:rPr lang="en-IN" sz="1500" dirty="0"/>
              <a:t>                                           print(</a:t>
            </a:r>
            <a:r>
              <a:rPr lang="en-IN" sz="1500" dirty="0" err="1"/>
              <a:t>outerinstance.innerinstance.printMessage</a:t>
            </a:r>
            <a:r>
              <a:rPr lang="en-IN" sz="1500" dirty="0"/>
              <a:t>()</a:t>
            </a:r>
          </a:p>
        </p:txBody>
      </p:sp>
    </p:spTree>
    <p:extLst>
      <p:ext uri="{BB962C8B-B14F-4D97-AF65-F5344CB8AC3E}">
        <p14:creationId xmlns:p14="http://schemas.microsoft.com/office/powerpoint/2010/main" val="35721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22A3B-0190-4D24-984D-1C6F73778DF5}"/>
              </a:ext>
            </a:extLst>
          </p:cNvPr>
          <p:cNvSpPr>
            <a:spLocks noGrp="1"/>
          </p:cNvSpPr>
          <p:nvPr>
            <p:ph type="title"/>
          </p:nvPr>
        </p:nvSpPr>
        <p:spPr>
          <a:xfrm>
            <a:off x="838200" y="365125"/>
            <a:ext cx="10515600" cy="1325563"/>
          </a:xfrm>
        </p:spPr>
        <p:txBody>
          <a:bodyPr>
            <a:normAutofit/>
          </a:bodyPr>
          <a:lstStyle/>
          <a:p>
            <a:r>
              <a:rPr lang="en-US" sz="5400" b="1"/>
              <a:t>Bean Class</a:t>
            </a:r>
            <a:endParaRPr lang="en-IN" sz="5400" b="1"/>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14D20E-2DD1-4252-A947-7BC0FA7D4041}"/>
              </a:ext>
            </a:extLst>
          </p:cNvPr>
          <p:cNvSpPr>
            <a:spLocks noGrp="1"/>
          </p:cNvSpPr>
          <p:nvPr>
            <p:ph idx="1"/>
          </p:nvPr>
        </p:nvSpPr>
        <p:spPr>
          <a:xfrm>
            <a:off x="838200" y="1929384"/>
            <a:ext cx="10515600" cy="4251960"/>
          </a:xfrm>
        </p:spPr>
        <p:txBody>
          <a:bodyPr>
            <a:normAutofit/>
          </a:bodyPr>
          <a:lstStyle/>
          <a:p>
            <a:pPr marL="0" indent="0">
              <a:buNone/>
            </a:pPr>
            <a:r>
              <a:rPr lang="en-US" sz="1500"/>
              <a:t>Bean Class   - It is used to initialize object attribute.</a:t>
            </a:r>
          </a:p>
          <a:p>
            <a:pPr marL="0" indent="0">
              <a:buNone/>
            </a:pPr>
            <a:r>
              <a:rPr lang="en-US" sz="1500"/>
              <a:t>                      - Any class that have instance var and its getters and setters  is called a bean class.</a:t>
            </a:r>
          </a:p>
          <a:p>
            <a:pPr marL="0" indent="0">
              <a:buNone/>
            </a:pPr>
            <a:r>
              <a:rPr lang="en-US" sz="1500"/>
              <a:t>                                              class    Learner:</a:t>
            </a:r>
          </a:p>
          <a:p>
            <a:pPr marL="0" indent="0">
              <a:buNone/>
            </a:pPr>
            <a:r>
              <a:rPr lang="en-US" sz="1500"/>
              <a:t>		                 def  __init__(self):</a:t>
            </a:r>
          </a:p>
          <a:p>
            <a:pPr marL="0" indent="0">
              <a:buNone/>
            </a:pPr>
            <a:r>
              <a:rPr lang="en-US" sz="1500"/>
              <a:t>			           print("default const")</a:t>
            </a:r>
          </a:p>
          <a:p>
            <a:pPr marL="0" indent="0">
              <a:buNone/>
            </a:pPr>
            <a:r>
              <a:rPr lang="en-US" sz="1500"/>
              <a:t>                                                         def   setName(self,name):</a:t>
            </a:r>
          </a:p>
          <a:p>
            <a:pPr marL="0" indent="0">
              <a:buNone/>
            </a:pPr>
            <a:r>
              <a:rPr lang="en-US" sz="1500"/>
              <a:t>				self.name=name</a:t>
            </a:r>
          </a:p>
          <a:p>
            <a:pPr marL="0" indent="0">
              <a:buNone/>
            </a:pPr>
            <a:r>
              <a:rPr lang="en-US" sz="1500"/>
              <a:t>                                                          def  getName(self):</a:t>
            </a:r>
          </a:p>
          <a:p>
            <a:pPr marL="0" indent="0">
              <a:buNone/>
            </a:pPr>
            <a:r>
              <a:rPr lang="en-US" sz="1500"/>
              <a:t>				return self.name; </a:t>
            </a:r>
          </a:p>
          <a:p>
            <a:pPr marL="0" indent="0">
              <a:buNone/>
            </a:pPr>
            <a:r>
              <a:rPr lang="en-US" sz="1500"/>
              <a:t>                                             obj =  Learner()      </a:t>
            </a:r>
          </a:p>
          <a:p>
            <a:pPr marL="0" indent="0">
              <a:buNone/>
            </a:pPr>
            <a:r>
              <a:rPr lang="en-US" sz="1500"/>
              <a:t>                                             obj.setName("maX")   # name = max</a:t>
            </a:r>
          </a:p>
          <a:p>
            <a:pPr marL="0" indent="0">
              <a:buNone/>
            </a:pPr>
            <a:r>
              <a:rPr lang="en-US" sz="1500"/>
              <a:t>                                             print(obj.getName()) </a:t>
            </a:r>
          </a:p>
        </p:txBody>
      </p:sp>
    </p:spTree>
    <p:extLst>
      <p:ext uri="{BB962C8B-B14F-4D97-AF65-F5344CB8AC3E}">
        <p14:creationId xmlns:p14="http://schemas.microsoft.com/office/powerpoint/2010/main" val="3535549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endParaRPr lang="en-IN" dirty="0"/>
          </a:p>
          <a:p>
            <a:r>
              <a:rPr lang="en-US" dirty="0"/>
              <a:t>OOPs - Data Hiding</a:t>
            </a:r>
          </a:p>
          <a:p>
            <a:r>
              <a:rPr lang="en-US" dirty="0"/>
              <a:t>OOPs-OBJECT RELATIONSHIP</a:t>
            </a:r>
          </a:p>
          <a:p>
            <a:r>
              <a:rPr lang="en-US" dirty="0"/>
              <a:t>Python-Inheritance</a:t>
            </a:r>
          </a:p>
          <a:p>
            <a:r>
              <a:rPr lang="en-US" dirty="0"/>
              <a:t>MRO</a:t>
            </a:r>
          </a:p>
          <a:p>
            <a:r>
              <a:rPr lang="en-US" dirty="0"/>
              <a:t>super()</a:t>
            </a:r>
          </a:p>
          <a:p>
            <a:r>
              <a:rPr lang="en-US" dirty="0"/>
              <a:t>Hands On</a:t>
            </a:r>
            <a:endParaRPr lang="en-IN" dirty="0"/>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87657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315DA-DC19-4599-9AE2-6D493EE4647B}"/>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Python Introduction</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93262041-8487-4C84-9F88-AD20E85A3BFF}"/>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a:t> 7.   We have to write less number of code in Python.</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       print("Hello")                                                </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       class  Hello{</a:t>
            </a:r>
          </a:p>
          <a:p>
            <a:pPr indent="-228600">
              <a:lnSpc>
                <a:spcPct val="90000"/>
              </a:lnSpc>
              <a:spcAft>
                <a:spcPts val="600"/>
              </a:spcAft>
              <a:buFont typeface="Arial" panose="020B0604020202020204" pitchFamily="34" charset="0"/>
              <a:buChar char="•"/>
            </a:pPr>
            <a:r>
              <a:rPr lang="en-US" sz="1900"/>
              <a:t>                 public static void main(String args[]){</a:t>
            </a:r>
          </a:p>
          <a:p>
            <a:pPr indent="-228600">
              <a:lnSpc>
                <a:spcPct val="90000"/>
              </a:lnSpc>
              <a:spcAft>
                <a:spcPts val="600"/>
              </a:spcAft>
              <a:buFont typeface="Arial" panose="020B0604020202020204" pitchFamily="34" charset="0"/>
              <a:buChar char="•"/>
            </a:pPr>
            <a:r>
              <a:rPr lang="en-US" sz="1900"/>
              <a:t>                                   System.out.println("Welcome") ;</a:t>
            </a:r>
          </a:p>
          <a:p>
            <a:pPr indent="-228600">
              <a:lnSpc>
                <a:spcPct val="90000"/>
              </a:lnSpc>
              <a:spcAft>
                <a:spcPts val="600"/>
              </a:spcAft>
              <a:buFont typeface="Arial" panose="020B0604020202020204" pitchFamily="34" charset="0"/>
              <a:buChar char="•"/>
            </a:pPr>
            <a:r>
              <a:rPr lang="en-US" sz="1900"/>
              <a:t>                  }</a:t>
            </a:r>
          </a:p>
          <a:p>
            <a:pPr indent="-228600">
              <a:lnSpc>
                <a:spcPct val="90000"/>
              </a:lnSpc>
              <a:spcAft>
                <a:spcPts val="600"/>
              </a:spcAft>
              <a:buFont typeface="Arial" panose="020B0604020202020204" pitchFamily="34" charset="0"/>
              <a:buChar char="•"/>
            </a:pPr>
            <a:r>
              <a:rPr lang="en-US" sz="1900"/>
              <a:t>          }</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 8.        python  2.x           140000</a:t>
            </a:r>
          </a:p>
          <a:p>
            <a:pPr indent="-228600">
              <a:lnSpc>
                <a:spcPct val="90000"/>
              </a:lnSpc>
              <a:spcAft>
                <a:spcPts val="600"/>
              </a:spcAft>
              <a:buFont typeface="Arial" panose="020B0604020202020204" pitchFamily="34" charset="0"/>
              <a:buChar char="•"/>
            </a:pPr>
            <a:r>
              <a:rPr lang="en-US" sz="1900"/>
              <a:t>            python  3.x            40000 +</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 9.     Open source</a:t>
            </a:r>
          </a:p>
        </p:txBody>
      </p:sp>
    </p:spTree>
    <p:extLst>
      <p:ext uri="{BB962C8B-B14F-4D97-AF65-F5344CB8AC3E}">
        <p14:creationId xmlns:p14="http://schemas.microsoft.com/office/powerpoint/2010/main" val="4041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C21E2-CB0D-4D73-BA99-273844568438}"/>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OOPs - Data Hiding</a:t>
            </a:r>
            <a:endParaRPr lang="en-IN" sz="4000" b="1">
              <a:solidFill>
                <a:srgbClr val="FFFFFF"/>
              </a:solidFill>
            </a:endParaRPr>
          </a:p>
        </p:txBody>
      </p:sp>
      <p:sp>
        <p:nvSpPr>
          <p:cNvPr id="3" name="Content Placeholder 2">
            <a:extLst>
              <a:ext uri="{FF2B5EF4-FFF2-40B4-BE49-F238E27FC236}">
                <a16:creationId xmlns:a16="http://schemas.microsoft.com/office/drawing/2014/main" id="{E72C9589-1802-4346-B2D9-23DF014357BC}"/>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Hiding object attribute value or method inside an object.</a:t>
            </a:r>
          </a:p>
          <a:p>
            <a:pPr marL="0" indent="0">
              <a:buNone/>
            </a:pPr>
            <a:r>
              <a:rPr lang="en-US" sz="2000" dirty="0"/>
              <a:t>Using private access specifier, we implement data hiding.</a:t>
            </a:r>
          </a:p>
          <a:p>
            <a:pPr marL="0" indent="0">
              <a:buNone/>
            </a:pPr>
            <a:r>
              <a:rPr lang="en-US" sz="2000" dirty="0"/>
              <a:t>Data hiding, we implement into 2 level</a:t>
            </a:r>
          </a:p>
          <a:p>
            <a:pPr marL="0" indent="0">
              <a:buNone/>
            </a:pPr>
            <a:endParaRPr lang="en-US" sz="2000" dirty="0"/>
          </a:p>
          <a:p>
            <a:pPr marL="0" indent="0">
              <a:buNone/>
            </a:pPr>
            <a:r>
              <a:rPr lang="en-US" sz="2000" dirty="0"/>
              <a:t>        A. data member       __color    &gt;  private variable</a:t>
            </a:r>
          </a:p>
          <a:p>
            <a:pPr marL="0" indent="0">
              <a:buNone/>
            </a:pPr>
            <a:r>
              <a:rPr lang="en-US" sz="2000" dirty="0"/>
              <a:t>        private data members are not available outside the class</a:t>
            </a:r>
          </a:p>
          <a:p>
            <a:pPr marL="0" indent="0">
              <a:buNone/>
            </a:pPr>
            <a:r>
              <a:rPr lang="en-US" sz="2000" dirty="0"/>
              <a:t> </a:t>
            </a:r>
          </a:p>
          <a:p>
            <a:pPr marL="0" indent="0">
              <a:buNone/>
            </a:pPr>
            <a:r>
              <a:rPr lang="en-US" sz="2000" dirty="0"/>
              <a:t>        B. method           __m1(self):</a:t>
            </a:r>
            <a:endParaRPr lang="en-IN" sz="2000" dirty="0"/>
          </a:p>
        </p:txBody>
      </p:sp>
    </p:spTree>
    <p:extLst>
      <p:ext uri="{BB962C8B-B14F-4D97-AF65-F5344CB8AC3E}">
        <p14:creationId xmlns:p14="http://schemas.microsoft.com/office/powerpoint/2010/main" val="342317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772DFA-D26D-4C5B-A994-E344E8D920A8}"/>
              </a:ext>
            </a:extLst>
          </p:cNvPr>
          <p:cNvSpPr>
            <a:spLocks noGrp="1"/>
          </p:cNvSpPr>
          <p:nvPr>
            <p:ph type="title"/>
          </p:nvPr>
        </p:nvSpPr>
        <p:spPr>
          <a:xfrm>
            <a:off x="958506" y="800392"/>
            <a:ext cx="10264697" cy="1212102"/>
          </a:xfrm>
        </p:spPr>
        <p:txBody>
          <a:bodyPr>
            <a:normAutofit/>
          </a:bodyPr>
          <a:lstStyle/>
          <a:p>
            <a:r>
              <a:rPr lang="en-IN" sz="4000" b="1">
                <a:solidFill>
                  <a:srgbClr val="FFFFFF"/>
                </a:solidFill>
              </a:rPr>
              <a:t>Object Relationship</a:t>
            </a:r>
          </a:p>
        </p:txBody>
      </p:sp>
      <p:sp>
        <p:nvSpPr>
          <p:cNvPr id="3" name="Content Placeholder 2">
            <a:extLst>
              <a:ext uri="{FF2B5EF4-FFF2-40B4-BE49-F238E27FC236}">
                <a16:creationId xmlns:a16="http://schemas.microsoft.com/office/drawing/2014/main" id="{EFC0F4AF-E7E6-44E0-9B9E-2DD8F0C7D570}"/>
              </a:ext>
            </a:extLst>
          </p:cNvPr>
          <p:cNvSpPr>
            <a:spLocks noGrp="1"/>
          </p:cNvSpPr>
          <p:nvPr>
            <p:ph idx="1"/>
          </p:nvPr>
        </p:nvSpPr>
        <p:spPr>
          <a:xfrm>
            <a:off x="1367624" y="2490436"/>
            <a:ext cx="9708995" cy="3567173"/>
          </a:xfrm>
        </p:spPr>
        <p:txBody>
          <a:bodyPr anchor="ctr">
            <a:normAutofit/>
          </a:bodyPr>
          <a:lstStyle/>
          <a:p>
            <a:pPr marL="0" indent="0">
              <a:spcAft>
                <a:spcPts val="1000"/>
              </a:spcAft>
              <a:buNone/>
            </a:pP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Association : </a:t>
            </a:r>
            <a:r>
              <a:rPr lang="en-US" sz="1000">
                <a:effectLst/>
                <a:latin typeface="Arial" panose="020B0604020202020204" pitchFamily="34" charset="0"/>
                <a:ea typeface="Times New Roman" panose="02020603050405020304" pitchFamily="18" charset="0"/>
                <a:cs typeface="Times New Roman" panose="02020603050405020304" pitchFamily="18" charset="0"/>
              </a:rPr>
              <a:t>Association is a relationship between two objects.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The association between objects could be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one-to-one  , – one-to-many , – many-to-one , – many-to-many</a:t>
            </a:r>
          </a:p>
          <a:p>
            <a:pPr marL="0" indent="0">
              <a:spcAft>
                <a:spcPts val="1000"/>
              </a:spcAft>
              <a:buNone/>
            </a:pP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1000"/>
              </a:spcAft>
              <a:buNone/>
            </a:pPr>
            <a:r>
              <a:rPr lang="en-US" sz="1000">
                <a:effectLst/>
                <a:latin typeface="Arial" panose="020B0604020202020204" pitchFamily="34" charset="0"/>
                <a:ea typeface="Times New Roman" panose="02020603050405020304" pitchFamily="18" charset="0"/>
                <a:cs typeface="Times New Roman" panose="02020603050405020304" pitchFamily="18" charset="0"/>
              </a:rPr>
              <a:t>Types of Association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Aggregation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Composition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1000"/>
              </a:spcAft>
              <a:buNone/>
            </a:pPr>
            <a:r>
              <a:rPr lang="en-US" sz="1000" b="1" i="1">
                <a:effectLst/>
                <a:latin typeface="Arial" panose="020B0604020202020204" pitchFamily="34" charset="0"/>
                <a:ea typeface="Times New Roman" panose="02020603050405020304" pitchFamily="18" charset="0"/>
                <a:cs typeface="Times New Roman" panose="02020603050405020304" pitchFamily="18" charset="0"/>
              </a:rPr>
              <a:t>Example: </a:t>
            </a:r>
            <a:r>
              <a:rPr lang="en-US" sz="1000">
                <a:effectLst/>
                <a:latin typeface="Arial" panose="020B0604020202020204" pitchFamily="34" charset="0"/>
                <a:ea typeface="Times New Roman" panose="02020603050405020304" pitchFamily="18" charset="0"/>
                <a:cs typeface="Times New Roman" panose="02020603050405020304" pitchFamily="18" charset="0"/>
              </a:rPr>
              <a:t>A Student and a Faculty are having an association.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000"/>
          </a:p>
        </p:txBody>
      </p:sp>
    </p:spTree>
    <p:extLst>
      <p:ext uri="{BB962C8B-B14F-4D97-AF65-F5344CB8AC3E}">
        <p14:creationId xmlns:p14="http://schemas.microsoft.com/office/powerpoint/2010/main" val="172685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FB6653A-1649-4E47-9C1F-96EC3D93AC9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effectLst/>
                <a:latin typeface="Arial" panose="020B0604020202020204" pitchFamily="34" charset="0"/>
                <a:ea typeface="Times New Roman" panose="02020603050405020304" pitchFamily="18" charset="0"/>
              </a:rPr>
              <a:t>Aggregation</a:t>
            </a:r>
            <a:endParaRPr lang="en-IN" sz="4000">
              <a:solidFill>
                <a:srgbClr val="FFFFFF"/>
              </a:solidFill>
            </a:endParaRPr>
          </a:p>
        </p:txBody>
      </p:sp>
      <p:sp>
        <p:nvSpPr>
          <p:cNvPr id="3" name="Content Placeholder 2">
            <a:extLst>
              <a:ext uri="{FF2B5EF4-FFF2-40B4-BE49-F238E27FC236}">
                <a16:creationId xmlns:a16="http://schemas.microsoft.com/office/drawing/2014/main" id="{A2BC5A6D-E1A9-46DD-9B62-E89A7A0FA097}"/>
              </a:ext>
            </a:extLst>
          </p:cNvPr>
          <p:cNvSpPr>
            <a:spLocks noGrp="1"/>
          </p:cNvSpPr>
          <p:nvPr>
            <p:ph idx="1"/>
          </p:nvPr>
        </p:nvSpPr>
        <p:spPr>
          <a:xfrm>
            <a:off x="1367624" y="2490436"/>
            <a:ext cx="9708995" cy="3567173"/>
          </a:xfrm>
        </p:spPr>
        <p:txBody>
          <a:bodyPr anchor="ctr">
            <a:normAutofit/>
          </a:bodyPr>
          <a:lstStyle/>
          <a:p>
            <a:pPr marL="0" indent="0">
              <a:spcAft>
                <a:spcPts val="1000"/>
              </a:spcAft>
              <a:buNone/>
            </a:pPr>
            <a:r>
              <a:rPr lang="en-US" sz="2400">
                <a:effectLst/>
                <a:latin typeface="Arial" panose="020B0604020202020204" pitchFamily="34" charset="0"/>
                <a:ea typeface="Times New Roman" panose="02020603050405020304" pitchFamily="18" charset="0"/>
                <a:cs typeface="Times New Roman" panose="02020603050405020304" pitchFamily="18" charset="0"/>
              </a:rPr>
              <a:t>Aggregation is a special case of association.</a:t>
            </a:r>
            <a:endParaRPr lang="en-IN" sz="2400">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1000"/>
              </a:spcAft>
              <a:buNone/>
            </a:pPr>
            <a:r>
              <a:rPr lang="en-US" sz="2400">
                <a:effectLst/>
                <a:latin typeface="Arial" panose="020B0604020202020204" pitchFamily="34" charset="0"/>
                <a:ea typeface="Times New Roman" panose="02020603050405020304" pitchFamily="18" charset="0"/>
                <a:cs typeface="Times New Roman" panose="02020603050405020304" pitchFamily="18" charset="0"/>
              </a:rPr>
              <a:t>A directional association between objects</a:t>
            </a:r>
            <a:endParaRPr lang="en-IN" sz="24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1000"/>
              </a:spcAft>
              <a:buNone/>
            </a:pPr>
            <a:r>
              <a:rPr lang="en-US" sz="2400">
                <a:effectLst/>
                <a:latin typeface="Arial" panose="020B0604020202020204" pitchFamily="34" charset="0"/>
                <a:ea typeface="Times New Roman" panose="02020603050405020304" pitchFamily="18" charset="0"/>
                <a:cs typeface="Times New Roman" panose="02020603050405020304" pitchFamily="18" charset="0"/>
              </a:rPr>
              <a:t>When an object ‘has-a’ another object, then you have got an aggregation between them</a:t>
            </a:r>
            <a:endParaRPr lang="en-IN" sz="24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1000"/>
              </a:spcAft>
              <a:buNone/>
            </a:pPr>
            <a:r>
              <a:rPr lang="en-US" sz="2400">
                <a:effectLst/>
                <a:latin typeface="Arial" panose="020B0604020202020204" pitchFamily="34" charset="0"/>
                <a:ea typeface="Times New Roman" panose="02020603050405020304" pitchFamily="18" charset="0"/>
                <a:cs typeface="Times New Roman" panose="02020603050405020304" pitchFamily="18" charset="0"/>
              </a:rPr>
              <a:t> Aggregation is also called a “Has-a” relationship.</a:t>
            </a:r>
            <a:endParaRPr lang="en-IN" sz="240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2400">
                <a:effectLst/>
                <a:latin typeface="Arial" panose="020B0604020202020204" pitchFamily="34" charset="0"/>
                <a:ea typeface="Times New Roman" panose="02020603050405020304" pitchFamily="18" charset="0"/>
                <a:cs typeface="Times New Roman" panose="02020603050405020304" pitchFamily="18" charset="0"/>
              </a:rPr>
              <a:t> Example: College has a Student Object.</a:t>
            </a:r>
            <a:endParaRPr lang="en-IN" sz="24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2400"/>
          </a:p>
        </p:txBody>
      </p:sp>
    </p:spTree>
    <p:extLst>
      <p:ext uri="{BB962C8B-B14F-4D97-AF65-F5344CB8AC3E}">
        <p14:creationId xmlns:p14="http://schemas.microsoft.com/office/powerpoint/2010/main" val="76556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4FCC668-3C01-44D2-9FBD-6858FF170EF0}"/>
              </a:ext>
            </a:extLst>
          </p:cNvPr>
          <p:cNvSpPr>
            <a:spLocks noGrp="1"/>
          </p:cNvSpPr>
          <p:nvPr>
            <p:ph type="title"/>
          </p:nvPr>
        </p:nvSpPr>
        <p:spPr>
          <a:xfrm>
            <a:off x="958506" y="800392"/>
            <a:ext cx="10264697" cy="1212102"/>
          </a:xfrm>
        </p:spPr>
        <p:txBody>
          <a:bodyPr>
            <a:normAutofit/>
          </a:bodyPr>
          <a:lstStyle/>
          <a:p>
            <a:r>
              <a:rPr lang="en-US" sz="4000" b="1">
                <a:solidFill>
                  <a:srgbClr val="FFFFFF"/>
                </a:solidFill>
                <a:effectLst/>
                <a:latin typeface="Arial" panose="020B0604020202020204" pitchFamily="34" charset="0"/>
                <a:ea typeface="Times New Roman" panose="02020603050405020304" pitchFamily="18" charset="0"/>
              </a:rPr>
              <a:t>Composition</a:t>
            </a:r>
            <a:endParaRPr lang="en-IN" sz="4000">
              <a:solidFill>
                <a:srgbClr val="FFFFFF"/>
              </a:solidFill>
            </a:endParaRPr>
          </a:p>
        </p:txBody>
      </p:sp>
      <p:sp>
        <p:nvSpPr>
          <p:cNvPr id="3" name="Content Placeholder 2">
            <a:extLst>
              <a:ext uri="{FF2B5EF4-FFF2-40B4-BE49-F238E27FC236}">
                <a16:creationId xmlns:a16="http://schemas.microsoft.com/office/drawing/2014/main" id="{3D4F4AA7-47AA-4520-B4C0-EE692B4EB567}"/>
              </a:ext>
            </a:extLst>
          </p:cNvPr>
          <p:cNvSpPr>
            <a:spLocks noGrp="1"/>
          </p:cNvSpPr>
          <p:nvPr>
            <p:ph idx="1"/>
          </p:nvPr>
        </p:nvSpPr>
        <p:spPr>
          <a:xfrm>
            <a:off x="1367624" y="2490436"/>
            <a:ext cx="9708995" cy="3567173"/>
          </a:xfrm>
        </p:spPr>
        <p:txBody>
          <a:bodyPr anchor="ctr">
            <a:normAutofit/>
          </a:bodyPr>
          <a:lstStyle/>
          <a:p>
            <a:pPr>
              <a:spcAft>
                <a:spcPts val="1000"/>
              </a:spcAft>
            </a:pPr>
            <a:r>
              <a:rPr lang="en-US" sz="2400">
                <a:effectLst/>
                <a:latin typeface="Arial" panose="020B0604020202020204" pitchFamily="34" charset="0"/>
                <a:ea typeface="Times New Roman" panose="02020603050405020304" pitchFamily="18" charset="0"/>
                <a:cs typeface="Times New Roman" panose="02020603050405020304" pitchFamily="18" charset="0"/>
              </a:rPr>
              <a:t>Composition is a special case of aggregation</a:t>
            </a:r>
            <a:endParaRPr lang="en-IN" sz="240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2400">
                <a:effectLst/>
                <a:latin typeface="Arial" panose="020B0604020202020204" pitchFamily="34" charset="0"/>
                <a:ea typeface="Times New Roman" panose="02020603050405020304" pitchFamily="18" charset="0"/>
                <a:cs typeface="Times New Roman" panose="02020603050405020304" pitchFamily="18" charset="0"/>
              </a:rPr>
              <a:t>When an object contains the other object, if the contained object cannot exist without the existence of container object, then it is called composition.</a:t>
            </a:r>
            <a:endParaRPr lang="en-IN" sz="240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2400" b="1" i="1">
                <a:effectLst/>
                <a:latin typeface="Arial" panose="020B0604020202020204" pitchFamily="34" charset="0"/>
                <a:ea typeface="Times New Roman" panose="02020603050405020304" pitchFamily="18" charset="0"/>
                <a:cs typeface="Times New Roman" panose="02020603050405020304" pitchFamily="18" charset="0"/>
              </a:rPr>
              <a:t>Example: </a:t>
            </a:r>
            <a:r>
              <a:rPr lang="en-US" sz="2400">
                <a:effectLst/>
                <a:latin typeface="Arial" panose="020B0604020202020204" pitchFamily="34" charset="0"/>
                <a:ea typeface="Times New Roman" panose="02020603050405020304" pitchFamily="18" charset="0"/>
                <a:cs typeface="Times New Roman" panose="02020603050405020304" pitchFamily="18" charset="0"/>
              </a:rPr>
              <a:t>A class contains students. A student cannot exist without a class. There exists composition between class and students.</a:t>
            </a:r>
          </a:p>
          <a:p>
            <a:pPr>
              <a:spcAft>
                <a:spcPts val="1000"/>
              </a:spcAft>
            </a:pPr>
            <a:r>
              <a:rPr lang="en-US" sz="2400" b="1">
                <a:effectLst/>
                <a:latin typeface="Arial" panose="020B0604020202020204" pitchFamily="34" charset="0"/>
                <a:ea typeface="Times New Roman" panose="02020603050405020304" pitchFamily="18" charset="0"/>
                <a:cs typeface="Times New Roman" panose="02020603050405020304" pitchFamily="18" charset="0"/>
              </a:rPr>
              <a:t>Example:  </a:t>
            </a:r>
            <a:r>
              <a:rPr lang="en-US" sz="2400" b="1">
                <a:latin typeface="Arial" panose="020B0604020202020204" pitchFamily="34" charset="0"/>
                <a:ea typeface="Times New Roman" panose="02020603050405020304" pitchFamily="18" charset="0"/>
                <a:cs typeface="Times New Roman" panose="02020603050405020304" pitchFamily="18" charset="0"/>
              </a:rPr>
              <a:t>O</a:t>
            </a:r>
            <a:r>
              <a:rPr lang="en-US" sz="2400">
                <a:effectLst/>
                <a:latin typeface="Arial" panose="020B0604020202020204" pitchFamily="34" charset="0"/>
                <a:ea typeface="Times New Roman" panose="02020603050405020304" pitchFamily="18" charset="0"/>
                <a:cs typeface="Times New Roman" panose="02020603050405020304" pitchFamily="18" charset="0"/>
              </a:rPr>
              <a:t>rder   have    </a:t>
            </a:r>
            <a:r>
              <a:rPr lang="en-US" sz="2400">
                <a:latin typeface="Arial" panose="020B0604020202020204" pitchFamily="34" charset="0"/>
                <a:ea typeface="Times New Roman" panose="02020603050405020304" pitchFamily="18" charset="0"/>
                <a:cs typeface="Times New Roman" panose="02020603050405020304" pitchFamily="18" charset="0"/>
              </a:rPr>
              <a:t>O</a:t>
            </a:r>
            <a:r>
              <a:rPr lang="en-US" sz="2400">
                <a:effectLst/>
                <a:latin typeface="Arial" panose="020B0604020202020204" pitchFamily="34" charset="0"/>
                <a:ea typeface="Times New Roman" panose="02020603050405020304" pitchFamily="18" charset="0"/>
                <a:cs typeface="Times New Roman" panose="02020603050405020304" pitchFamily="18" charset="0"/>
              </a:rPr>
              <a:t>rder Item</a:t>
            </a:r>
            <a:endParaRPr lang="en-IN" sz="24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2400"/>
          </a:p>
        </p:txBody>
      </p:sp>
    </p:spTree>
    <p:extLst>
      <p:ext uri="{BB962C8B-B14F-4D97-AF65-F5344CB8AC3E}">
        <p14:creationId xmlns:p14="http://schemas.microsoft.com/office/powerpoint/2010/main" val="143651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63E4-F5A0-496D-97FB-E0204964E45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kern="1200">
                <a:solidFill>
                  <a:schemeClr val="tx1"/>
                </a:solidFill>
                <a:latin typeface="+mj-lt"/>
                <a:ea typeface="+mj-ea"/>
                <a:cs typeface="+mj-cs"/>
              </a:rPr>
              <a:t>Object Relationship</a:t>
            </a:r>
            <a:endParaRPr lang="en-US" sz="5400" kern="1200">
              <a:solidFill>
                <a:schemeClr val="tx1"/>
              </a:solidFill>
              <a:latin typeface="+mj-lt"/>
              <a:ea typeface="+mj-ea"/>
              <a:cs typeface="+mj-cs"/>
            </a:endParaRPr>
          </a:p>
        </p:txBody>
      </p:sp>
      <p:pic>
        <p:nvPicPr>
          <p:cNvPr id="5" name="Content Placeholder 4" descr="Graphical user interface, application, Word&#10;&#10;Description automatically generated">
            <a:extLst>
              <a:ext uri="{FF2B5EF4-FFF2-40B4-BE49-F238E27FC236}">
                <a16:creationId xmlns:a16="http://schemas.microsoft.com/office/drawing/2014/main" id="{FD679E1B-BB7D-41DC-BA00-5734991EF8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940"/>
          <a:stretch/>
        </p:blipFill>
        <p:spPr>
          <a:xfrm>
            <a:off x="1086835" y="1863801"/>
            <a:ext cx="10018328" cy="4440746"/>
          </a:xfrm>
          <a:prstGeom prst="rect">
            <a:avLst/>
          </a:prstGeom>
        </p:spPr>
      </p:pic>
    </p:spTree>
    <p:extLst>
      <p:ext uri="{BB962C8B-B14F-4D97-AF65-F5344CB8AC3E}">
        <p14:creationId xmlns:p14="http://schemas.microsoft.com/office/powerpoint/2010/main" val="20597245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F5A5-9B4F-4116-8C9A-68A340C084CA}"/>
              </a:ext>
            </a:extLst>
          </p:cNvPr>
          <p:cNvSpPr>
            <a:spLocks noGrp="1"/>
          </p:cNvSpPr>
          <p:nvPr>
            <p:ph type="title"/>
          </p:nvPr>
        </p:nvSpPr>
        <p:spPr/>
        <p:txBody>
          <a:bodyPr/>
          <a:lstStyle/>
          <a:p>
            <a:r>
              <a:rPr lang="en-IN" dirty="0"/>
              <a:t>Object Relationship – HAS A</a:t>
            </a:r>
          </a:p>
        </p:txBody>
      </p:sp>
      <p:pic>
        <p:nvPicPr>
          <p:cNvPr id="5" name="Content Placeholder 4">
            <a:extLst>
              <a:ext uri="{FF2B5EF4-FFF2-40B4-BE49-F238E27FC236}">
                <a16:creationId xmlns:a16="http://schemas.microsoft.com/office/drawing/2014/main" id="{CBCE458E-A0CF-4E03-ADC0-B2DA9996A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1143"/>
            <a:ext cx="10515600" cy="4320302"/>
          </a:xfrm>
        </p:spPr>
      </p:pic>
    </p:spTree>
    <p:extLst>
      <p:ext uri="{BB962C8B-B14F-4D97-AF65-F5344CB8AC3E}">
        <p14:creationId xmlns:p14="http://schemas.microsoft.com/office/powerpoint/2010/main" val="3006112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FD2471-6062-4A09-8B88-553D1CA4848D}"/>
              </a:ext>
            </a:extLst>
          </p:cNvPr>
          <p:cNvSpPr>
            <a:spLocks noGrp="1"/>
          </p:cNvSpPr>
          <p:nvPr>
            <p:ph type="title"/>
          </p:nvPr>
        </p:nvSpPr>
        <p:spPr>
          <a:xfrm>
            <a:off x="934872" y="982272"/>
            <a:ext cx="3388419" cy="4560970"/>
          </a:xfrm>
        </p:spPr>
        <p:txBody>
          <a:bodyPr>
            <a:normAutofit/>
          </a:bodyPr>
          <a:lstStyle/>
          <a:p>
            <a:r>
              <a:rPr lang="en-IN" sz="4000" b="1">
                <a:solidFill>
                  <a:srgbClr val="FFFFFF"/>
                </a:solidFill>
              </a:rPr>
              <a:t>Object Relationship</a:t>
            </a:r>
            <a:endParaRPr lang="en-IN"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D865A4F-25AB-4D0B-B657-F765C00AF888}"/>
              </a:ext>
            </a:extLst>
          </p:cNvPr>
          <p:cNvSpPr>
            <a:spLocks noGrp="1"/>
          </p:cNvSpPr>
          <p:nvPr>
            <p:ph idx="1"/>
          </p:nvPr>
        </p:nvSpPr>
        <p:spPr>
          <a:xfrm>
            <a:off x="5221862" y="1719618"/>
            <a:ext cx="5948831" cy="4334629"/>
          </a:xfrm>
        </p:spPr>
        <p:txBody>
          <a:bodyPr anchor="ctr">
            <a:normAutofit/>
          </a:bodyPr>
          <a:lstStyle/>
          <a:p>
            <a:pPr>
              <a:spcAft>
                <a:spcPts val="1000"/>
              </a:spcAft>
            </a:pPr>
            <a:r>
              <a:rPr lang="en-US" sz="1100" b="1" i="1">
                <a:solidFill>
                  <a:srgbClr val="FEFFFF"/>
                </a:solidFill>
                <a:effectLst/>
                <a:latin typeface="Arial" panose="020B0604020202020204" pitchFamily="34" charset="0"/>
                <a:ea typeface="Times New Roman" panose="02020603050405020304" pitchFamily="18" charset="0"/>
                <a:cs typeface="Times New Roman" panose="02020603050405020304" pitchFamily="18" charset="0"/>
              </a:rPr>
              <a:t>HAS-A </a:t>
            </a:r>
            <a:r>
              <a:rPr lang="en-US" sz="1100">
                <a:solidFill>
                  <a:srgbClr val="FEFFFF"/>
                </a:solidFill>
                <a:effectLst/>
                <a:latin typeface="Arial" panose="020B0604020202020204" pitchFamily="34" charset="0"/>
                <a:ea typeface="Times New Roman" panose="02020603050405020304" pitchFamily="18" charset="0"/>
                <a:cs typeface="Times New Roman" panose="02020603050405020304" pitchFamily="18" charset="0"/>
              </a:rPr>
              <a:t>relationship is expressed with containership</a:t>
            </a:r>
            <a:endParaRPr lang="en-IN" sz="110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100">
                <a:solidFill>
                  <a:srgbClr val="FEFFFF"/>
                </a:solidFill>
                <a:effectLst/>
                <a:latin typeface="Arial" panose="020B0604020202020204" pitchFamily="34" charset="0"/>
                <a:ea typeface="Times New Roman" panose="02020603050405020304" pitchFamily="18" charset="0"/>
                <a:cs typeface="Times New Roman" panose="02020603050405020304" pitchFamily="18" charset="0"/>
              </a:rPr>
              <a:t>Containership simply means using instance variables that refer to other objects.</a:t>
            </a:r>
            <a:endParaRPr lang="en-IN" sz="110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100">
                <a:solidFill>
                  <a:srgbClr val="FEFFFF"/>
                </a:solidFill>
                <a:effectLst/>
                <a:latin typeface="Arial" panose="020B0604020202020204" pitchFamily="34" charset="0"/>
                <a:ea typeface="Times New Roman" panose="02020603050405020304" pitchFamily="18" charset="0"/>
                <a:cs typeface="Times New Roman" panose="02020603050405020304" pitchFamily="18" charset="0"/>
              </a:rPr>
              <a:t>House HAS-A Kitchen.</a:t>
            </a:r>
            <a:endParaRPr lang="en-IN" sz="110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100" b="1">
                <a:solidFill>
                  <a:srgbClr val="FEFFFF"/>
                </a:solidFill>
                <a:effectLst/>
                <a:latin typeface="Arial" panose="020B0604020202020204" pitchFamily="34" charset="0"/>
                <a:ea typeface="Times New Roman" panose="02020603050405020304" pitchFamily="18" charset="0"/>
                <a:cs typeface="Times New Roman" panose="02020603050405020304" pitchFamily="18" charset="0"/>
              </a:rPr>
              <a:t>IS-A relationship: </a:t>
            </a:r>
            <a:r>
              <a:rPr lang="en-US" sz="1100">
                <a:solidFill>
                  <a:srgbClr val="FEFFFF"/>
                </a:solidFill>
                <a:effectLst/>
                <a:latin typeface="Arial" panose="020B0604020202020204" pitchFamily="34" charset="0"/>
                <a:ea typeface="Times New Roman" panose="02020603050405020304" pitchFamily="18" charset="0"/>
                <a:cs typeface="Times New Roman" panose="02020603050405020304" pitchFamily="18" charset="0"/>
              </a:rPr>
              <a:t>Manager IS-A Employee</a:t>
            </a:r>
            <a:endParaRPr lang="en-IN" sz="110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1000"/>
              </a:spcAft>
              <a:buNone/>
            </a:pPr>
            <a:endParaRPr lang="en-IN" sz="110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100" b="1">
                <a:solidFill>
                  <a:srgbClr val="FEFFFF"/>
                </a:solidFill>
                <a:effectLst/>
                <a:latin typeface="Arial" panose="020B0604020202020204" pitchFamily="34" charset="0"/>
                <a:ea typeface="Times New Roman" panose="02020603050405020304" pitchFamily="18" charset="0"/>
                <a:cs typeface="Times New Roman" panose="02020603050405020304" pitchFamily="18" charset="0"/>
              </a:rPr>
              <a:t>Inheritance :</a:t>
            </a:r>
          </a:p>
          <a:p>
            <a:pPr>
              <a:spcAft>
                <a:spcPts val="1000"/>
              </a:spcAft>
            </a:pPr>
            <a:r>
              <a:rPr lang="en-US" sz="1100">
                <a:solidFill>
                  <a:srgbClr val="FEFFFF"/>
                </a:solidFill>
                <a:effectLst/>
                <a:latin typeface="Arial" panose="020B0604020202020204" pitchFamily="34" charset="0"/>
                <a:ea typeface="Times New Roman" panose="02020603050405020304" pitchFamily="18" charset="0"/>
                <a:cs typeface="Times New Roman" panose="02020603050405020304" pitchFamily="18" charset="0"/>
              </a:rPr>
              <a:t> Inheritance is one of the cornerstones of OOP because it allows for the creation of hierarchical classifications</a:t>
            </a:r>
            <a:endParaRPr lang="en-IN" sz="110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100">
                <a:solidFill>
                  <a:srgbClr val="FEFFFF"/>
                </a:solidFill>
                <a:effectLst/>
                <a:latin typeface="Arial" panose="020B0604020202020204" pitchFamily="34" charset="0"/>
                <a:ea typeface="Times New Roman" panose="02020603050405020304" pitchFamily="18" charset="0"/>
                <a:cs typeface="Times New Roman" panose="02020603050405020304" pitchFamily="18" charset="0"/>
              </a:rPr>
              <a:t>Using inheritance, you can create a general class at the top</a:t>
            </a:r>
            <a:endParaRPr lang="en-IN" sz="110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100">
                <a:solidFill>
                  <a:srgbClr val="FEFFFF"/>
                </a:solidFill>
                <a:effectLst/>
                <a:latin typeface="Arial" panose="020B0604020202020204" pitchFamily="34" charset="0"/>
                <a:ea typeface="Times New Roman" panose="02020603050405020304" pitchFamily="18" charset="0"/>
                <a:cs typeface="Times New Roman" panose="02020603050405020304" pitchFamily="18" charset="0"/>
              </a:rPr>
              <a:t>This class may then be inherited by other, more specific classes</a:t>
            </a:r>
            <a:endParaRPr lang="en-IN" sz="110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100">
                <a:solidFill>
                  <a:srgbClr val="FEFFFF"/>
                </a:solidFill>
                <a:effectLst/>
                <a:latin typeface="Arial" panose="020B0604020202020204" pitchFamily="34" charset="0"/>
                <a:ea typeface="Times New Roman" panose="02020603050405020304" pitchFamily="18" charset="0"/>
                <a:cs typeface="Times New Roman" panose="02020603050405020304" pitchFamily="18" charset="0"/>
              </a:rPr>
              <a:t> Each of these classes will add only those attributes and behaviors that are unique to it.</a:t>
            </a:r>
            <a:endParaRPr lang="en-IN" sz="110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42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AAF007-ABB2-4925-92B6-F066199E11AF}"/>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Type Of Inheritance</a:t>
            </a:r>
          </a:p>
        </p:txBody>
      </p:sp>
      <p:pic>
        <p:nvPicPr>
          <p:cNvPr id="5" name="Content Placeholder 4" descr="Diagram&#10;&#10;Description automatically generated">
            <a:extLst>
              <a:ext uri="{FF2B5EF4-FFF2-40B4-BE49-F238E27FC236}">
                <a16:creationId xmlns:a16="http://schemas.microsoft.com/office/drawing/2014/main" id="{A6182F7F-F60F-4619-A793-CB18ACF6ED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0275"/>
            <a:ext cx="10515599" cy="3943348"/>
          </a:xfrm>
          <a:prstGeom prst="rect">
            <a:avLst/>
          </a:prstGeom>
        </p:spPr>
      </p:pic>
    </p:spTree>
    <p:extLst>
      <p:ext uri="{BB962C8B-B14F-4D97-AF65-F5344CB8AC3E}">
        <p14:creationId xmlns:p14="http://schemas.microsoft.com/office/powerpoint/2010/main" val="7304419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5B21A2D-6033-4B60-A0F2-9577E8A6FE30}"/>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Single Inheritance</a:t>
            </a:r>
          </a:p>
        </p:txBody>
      </p:sp>
      <p:sp>
        <p:nvSpPr>
          <p:cNvPr id="3" name="Content Placeholder 2">
            <a:extLst>
              <a:ext uri="{FF2B5EF4-FFF2-40B4-BE49-F238E27FC236}">
                <a16:creationId xmlns:a16="http://schemas.microsoft.com/office/drawing/2014/main" id="{98718F08-6D41-4A83-A5FF-DB2B9B949ED7}"/>
              </a:ext>
            </a:extLst>
          </p:cNvPr>
          <p:cNvSpPr>
            <a:spLocks noGrp="1"/>
          </p:cNvSpPr>
          <p:nvPr>
            <p:ph idx="1"/>
          </p:nvPr>
        </p:nvSpPr>
        <p:spPr>
          <a:xfrm>
            <a:off x="1367624" y="2490436"/>
            <a:ext cx="9708995" cy="3567173"/>
          </a:xfrm>
        </p:spPr>
        <p:txBody>
          <a:bodyPr anchor="ctr">
            <a:normAutofit/>
          </a:bodyPr>
          <a:lstStyle/>
          <a:p>
            <a:pPr marL="0" indent="0">
              <a:buNone/>
            </a:pPr>
            <a:r>
              <a:rPr lang="en-US" sz="1300"/>
              <a:t>				class    Shape:</a:t>
            </a:r>
          </a:p>
          <a:p>
            <a:pPr marL="0" indent="0">
              <a:buNone/>
            </a:pPr>
            <a:r>
              <a:rPr lang="en-US" sz="1300"/>
              <a:t>					def   area(self):</a:t>
            </a:r>
          </a:p>
          <a:p>
            <a:pPr marL="0" indent="0">
              <a:buNone/>
            </a:pPr>
            <a:r>
              <a:rPr lang="en-US" sz="1300"/>
              <a:t>						print("This is area method")</a:t>
            </a:r>
          </a:p>
          <a:p>
            <a:pPr marL="0" indent="0">
              <a:buNone/>
            </a:pPr>
            <a:r>
              <a:rPr lang="en-US" sz="1300"/>
              <a:t>					</a:t>
            </a:r>
          </a:p>
          <a:p>
            <a:pPr marL="0" indent="0">
              <a:buNone/>
            </a:pPr>
            <a:r>
              <a:rPr lang="en-US" sz="1300"/>
              <a:t>				class    Circle(Shape):</a:t>
            </a:r>
          </a:p>
          <a:p>
            <a:pPr marL="0" indent="0">
              <a:buNone/>
            </a:pPr>
            <a:r>
              <a:rPr lang="en-US" sz="1300"/>
              <a:t>					def   area1(self):</a:t>
            </a:r>
          </a:p>
          <a:p>
            <a:pPr marL="0" indent="0">
              <a:buNone/>
            </a:pPr>
            <a:r>
              <a:rPr lang="en-US" sz="1300"/>
              <a:t>					                  print("This is area of circle")</a:t>
            </a:r>
          </a:p>
          <a:p>
            <a:pPr marL="0" indent="0">
              <a:buNone/>
            </a:pPr>
            <a:endParaRPr lang="en-US" sz="1300"/>
          </a:p>
          <a:p>
            <a:pPr marL="0" indent="0">
              <a:buNone/>
            </a:pPr>
            <a:r>
              <a:rPr lang="en-US" sz="1300"/>
              <a:t>				 obj = Circle()</a:t>
            </a:r>
          </a:p>
          <a:p>
            <a:pPr marL="0" indent="0">
              <a:buNone/>
            </a:pPr>
            <a:r>
              <a:rPr lang="en-US" sz="1300"/>
              <a:t>				 obj.area()</a:t>
            </a:r>
          </a:p>
          <a:p>
            <a:pPr marL="0" indent="0">
              <a:buNone/>
            </a:pPr>
            <a:r>
              <a:rPr lang="en-US" sz="1300"/>
              <a:t>				 obj.area1()</a:t>
            </a:r>
            <a:endParaRPr lang="en-IN" sz="1300"/>
          </a:p>
        </p:txBody>
      </p:sp>
    </p:spTree>
    <p:extLst>
      <p:ext uri="{BB962C8B-B14F-4D97-AF65-F5344CB8AC3E}">
        <p14:creationId xmlns:p14="http://schemas.microsoft.com/office/powerpoint/2010/main" val="2629351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CEF4DA7-D674-47DF-A7BD-27F829C7BDDF}"/>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Multilevel Inheritance</a:t>
            </a:r>
          </a:p>
        </p:txBody>
      </p:sp>
      <p:sp>
        <p:nvSpPr>
          <p:cNvPr id="3" name="Content Placeholder 2">
            <a:extLst>
              <a:ext uri="{FF2B5EF4-FFF2-40B4-BE49-F238E27FC236}">
                <a16:creationId xmlns:a16="http://schemas.microsoft.com/office/drawing/2014/main" id="{A5F78319-8B08-4098-98C7-7F87DBAED7F1}"/>
              </a:ext>
            </a:extLst>
          </p:cNvPr>
          <p:cNvSpPr>
            <a:spLocks noGrp="1"/>
          </p:cNvSpPr>
          <p:nvPr>
            <p:ph idx="1"/>
          </p:nvPr>
        </p:nvSpPr>
        <p:spPr>
          <a:xfrm>
            <a:off x="1367624" y="2490436"/>
            <a:ext cx="9708995" cy="3567173"/>
          </a:xfrm>
        </p:spPr>
        <p:txBody>
          <a:bodyPr anchor="ctr">
            <a:normAutofit/>
          </a:bodyPr>
          <a:lstStyle/>
          <a:p>
            <a:pPr marL="0" indent="0">
              <a:buNone/>
            </a:pPr>
            <a:r>
              <a:rPr lang="en-US" sz="1000"/>
              <a:t>				class    Shape:</a:t>
            </a:r>
          </a:p>
          <a:p>
            <a:pPr marL="0" indent="0">
              <a:buNone/>
            </a:pPr>
            <a:r>
              <a:rPr lang="en-US" sz="1000"/>
              <a:t>					def   area(self):</a:t>
            </a:r>
          </a:p>
          <a:p>
            <a:pPr marL="0" indent="0">
              <a:buNone/>
            </a:pPr>
            <a:r>
              <a:rPr lang="en-US" sz="1000"/>
              <a:t>						print("This is area method")</a:t>
            </a:r>
          </a:p>
          <a:p>
            <a:pPr marL="0" indent="0">
              <a:buNone/>
            </a:pPr>
            <a:r>
              <a:rPr lang="en-US" sz="1000"/>
              <a:t>				class    Circle(Shape):</a:t>
            </a:r>
          </a:p>
          <a:p>
            <a:pPr marL="0" indent="0">
              <a:buNone/>
            </a:pPr>
            <a:r>
              <a:rPr lang="en-US" sz="1000"/>
              <a:t>					def   area1(self):</a:t>
            </a:r>
          </a:p>
          <a:p>
            <a:pPr marL="0" indent="0">
              <a:buNone/>
            </a:pPr>
            <a:r>
              <a:rPr lang="en-US" sz="1000"/>
              <a:t>					                  print("This is area of circle")</a:t>
            </a:r>
          </a:p>
          <a:p>
            <a:pPr marL="0" indent="0">
              <a:buNone/>
            </a:pPr>
            <a:r>
              <a:rPr lang="en-US" sz="1000"/>
              <a:t>				class    QLine(Circle):</a:t>
            </a:r>
          </a:p>
          <a:p>
            <a:pPr marL="0" indent="0">
              <a:buNone/>
            </a:pPr>
            <a:r>
              <a:rPr lang="en-US" sz="1000"/>
              <a:t>					def   area2(self):</a:t>
            </a:r>
          </a:p>
          <a:p>
            <a:pPr marL="0" indent="0">
              <a:buNone/>
            </a:pPr>
            <a:r>
              <a:rPr lang="en-US" sz="1000"/>
              <a:t>					                  print("This is area of QLine")</a:t>
            </a:r>
          </a:p>
          <a:p>
            <a:pPr marL="0" indent="0">
              <a:buNone/>
            </a:pPr>
            <a:r>
              <a:rPr lang="en-US" sz="1000"/>
              <a:t>				 obj = QLine()</a:t>
            </a:r>
          </a:p>
          <a:p>
            <a:pPr marL="0" indent="0">
              <a:buNone/>
            </a:pPr>
            <a:r>
              <a:rPr lang="en-US" sz="1000"/>
              <a:t>				 obj.area()</a:t>
            </a:r>
          </a:p>
          <a:p>
            <a:pPr marL="0" indent="0">
              <a:buNone/>
            </a:pPr>
            <a:r>
              <a:rPr lang="en-US" sz="1000"/>
              <a:t>				 obj.area1()</a:t>
            </a:r>
          </a:p>
          <a:p>
            <a:pPr marL="0" indent="0">
              <a:buNone/>
            </a:pPr>
            <a:r>
              <a:rPr lang="en-US" sz="1000"/>
              <a:t>				 obj.area2()</a:t>
            </a:r>
            <a:endParaRPr lang="en-IN" sz="1000"/>
          </a:p>
        </p:txBody>
      </p:sp>
    </p:spTree>
    <p:extLst>
      <p:ext uri="{BB962C8B-B14F-4D97-AF65-F5344CB8AC3E}">
        <p14:creationId xmlns:p14="http://schemas.microsoft.com/office/powerpoint/2010/main" val="238784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315DA-DC19-4599-9AE2-6D493EE4647B}"/>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Python Introduction -  Discovery </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614FF49B-940D-4822-AEF0-CEDD7FB2E93E}"/>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1067"/>
              </a:spcAft>
              <a:buFont typeface="Arial" panose="020B0604020202020204" pitchFamily="34" charset="0"/>
              <a:buChar char="•"/>
            </a:pPr>
            <a:endParaRPr lang="en-US" sz="2000" dirty="0"/>
          </a:p>
          <a:p>
            <a:pPr marL="457189" indent="-228600">
              <a:lnSpc>
                <a:spcPct val="90000"/>
              </a:lnSpc>
              <a:buFont typeface="Arial" panose="020B0604020202020204" pitchFamily="34" charset="0"/>
              <a:buChar char="•"/>
            </a:pPr>
            <a:r>
              <a:rPr lang="en-US" sz="2000" dirty="0"/>
              <a:t>It was created in the year 1980 by Guido van Rossum at Centrum </a:t>
            </a:r>
            <a:r>
              <a:rPr lang="en-US" sz="2000" dirty="0" err="1"/>
              <a:t>Wiskunde</a:t>
            </a:r>
            <a:r>
              <a:rPr lang="en-US" sz="2000" dirty="0"/>
              <a:t> &amp; Informatica (CWI) in the Netherlands.</a:t>
            </a:r>
          </a:p>
          <a:p>
            <a:pPr marL="457189" indent="-228600">
              <a:lnSpc>
                <a:spcPct val="90000"/>
              </a:lnSpc>
              <a:buFont typeface="Arial" panose="020B0604020202020204" pitchFamily="34" charset="0"/>
              <a:buChar char="•"/>
            </a:pPr>
            <a:endParaRPr lang="en-US" sz="2000" dirty="0"/>
          </a:p>
          <a:p>
            <a:pPr lvl="0" indent="-228600">
              <a:lnSpc>
                <a:spcPct val="90000"/>
              </a:lnSpc>
              <a:buFont typeface="Arial" panose="020B0604020202020204" pitchFamily="34" charset="0"/>
              <a:buChar char="•"/>
            </a:pPr>
            <a:endParaRPr lang="en-US" sz="2000" dirty="0"/>
          </a:p>
          <a:p>
            <a:pPr lvl="0" indent="-228600">
              <a:lnSpc>
                <a:spcPct val="90000"/>
              </a:lnSpc>
              <a:buFont typeface="Arial" panose="020B0604020202020204" pitchFamily="34" charset="0"/>
              <a:buChar char="•"/>
            </a:pPr>
            <a:endParaRPr lang="en-US" sz="2000" dirty="0"/>
          </a:p>
          <a:p>
            <a:pPr lvl="0" indent="-228600">
              <a:lnSpc>
                <a:spcPct val="90000"/>
              </a:lnSpc>
              <a:buFont typeface="Arial" panose="020B0604020202020204" pitchFamily="34" charset="0"/>
              <a:buChar char="•"/>
            </a:pPr>
            <a:r>
              <a:rPr lang="en-US" sz="2000" dirty="0"/>
              <a:t> Its implementation was started in December 1989.</a:t>
            </a:r>
          </a:p>
          <a:p>
            <a:pPr lvl="0" indent="-228600">
              <a:lnSpc>
                <a:spcPct val="90000"/>
              </a:lnSpc>
              <a:buFont typeface="Arial" panose="020B0604020202020204" pitchFamily="34" charset="0"/>
              <a:buChar char="•"/>
            </a:pPr>
            <a:endParaRPr lang="en-US" sz="2000" dirty="0"/>
          </a:p>
          <a:p>
            <a:pPr lvl="0" indent="-228600">
              <a:lnSpc>
                <a:spcPct val="90000"/>
              </a:lnSpc>
              <a:buFont typeface="Arial" panose="020B0604020202020204" pitchFamily="34" charset="0"/>
              <a:buChar char="•"/>
            </a:pPr>
            <a:endParaRPr lang="en-US" sz="2000" dirty="0"/>
          </a:p>
          <a:p>
            <a:pPr marL="457189" indent="-228600">
              <a:lnSpc>
                <a:spcPct val="90000"/>
              </a:lnSpc>
              <a:buFont typeface="Arial" panose="020B0604020202020204" pitchFamily="34" charset="0"/>
              <a:buChar char="•"/>
            </a:pPr>
            <a:endParaRPr lang="en-US" sz="2000" dirty="0"/>
          </a:p>
          <a:p>
            <a:pPr indent="-228600">
              <a:lnSpc>
                <a:spcPct val="90000"/>
              </a:lnSpc>
              <a:spcAft>
                <a:spcPts val="1067"/>
              </a:spcAft>
              <a:buFont typeface="Arial" panose="020B0604020202020204" pitchFamily="34" charset="0"/>
              <a:buChar char="•"/>
            </a:pPr>
            <a:r>
              <a:rPr lang="en-US" sz="2000" dirty="0"/>
              <a:t> Most of the syntax of Python came from a official language called ABC.</a:t>
            </a:r>
          </a:p>
          <a:p>
            <a:pPr indent="-228600">
              <a:lnSpc>
                <a:spcPct val="9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17074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B4ECA6A-2451-4243-96BE-6AE9FC0170A4}"/>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Hierarchical  Inheritance</a:t>
            </a:r>
          </a:p>
        </p:txBody>
      </p:sp>
      <p:sp>
        <p:nvSpPr>
          <p:cNvPr id="3" name="Content Placeholder 2">
            <a:extLst>
              <a:ext uri="{FF2B5EF4-FFF2-40B4-BE49-F238E27FC236}">
                <a16:creationId xmlns:a16="http://schemas.microsoft.com/office/drawing/2014/main" id="{1D277732-4CD6-47C3-B8DA-05CA2ABF972C}"/>
              </a:ext>
            </a:extLst>
          </p:cNvPr>
          <p:cNvSpPr>
            <a:spLocks noGrp="1"/>
          </p:cNvSpPr>
          <p:nvPr>
            <p:ph idx="1"/>
          </p:nvPr>
        </p:nvSpPr>
        <p:spPr>
          <a:xfrm>
            <a:off x="1367624" y="2490436"/>
            <a:ext cx="9708995" cy="3567173"/>
          </a:xfrm>
        </p:spPr>
        <p:txBody>
          <a:bodyPr anchor="ctr">
            <a:normAutofit/>
          </a:bodyPr>
          <a:lstStyle/>
          <a:p>
            <a:pPr marL="0" indent="0">
              <a:buNone/>
            </a:pPr>
            <a:r>
              <a:rPr lang="en-US" sz="800"/>
              <a:t>				class    Shape:</a:t>
            </a:r>
          </a:p>
          <a:p>
            <a:pPr marL="0" indent="0">
              <a:buNone/>
            </a:pPr>
            <a:r>
              <a:rPr lang="en-US" sz="800"/>
              <a:t>					def   area(self):</a:t>
            </a:r>
          </a:p>
          <a:p>
            <a:pPr marL="0" indent="0">
              <a:buNone/>
            </a:pPr>
            <a:r>
              <a:rPr lang="en-US" sz="800"/>
              <a:t>						print("This is area method")</a:t>
            </a:r>
          </a:p>
          <a:p>
            <a:pPr marL="0" indent="0">
              <a:buNone/>
            </a:pPr>
            <a:r>
              <a:rPr lang="en-US" sz="800"/>
              <a:t>				class    Circle(Shape):</a:t>
            </a:r>
          </a:p>
          <a:p>
            <a:pPr marL="0" indent="0">
              <a:buNone/>
            </a:pPr>
            <a:r>
              <a:rPr lang="en-US" sz="800"/>
              <a:t>					def   area1(self):</a:t>
            </a:r>
          </a:p>
          <a:p>
            <a:pPr marL="0" indent="0">
              <a:buNone/>
            </a:pPr>
            <a:r>
              <a:rPr lang="en-US" sz="800"/>
              <a:t>					                  print("This is area of circle")</a:t>
            </a:r>
          </a:p>
          <a:p>
            <a:pPr marL="0" indent="0">
              <a:buNone/>
            </a:pPr>
            <a:r>
              <a:rPr lang="en-US" sz="800"/>
              <a:t>				class    Rect(Shape):</a:t>
            </a:r>
          </a:p>
          <a:p>
            <a:pPr marL="0" indent="0">
              <a:buNone/>
            </a:pPr>
            <a:r>
              <a:rPr lang="en-US" sz="800"/>
              <a:t>					def   area2(self):</a:t>
            </a:r>
          </a:p>
          <a:p>
            <a:pPr marL="0" indent="0">
              <a:buNone/>
            </a:pPr>
            <a:r>
              <a:rPr lang="en-US" sz="800"/>
              <a:t>					                  print("This is area of rect")</a:t>
            </a:r>
          </a:p>
          <a:p>
            <a:pPr marL="0" indent="0">
              <a:buNone/>
            </a:pPr>
            <a:r>
              <a:rPr lang="en-US" sz="800"/>
              <a:t>				obj = Circle()</a:t>
            </a:r>
          </a:p>
          <a:p>
            <a:pPr marL="0" indent="0">
              <a:buNone/>
            </a:pPr>
            <a:r>
              <a:rPr lang="en-US" sz="800"/>
              <a:t>				obj.area()</a:t>
            </a:r>
          </a:p>
          <a:p>
            <a:pPr marL="0" indent="0">
              <a:buNone/>
            </a:pPr>
            <a:r>
              <a:rPr lang="en-US" sz="800"/>
              <a:t>				obj.area1()</a:t>
            </a:r>
          </a:p>
          <a:p>
            <a:pPr marL="0" indent="0">
              <a:buNone/>
            </a:pPr>
            <a:r>
              <a:rPr lang="en-US" sz="800"/>
              <a:t>				obj1 = Rect()</a:t>
            </a:r>
          </a:p>
          <a:p>
            <a:pPr marL="0" indent="0">
              <a:buNone/>
            </a:pPr>
            <a:r>
              <a:rPr lang="en-US" sz="800"/>
              <a:t>				obj1.area()</a:t>
            </a:r>
          </a:p>
          <a:p>
            <a:pPr marL="0" indent="0">
              <a:buNone/>
            </a:pPr>
            <a:r>
              <a:rPr lang="en-US" sz="800"/>
              <a:t>				obj1.area2()</a:t>
            </a:r>
            <a:endParaRPr lang="en-IN" sz="800"/>
          </a:p>
        </p:txBody>
      </p:sp>
    </p:spTree>
    <p:extLst>
      <p:ext uri="{BB962C8B-B14F-4D97-AF65-F5344CB8AC3E}">
        <p14:creationId xmlns:p14="http://schemas.microsoft.com/office/powerpoint/2010/main" val="491208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36C0E7A-AA7F-467F-BFB1-54FE84678584}"/>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 Multiple Inheritance</a:t>
            </a:r>
          </a:p>
        </p:txBody>
      </p:sp>
      <p:sp>
        <p:nvSpPr>
          <p:cNvPr id="3" name="Content Placeholder 2">
            <a:extLst>
              <a:ext uri="{FF2B5EF4-FFF2-40B4-BE49-F238E27FC236}">
                <a16:creationId xmlns:a16="http://schemas.microsoft.com/office/drawing/2014/main" id="{C6417FB0-FB89-4132-BB66-8F3931427A2E}"/>
              </a:ext>
            </a:extLst>
          </p:cNvPr>
          <p:cNvSpPr>
            <a:spLocks noGrp="1"/>
          </p:cNvSpPr>
          <p:nvPr>
            <p:ph idx="1"/>
          </p:nvPr>
        </p:nvSpPr>
        <p:spPr>
          <a:xfrm>
            <a:off x="1367624" y="2490436"/>
            <a:ext cx="9708995" cy="3567173"/>
          </a:xfrm>
        </p:spPr>
        <p:txBody>
          <a:bodyPr anchor="ctr">
            <a:normAutofit/>
          </a:bodyPr>
          <a:lstStyle/>
          <a:p>
            <a:pPr marL="0" indent="0">
              <a:buNone/>
            </a:pPr>
            <a:r>
              <a:rPr lang="en-US" sz="1100"/>
              <a:t>More than one base class</a:t>
            </a:r>
          </a:p>
          <a:p>
            <a:pPr marL="0" indent="0">
              <a:buNone/>
            </a:pPr>
            <a:r>
              <a:rPr lang="en-US" sz="1100"/>
              <a:t>Java does not support multiple inheritance </a:t>
            </a:r>
          </a:p>
          <a:p>
            <a:pPr marL="0" indent="0">
              <a:buNone/>
            </a:pPr>
            <a:r>
              <a:rPr lang="en-US" sz="1100"/>
              <a:t>Python support multiple inheritance</a:t>
            </a:r>
          </a:p>
          <a:p>
            <a:pPr marL="0" indent="0">
              <a:buNone/>
            </a:pPr>
            <a:r>
              <a:rPr lang="en-US" sz="1100"/>
              <a:t>				class     AA:</a:t>
            </a:r>
          </a:p>
          <a:p>
            <a:pPr marL="0" indent="0">
              <a:buNone/>
            </a:pPr>
            <a:r>
              <a:rPr lang="en-US" sz="1100"/>
              <a:t>					def    m1(self):</a:t>
            </a:r>
          </a:p>
          <a:p>
            <a:pPr marL="0" indent="0">
              <a:buNone/>
            </a:pPr>
            <a:r>
              <a:rPr lang="en-US" sz="1100"/>
              <a:t>					       print("This is m1() method of class AA")</a:t>
            </a:r>
          </a:p>
          <a:p>
            <a:pPr marL="0" indent="0">
              <a:buNone/>
            </a:pPr>
            <a:r>
              <a:rPr lang="en-US" sz="1100"/>
              <a:t>				class    BB:</a:t>
            </a:r>
          </a:p>
          <a:p>
            <a:pPr marL="0" indent="0">
              <a:buNone/>
            </a:pPr>
            <a:r>
              <a:rPr lang="en-US" sz="1100"/>
              <a:t>					def   m1(self):</a:t>
            </a:r>
          </a:p>
          <a:p>
            <a:pPr marL="0" indent="0">
              <a:buNone/>
            </a:pPr>
            <a:r>
              <a:rPr lang="en-US" sz="1100"/>
              <a:t>					       print("This is m2() method of class BB")</a:t>
            </a:r>
          </a:p>
          <a:p>
            <a:pPr marL="0" indent="0">
              <a:buNone/>
            </a:pPr>
            <a:r>
              <a:rPr lang="en-US" sz="1100"/>
              <a:t>				class   CC(AA,BB):</a:t>
            </a:r>
          </a:p>
          <a:p>
            <a:pPr marL="0" indent="0">
              <a:buNone/>
            </a:pPr>
            <a:r>
              <a:rPr lang="en-US" sz="1100"/>
              <a:t>					def   m3(self):</a:t>
            </a:r>
          </a:p>
          <a:p>
            <a:pPr marL="0" indent="0">
              <a:buNone/>
            </a:pPr>
            <a:r>
              <a:rPr lang="en-US" sz="1100"/>
              <a:t>					       print("This is m3() method of class  CC")</a:t>
            </a:r>
          </a:p>
          <a:p>
            <a:pPr marL="0" indent="0">
              <a:buNone/>
            </a:pPr>
            <a:endParaRPr lang="en-US" sz="1100"/>
          </a:p>
          <a:p>
            <a:pPr marL="0" indent="0">
              <a:buNone/>
            </a:pPr>
            <a:endParaRPr lang="en-IN" sz="1100"/>
          </a:p>
        </p:txBody>
      </p:sp>
    </p:spTree>
    <p:extLst>
      <p:ext uri="{BB962C8B-B14F-4D97-AF65-F5344CB8AC3E}">
        <p14:creationId xmlns:p14="http://schemas.microsoft.com/office/powerpoint/2010/main" val="10764556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8"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AF56E15-9C7C-45E3-A8B0-7F8EE3428368}"/>
              </a:ext>
            </a:extLst>
          </p:cNvPr>
          <p:cNvSpPr>
            <a:spLocks noGrp="1"/>
          </p:cNvSpPr>
          <p:nvPr>
            <p:ph type="title"/>
          </p:nvPr>
        </p:nvSpPr>
        <p:spPr>
          <a:xfrm>
            <a:off x="1047280" y="759805"/>
            <a:ext cx="10306520" cy="1325563"/>
          </a:xfrm>
        </p:spPr>
        <p:txBody>
          <a:bodyPr>
            <a:normAutofit/>
          </a:bodyPr>
          <a:lstStyle/>
          <a:p>
            <a:r>
              <a:rPr lang="en-IN" sz="4000">
                <a:solidFill>
                  <a:srgbClr val="FFFFFF"/>
                </a:solidFill>
              </a:rPr>
              <a:t>Method Resolution Order</a:t>
            </a:r>
          </a:p>
        </p:txBody>
      </p:sp>
      <p:sp>
        <p:nvSpPr>
          <p:cNvPr id="3" name="Content Placeholder 2">
            <a:extLst>
              <a:ext uri="{FF2B5EF4-FFF2-40B4-BE49-F238E27FC236}">
                <a16:creationId xmlns:a16="http://schemas.microsoft.com/office/drawing/2014/main" id="{BE68B0F6-1EAB-4BB6-9CDE-B7742665325A}"/>
              </a:ext>
            </a:extLst>
          </p:cNvPr>
          <p:cNvSpPr>
            <a:spLocks noGrp="1"/>
          </p:cNvSpPr>
          <p:nvPr>
            <p:ph idx="1"/>
          </p:nvPr>
        </p:nvSpPr>
        <p:spPr>
          <a:xfrm>
            <a:off x="1424904" y="2494450"/>
            <a:ext cx="4053545" cy="3563159"/>
          </a:xfrm>
        </p:spPr>
        <p:txBody>
          <a:bodyPr>
            <a:normAutofit/>
          </a:bodyPr>
          <a:lstStyle/>
          <a:p>
            <a:pPr marL="0" indent="0">
              <a:buNone/>
            </a:pPr>
            <a:r>
              <a:rPr lang="en-US" sz="2400"/>
              <a:t>Any  specified attribute or method is searched first in the current class . If not available, then the search will continue into parent class in left to right .</a:t>
            </a:r>
          </a:p>
          <a:p>
            <a:pPr marL="0" indent="0">
              <a:buNone/>
            </a:pPr>
            <a:endParaRPr lang="en-IN" sz="2400"/>
          </a:p>
        </p:txBody>
      </p:sp>
      <p:pic>
        <p:nvPicPr>
          <p:cNvPr id="5" name="Picture 4" descr="Diagram&#10;&#10;Description automatically generated">
            <a:extLst>
              <a:ext uri="{FF2B5EF4-FFF2-40B4-BE49-F238E27FC236}">
                <a16:creationId xmlns:a16="http://schemas.microsoft.com/office/drawing/2014/main" id="{5B4ADD9C-7022-4046-8985-579F80FFB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3373612"/>
            <a:ext cx="4802404" cy="1800900"/>
          </a:xfrm>
          <a:prstGeom prst="rect">
            <a:avLst/>
          </a:prstGeom>
        </p:spPr>
      </p:pic>
    </p:spTree>
    <p:extLst>
      <p:ext uri="{BB962C8B-B14F-4D97-AF65-F5344CB8AC3E}">
        <p14:creationId xmlns:p14="http://schemas.microsoft.com/office/powerpoint/2010/main" val="3664273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4349-4A70-4CFA-92C1-6F491952200A}"/>
              </a:ext>
            </a:extLst>
          </p:cNvPr>
          <p:cNvSpPr>
            <a:spLocks noGrp="1"/>
          </p:cNvSpPr>
          <p:nvPr>
            <p:ph type="title"/>
          </p:nvPr>
        </p:nvSpPr>
        <p:spPr>
          <a:xfrm>
            <a:off x="4965430" y="629268"/>
            <a:ext cx="6586491" cy="1286160"/>
          </a:xfrm>
        </p:spPr>
        <p:txBody>
          <a:bodyPr anchor="b">
            <a:normAutofit/>
          </a:bodyPr>
          <a:lstStyle/>
          <a:p>
            <a:r>
              <a:rPr lang="en-IN" b="1" dirty="0"/>
              <a:t>Super()</a:t>
            </a:r>
          </a:p>
        </p:txBody>
      </p:sp>
      <p:sp>
        <p:nvSpPr>
          <p:cNvPr id="3" name="Content Placeholder 2">
            <a:extLst>
              <a:ext uri="{FF2B5EF4-FFF2-40B4-BE49-F238E27FC236}">
                <a16:creationId xmlns:a16="http://schemas.microsoft.com/office/drawing/2014/main" id="{F6322473-4BD4-4DF9-8486-8D4B1857320C}"/>
              </a:ext>
            </a:extLst>
          </p:cNvPr>
          <p:cNvSpPr>
            <a:spLocks noGrp="1"/>
          </p:cNvSpPr>
          <p:nvPr>
            <p:ph idx="1"/>
          </p:nvPr>
        </p:nvSpPr>
        <p:spPr>
          <a:xfrm>
            <a:off x="4965431" y="2438400"/>
            <a:ext cx="6586489" cy="3785419"/>
          </a:xfrm>
        </p:spPr>
        <p:txBody>
          <a:bodyPr>
            <a:normAutofit/>
          </a:bodyPr>
          <a:lstStyle/>
          <a:p>
            <a:pPr marL="0" indent="0">
              <a:buNone/>
            </a:pPr>
            <a:r>
              <a:rPr lang="en-US" sz="2000" dirty="0"/>
              <a:t>super() is used to call base class constructor</a:t>
            </a:r>
          </a:p>
          <a:p>
            <a:pPr marL="0" indent="0">
              <a:buNone/>
            </a:pPr>
            <a:r>
              <a:rPr lang="en-US" sz="2000" dirty="0"/>
              <a:t>Reusability</a:t>
            </a:r>
          </a:p>
          <a:p>
            <a:pPr marL="0" indent="0">
              <a:buNone/>
            </a:pPr>
            <a:r>
              <a:rPr lang="en-US" sz="2000" dirty="0"/>
              <a:t>super() is used to call base class method</a:t>
            </a:r>
          </a:p>
        </p:txBody>
      </p:sp>
      <p:pic>
        <p:nvPicPr>
          <p:cNvPr id="5" name="Picture 4" descr="Close-up of a calculator keypad">
            <a:extLst>
              <a:ext uri="{FF2B5EF4-FFF2-40B4-BE49-F238E27FC236}">
                <a16:creationId xmlns:a16="http://schemas.microsoft.com/office/drawing/2014/main" id="{B22B6505-8BCE-422B-A733-17133EDD8851}"/>
              </a:ext>
            </a:extLst>
          </p:cNvPr>
          <p:cNvPicPr>
            <a:picLocks noChangeAspect="1"/>
          </p:cNvPicPr>
          <p:nvPr/>
        </p:nvPicPr>
        <p:blipFill rotWithShape="1">
          <a:blip r:embed="rId2"/>
          <a:srcRect l="24292" r="30927" b="-1"/>
          <a:stretch/>
        </p:blipFill>
        <p:spPr>
          <a:xfrm>
            <a:off x="20" y="10"/>
            <a:ext cx="4635571" cy="6857990"/>
          </a:xfrm>
          <a:prstGeom prst="rect">
            <a:avLst/>
          </a:prstGeom>
          <a:effectLst/>
        </p:spPr>
      </p:pic>
    </p:spTree>
    <p:extLst>
      <p:ext uri="{BB962C8B-B14F-4D97-AF65-F5344CB8AC3E}">
        <p14:creationId xmlns:p14="http://schemas.microsoft.com/office/powerpoint/2010/main" val="36665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endParaRPr lang="en-US" dirty="0"/>
          </a:p>
          <a:p>
            <a:r>
              <a:rPr lang="en-US" dirty="0"/>
              <a:t>Python String</a:t>
            </a:r>
          </a:p>
          <a:p>
            <a:r>
              <a:rPr lang="en-US" dirty="0"/>
              <a:t>String Manipulation Function</a:t>
            </a:r>
          </a:p>
          <a:p>
            <a:r>
              <a:rPr lang="en-US" dirty="0"/>
              <a:t>Python  Data Structure:</a:t>
            </a:r>
          </a:p>
          <a:p>
            <a:r>
              <a:rPr lang="en-US" dirty="0"/>
              <a:t>List  </a:t>
            </a:r>
          </a:p>
          <a:p>
            <a:r>
              <a:rPr lang="en-US" dirty="0"/>
              <a:t>Tuple  </a:t>
            </a:r>
          </a:p>
          <a:p>
            <a:r>
              <a:rPr lang="en-US" dirty="0"/>
              <a:t>Dictionary </a:t>
            </a:r>
          </a:p>
          <a:p>
            <a:r>
              <a:rPr lang="en-US" dirty="0"/>
              <a:t>Set  </a:t>
            </a:r>
          </a:p>
          <a:p>
            <a:r>
              <a:rPr lang="en-US" dirty="0"/>
              <a:t>Frozen Set </a:t>
            </a:r>
            <a:endParaRPr lang="en-IN" dirty="0"/>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26659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1FB9-5DB8-4B91-A280-D9068598FCC9}"/>
              </a:ext>
            </a:extLst>
          </p:cNvPr>
          <p:cNvSpPr>
            <a:spLocks noGrp="1"/>
          </p:cNvSpPr>
          <p:nvPr>
            <p:ph type="title"/>
          </p:nvPr>
        </p:nvSpPr>
        <p:spPr>
          <a:xfrm>
            <a:off x="4965430" y="629268"/>
            <a:ext cx="6586491" cy="1286160"/>
          </a:xfrm>
        </p:spPr>
        <p:txBody>
          <a:bodyPr anchor="b">
            <a:normAutofit/>
          </a:bodyPr>
          <a:lstStyle/>
          <a:p>
            <a:r>
              <a:rPr lang="en-IN" dirty="0"/>
              <a:t>Python String</a:t>
            </a:r>
          </a:p>
        </p:txBody>
      </p:sp>
      <p:sp>
        <p:nvSpPr>
          <p:cNvPr id="3" name="Content Placeholder 2">
            <a:extLst>
              <a:ext uri="{FF2B5EF4-FFF2-40B4-BE49-F238E27FC236}">
                <a16:creationId xmlns:a16="http://schemas.microsoft.com/office/drawing/2014/main" id="{BD25C16B-FB41-4F6E-82B0-679F0B200A03}"/>
              </a:ext>
            </a:extLst>
          </p:cNvPr>
          <p:cNvSpPr>
            <a:spLocks noGrp="1"/>
          </p:cNvSpPr>
          <p:nvPr>
            <p:ph idx="1"/>
          </p:nvPr>
        </p:nvSpPr>
        <p:spPr>
          <a:xfrm>
            <a:off x="4965431" y="2438400"/>
            <a:ext cx="6586489" cy="3785419"/>
          </a:xfrm>
        </p:spPr>
        <p:txBody>
          <a:bodyPr>
            <a:normAutofit/>
          </a:bodyPr>
          <a:lstStyle/>
          <a:p>
            <a:pPr marL="0" indent="0">
              <a:buNone/>
            </a:pPr>
            <a:r>
              <a:rPr lang="en-US" sz="2000"/>
              <a:t>String is defined as collection of character.</a:t>
            </a:r>
          </a:p>
          <a:p>
            <a:pPr marL="0" indent="0">
              <a:buNone/>
            </a:pPr>
            <a:r>
              <a:rPr lang="en-US" sz="2000"/>
              <a:t> ' '  or   "  "  both is used to define string in python.</a:t>
            </a:r>
          </a:p>
          <a:p>
            <a:pPr marL="0" indent="0">
              <a:buNone/>
            </a:pPr>
            <a:r>
              <a:rPr lang="en-US" sz="2000"/>
              <a:t>To concatenate any datatype to string, we need to first explicitly convert that data type to string.</a:t>
            </a:r>
          </a:p>
          <a:p>
            <a:pPr marL="0" indent="0">
              <a:buNone/>
            </a:pPr>
            <a:r>
              <a:rPr lang="en-US" sz="2000"/>
              <a:t>python string is object.</a:t>
            </a:r>
          </a:p>
          <a:p>
            <a:pPr marL="0" indent="0">
              <a:buNone/>
            </a:pPr>
            <a:r>
              <a:rPr lang="en-US" sz="2000"/>
              <a:t>== operator  is used to compare the content of the string. </a:t>
            </a:r>
          </a:p>
          <a:p>
            <a:pPr marL="0" indent="0">
              <a:buNone/>
            </a:pPr>
            <a:r>
              <a:rPr lang="en-US" sz="2000"/>
              <a:t>is  operator  is used to compare the address of two string.</a:t>
            </a:r>
          </a:p>
          <a:p>
            <a:pPr marL="0" indent="0">
              <a:buNone/>
            </a:pPr>
            <a:r>
              <a:rPr lang="en-US" sz="2000"/>
              <a:t>String is immutable in nature.</a:t>
            </a:r>
            <a:endParaRPr lang="en-IN" sz="2000"/>
          </a:p>
        </p:txBody>
      </p:sp>
      <p:pic>
        <p:nvPicPr>
          <p:cNvPr id="5" name="Picture 4" descr="Colourful knotted rope">
            <a:extLst>
              <a:ext uri="{FF2B5EF4-FFF2-40B4-BE49-F238E27FC236}">
                <a16:creationId xmlns:a16="http://schemas.microsoft.com/office/drawing/2014/main" id="{9C2A2B63-D7C5-4019-82ED-C352BD6BF437}"/>
              </a:ext>
            </a:extLst>
          </p:cNvPr>
          <p:cNvPicPr>
            <a:picLocks noChangeAspect="1"/>
          </p:cNvPicPr>
          <p:nvPr/>
        </p:nvPicPr>
        <p:blipFill rotWithShape="1">
          <a:blip r:embed="rId2"/>
          <a:srcRect l="25144" r="2973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EBFD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67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B9F184-2E69-44D2-98E8-FAB6187C9DC9}"/>
              </a:ext>
            </a:extLst>
          </p:cNvPr>
          <p:cNvSpPr>
            <a:spLocks noGrp="1"/>
          </p:cNvSpPr>
          <p:nvPr>
            <p:ph type="title"/>
          </p:nvPr>
        </p:nvSpPr>
        <p:spPr>
          <a:xfrm>
            <a:off x="804672" y="640080"/>
            <a:ext cx="3282696" cy="5257800"/>
          </a:xfrm>
        </p:spPr>
        <p:txBody>
          <a:bodyPr>
            <a:normAutofit/>
          </a:bodyPr>
          <a:lstStyle/>
          <a:p>
            <a:r>
              <a:rPr lang="en-US">
                <a:solidFill>
                  <a:schemeClr val="bg1"/>
                </a:solidFill>
              </a:rPr>
              <a:t>String Manipulation Function</a:t>
            </a:r>
            <a:endParaRPr lang="en-IN">
              <a:solidFill>
                <a:schemeClr val="bg1"/>
              </a:solidFill>
            </a:endParaRPr>
          </a:p>
        </p:txBody>
      </p:sp>
      <p:sp>
        <p:nvSpPr>
          <p:cNvPr id="3" name="Content Placeholder 2">
            <a:extLst>
              <a:ext uri="{FF2B5EF4-FFF2-40B4-BE49-F238E27FC236}">
                <a16:creationId xmlns:a16="http://schemas.microsoft.com/office/drawing/2014/main" id="{0091CF59-94C8-480A-B224-FED2076A6843}"/>
              </a:ext>
            </a:extLst>
          </p:cNvPr>
          <p:cNvSpPr>
            <a:spLocks noGrp="1"/>
          </p:cNvSpPr>
          <p:nvPr>
            <p:ph idx="1"/>
          </p:nvPr>
        </p:nvSpPr>
        <p:spPr>
          <a:xfrm>
            <a:off x="5358384" y="640081"/>
            <a:ext cx="6024654" cy="5257800"/>
          </a:xfrm>
        </p:spPr>
        <p:txBody>
          <a:bodyPr anchor="ctr">
            <a:normAutofit/>
          </a:bodyPr>
          <a:lstStyle/>
          <a:p>
            <a:pPr marL="0" indent="0">
              <a:buNone/>
            </a:pPr>
            <a:r>
              <a:rPr lang="en-US" sz="2400" dirty="0"/>
              <a:t>A. Character Extraction</a:t>
            </a:r>
          </a:p>
          <a:p>
            <a:pPr marL="0" indent="0">
              <a:buNone/>
            </a:pPr>
            <a:r>
              <a:rPr lang="en-US" sz="2400" dirty="0"/>
              <a:t>B. String Comparison</a:t>
            </a:r>
          </a:p>
          <a:p>
            <a:pPr marL="0" indent="0">
              <a:buNone/>
            </a:pPr>
            <a:r>
              <a:rPr lang="en-US" sz="2400" dirty="0"/>
              <a:t>C. Searching String</a:t>
            </a:r>
          </a:p>
          <a:p>
            <a:pPr marL="0" indent="0">
              <a:buNone/>
            </a:pPr>
            <a:r>
              <a:rPr lang="en-US" sz="2400" dirty="0"/>
              <a:t>D. Replace String</a:t>
            </a:r>
          </a:p>
          <a:p>
            <a:pPr marL="0" indent="0">
              <a:buNone/>
            </a:pPr>
            <a:r>
              <a:rPr lang="en-US" sz="2400" dirty="0"/>
              <a:t>E. Changing the case of character</a:t>
            </a:r>
          </a:p>
          <a:p>
            <a:pPr marL="0" indent="0">
              <a:buNone/>
            </a:pPr>
            <a:r>
              <a:rPr lang="en-US" sz="2400" dirty="0"/>
              <a:t>F. Joining String</a:t>
            </a:r>
          </a:p>
          <a:p>
            <a:pPr marL="0" indent="0">
              <a:buNone/>
            </a:pPr>
            <a:r>
              <a:rPr lang="en-US" sz="2400" dirty="0"/>
              <a:t>G. Reverse String</a:t>
            </a:r>
            <a:endParaRPr lang="en-IN" sz="2400" dirty="0"/>
          </a:p>
        </p:txBody>
      </p:sp>
    </p:spTree>
    <p:extLst>
      <p:ext uri="{BB962C8B-B14F-4D97-AF65-F5344CB8AC3E}">
        <p14:creationId xmlns:p14="http://schemas.microsoft.com/office/powerpoint/2010/main" val="223656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CBECC4-1868-44BA-90D0-8DA2D5BA33AA}"/>
              </a:ext>
            </a:extLst>
          </p:cNvPr>
          <p:cNvSpPr>
            <a:spLocks noGrp="1"/>
          </p:cNvSpPr>
          <p:nvPr>
            <p:ph type="title"/>
          </p:nvPr>
        </p:nvSpPr>
        <p:spPr>
          <a:xfrm>
            <a:off x="643467" y="321734"/>
            <a:ext cx="10905066" cy="1135737"/>
          </a:xfrm>
        </p:spPr>
        <p:txBody>
          <a:bodyPr>
            <a:normAutofit/>
          </a:bodyPr>
          <a:lstStyle/>
          <a:p>
            <a:r>
              <a:rPr lang="en-US" sz="3600" b="1" dirty="0"/>
              <a:t>Python  Data Structure</a:t>
            </a:r>
            <a:endParaRPr lang="en-IN" sz="3600" b="1" dirty="0"/>
          </a:p>
        </p:txBody>
      </p:sp>
      <p:sp>
        <p:nvSpPr>
          <p:cNvPr id="3" name="Content Placeholder 2">
            <a:extLst>
              <a:ext uri="{FF2B5EF4-FFF2-40B4-BE49-F238E27FC236}">
                <a16:creationId xmlns:a16="http://schemas.microsoft.com/office/drawing/2014/main" id="{2E945CB3-FF9E-4BC6-A098-86CABAC94401}"/>
              </a:ext>
            </a:extLst>
          </p:cNvPr>
          <p:cNvSpPr>
            <a:spLocks noGrp="1"/>
          </p:cNvSpPr>
          <p:nvPr>
            <p:ph idx="1"/>
          </p:nvPr>
        </p:nvSpPr>
        <p:spPr>
          <a:xfrm>
            <a:off x="643469" y="1782981"/>
            <a:ext cx="4008384" cy="4393982"/>
          </a:xfrm>
        </p:spPr>
        <p:txBody>
          <a:bodyPr>
            <a:normAutofit/>
          </a:bodyPr>
          <a:lstStyle/>
          <a:p>
            <a:pPr marL="0" indent="0">
              <a:buNone/>
            </a:pPr>
            <a:r>
              <a:rPr lang="en-US" sz="2000"/>
              <a:t>Organizing, managing and storing data is important as it enables easier access and  efficient modifications. </a:t>
            </a:r>
          </a:p>
          <a:p>
            <a:pPr marL="0" indent="0">
              <a:buNone/>
            </a:pPr>
            <a:r>
              <a:rPr lang="en-US" sz="2000"/>
              <a:t>Data Structures allows you to organize your data in such a way that enables you to store collections of data, relate them and perform operations on them accordingly.</a:t>
            </a:r>
            <a:endParaRPr lang="en-IN"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jellyfish in water&#10;&#10;Description automatically generated with low confidence">
            <a:extLst>
              <a:ext uri="{FF2B5EF4-FFF2-40B4-BE49-F238E27FC236}">
                <a16:creationId xmlns:a16="http://schemas.microsoft.com/office/drawing/2014/main" id="{084F0D5E-3BA8-4E36-84A1-43FA0A02B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205211"/>
            <a:ext cx="6253212" cy="3517431"/>
          </a:xfrm>
          <a:prstGeom prst="rect">
            <a:avLst/>
          </a:prstGeom>
        </p:spPr>
      </p:pic>
      <p:grpSp>
        <p:nvGrpSpPr>
          <p:cNvPr id="19"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263230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0648-4AF4-4943-9409-D63CA46F823C}"/>
              </a:ext>
            </a:extLst>
          </p:cNvPr>
          <p:cNvSpPr>
            <a:spLocks noGrp="1"/>
          </p:cNvSpPr>
          <p:nvPr>
            <p:ph type="title"/>
          </p:nvPr>
        </p:nvSpPr>
        <p:spPr/>
        <p:txBody>
          <a:bodyPr/>
          <a:lstStyle/>
          <a:p>
            <a:r>
              <a:rPr lang="en-US" sz="4400" b="1" dirty="0"/>
              <a:t>Python  Data Structure</a:t>
            </a:r>
            <a:endParaRPr lang="en-IN" dirty="0"/>
          </a:p>
        </p:txBody>
      </p:sp>
      <p:pic>
        <p:nvPicPr>
          <p:cNvPr id="5" name="Content Placeholder 4">
            <a:extLst>
              <a:ext uri="{FF2B5EF4-FFF2-40B4-BE49-F238E27FC236}">
                <a16:creationId xmlns:a16="http://schemas.microsoft.com/office/drawing/2014/main" id="{A0977418-7AD4-4A2C-B2FC-6288A372E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1143"/>
            <a:ext cx="10515600" cy="4320302"/>
          </a:xfrm>
        </p:spPr>
      </p:pic>
    </p:spTree>
    <p:extLst>
      <p:ext uri="{BB962C8B-B14F-4D97-AF65-F5344CB8AC3E}">
        <p14:creationId xmlns:p14="http://schemas.microsoft.com/office/powerpoint/2010/main" val="39381411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517F7-473B-4091-A835-5ACA96CA2702}"/>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Python  Data Structure - List</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C89B8875-0108-4A50-B835-4C6B87397746}"/>
              </a:ext>
            </a:extLst>
          </p:cNvPr>
          <p:cNvGraphicFramePr>
            <a:graphicFrameLocks noGrp="1"/>
          </p:cNvGraphicFramePr>
          <p:nvPr>
            <p:ph idx="1"/>
            <p:extLst>
              <p:ext uri="{D42A27DB-BD31-4B8C-83A1-F6EECF244321}">
                <p14:modId xmlns:p14="http://schemas.microsoft.com/office/powerpoint/2010/main" val="96074284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088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Rectangle 14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object 2">
            <a:extLst>
              <a:ext uri="{FF2B5EF4-FFF2-40B4-BE49-F238E27FC236}">
                <a16:creationId xmlns:a16="http://schemas.microsoft.com/office/drawing/2014/main" id="{71D6CAED-E687-46A1-A357-06D445342713}"/>
              </a:ext>
            </a:extLst>
          </p:cNvPr>
          <p:cNvSpPr txBox="1">
            <a:spLocks noGrp="1"/>
          </p:cNvSpPr>
          <p:nvPr>
            <p:ph type="title"/>
          </p:nvPr>
        </p:nvSpPr>
        <p:spPr>
          <a:xfrm>
            <a:off x="958506" y="800392"/>
            <a:ext cx="10264697" cy="1212102"/>
          </a:xfrm>
        </p:spPr>
        <p:txBody>
          <a:bodyPr vert="horz" lIns="91440" tIns="45720" rIns="91440" bIns="45720" rtlCol="0" anchor="ctr" anchorCtr="0">
            <a:normAutofit/>
          </a:bodyPr>
          <a:lstStyle/>
          <a:p>
            <a:pPr marL="12700">
              <a:defRPr/>
            </a:pPr>
            <a:r>
              <a:rPr lang="en-US" sz="4000" b="0" kern="1200">
                <a:solidFill>
                  <a:srgbClr val="FFFFFF"/>
                </a:solidFill>
                <a:latin typeface="+mj-lt"/>
                <a:ea typeface="+mj-ea"/>
                <a:cs typeface="+mj-cs"/>
              </a:rPr>
              <a:t>A bit of</a:t>
            </a:r>
            <a:r>
              <a:rPr lang="en-US" sz="4000" kern="1200" spc="-225">
                <a:solidFill>
                  <a:srgbClr val="FFFFFF"/>
                </a:solidFill>
                <a:latin typeface="+mj-lt"/>
                <a:ea typeface="+mj-ea"/>
                <a:cs typeface="+mj-cs"/>
              </a:rPr>
              <a:t> </a:t>
            </a:r>
            <a:r>
              <a:rPr lang="en-US" sz="4000" b="0" kern="1200">
                <a:solidFill>
                  <a:srgbClr val="FFFFFF"/>
                </a:solidFill>
                <a:latin typeface="+mj-lt"/>
                <a:ea typeface="+mj-ea"/>
                <a:cs typeface="+mj-cs"/>
              </a:rPr>
              <a:t>History</a:t>
            </a:r>
          </a:p>
        </p:txBody>
      </p:sp>
      <p:sp>
        <p:nvSpPr>
          <p:cNvPr id="102404" name="object 3">
            <a:extLst>
              <a:ext uri="{FF2B5EF4-FFF2-40B4-BE49-F238E27FC236}">
                <a16:creationId xmlns:a16="http://schemas.microsoft.com/office/drawing/2014/main" id="{224217D4-1E77-4D00-B99C-9F89E5A17118}"/>
              </a:ext>
            </a:extLst>
          </p:cNvPr>
          <p:cNvSpPr txBox="1">
            <a:spLocks noChangeArrowheads="1"/>
          </p:cNvSpPr>
          <p:nvPr/>
        </p:nvSpPr>
        <p:spPr bwMode="auto">
          <a:xfrm>
            <a:off x="1367624" y="2490436"/>
            <a:ext cx="9708995" cy="356717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marL="303213" indent="-290513">
              <a:tabLst>
                <a:tab pos="303213" algn="l"/>
              </a:tabLst>
              <a:defRPr sz="1600">
                <a:solidFill>
                  <a:schemeClr val="tx1"/>
                </a:solidFill>
                <a:latin typeface="Arial" panose="020B0604020202020204" pitchFamily="34" charset="0"/>
                <a:cs typeface="Arial" panose="020B0604020202020204" pitchFamily="34" charset="0"/>
              </a:defRPr>
            </a:lvl1pPr>
            <a:lvl2pPr>
              <a:tabLst>
                <a:tab pos="303213" algn="l"/>
              </a:tabLst>
              <a:defRPr sz="1600">
                <a:solidFill>
                  <a:schemeClr val="tx1"/>
                </a:solidFill>
                <a:latin typeface="Arial" panose="020B0604020202020204" pitchFamily="34" charset="0"/>
                <a:cs typeface="Arial" panose="020B0604020202020204" pitchFamily="34" charset="0"/>
              </a:defRPr>
            </a:lvl2pPr>
            <a:lvl3pPr>
              <a:tabLst>
                <a:tab pos="303213" algn="l"/>
              </a:tabLst>
              <a:defRPr sz="1600">
                <a:solidFill>
                  <a:schemeClr val="tx1"/>
                </a:solidFill>
                <a:latin typeface="Arial" panose="020B0604020202020204" pitchFamily="34" charset="0"/>
                <a:cs typeface="Arial" panose="020B0604020202020204" pitchFamily="34" charset="0"/>
              </a:defRPr>
            </a:lvl3pPr>
            <a:lvl4pPr>
              <a:tabLst>
                <a:tab pos="303213" algn="l"/>
              </a:tabLst>
              <a:defRPr sz="1600">
                <a:solidFill>
                  <a:schemeClr val="tx1"/>
                </a:solidFill>
                <a:latin typeface="Arial" panose="020B0604020202020204" pitchFamily="34" charset="0"/>
                <a:cs typeface="Arial" panose="020B0604020202020204" pitchFamily="34" charset="0"/>
              </a:defRPr>
            </a:lvl4pPr>
            <a:lvl5pPr>
              <a:tabLst>
                <a:tab pos="303213" algn="l"/>
              </a:tabLst>
              <a:defRPr sz="1600">
                <a:solidFill>
                  <a:schemeClr val="tx1"/>
                </a:solidFill>
                <a:latin typeface="Arial" panose="020B0604020202020204" pitchFamily="34" charset="0"/>
                <a:cs typeface="Arial" panose="020B0604020202020204" pitchFamily="34" charset="0"/>
              </a:defRPr>
            </a:lvl5pPr>
            <a:lvl6pPr marL="2284413" indent="1588" eaLnBrk="0" fontAlgn="base" hangingPunct="0">
              <a:spcBef>
                <a:spcPct val="0"/>
              </a:spcBef>
              <a:spcAft>
                <a:spcPct val="0"/>
              </a:spcAft>
              <a:tabLst>
                <a:tab pos="303213" algn="l"/>
              </a:tabLst>
              <a:defRPr sz="1600">
                <a:solidFill>
                  <a:schemeClr val="tx1"/>
                </a:solidFill>
                <a:latin typeface="Arial" panose="020B0604020202020204" pitchFamily="34" charset="0"/>
                <a:cs typeface="Arial" panose="020B0604020202020204" pitchFamily="34" charset="0"/>
              </a:defRPr>
            </a:lvl6pPr>
            <a:lvl7pPr marL="2741613" indent="1588" eaLnBrk="0" fontAlgn="base" hangingPunct="0">
              <a:spcBef>
                <a:spcPct val="0"/>
              </a:spcBef>
              <a:spcAft>
                <a:spcPct val="0"/>
              </a:spcAft>
              <a:tabLst>
                <a:tab pos="303213" algn="l"/>
              </a:tabLst>
              <a:defRPr sz="1600">
                <a:solidFill>
                  <a:schemeClr val="tx1"/>
                </a:solidFill>
                <a:latin typeface="Arial" panose="020B0604020202020204" pitchFamily="34" charset="0"/>
                <a:cs typeface="Arial" panose="020B0604020202020204" pitchFamily="34" charset="0"/>
              </a:defRPr>
            </a:lvl7pPr>
            <a:lvl8pPr marL="3198813" indent="1588" eaLnBrk="0" fontAlgn="base" hangingPunct="0">
              <a:spcBef>
                <a:spcPct val="0"/>
              </a:spcBef>
              <a:spcAft>
                <a:spcPct val="0"/>
              </a:spcAft>
              <a:tabLst>
                <a:tab pos="303213" algn="l"/>
              </a:tabLst>
              <a:defRPr sz="1600">
                <a:solidFill>
                  <a:schemeClr val="tx1"/>
                </a:solidFill>
                <a:latin typeface="Arial" panose="020B0604020202020204" pitchFamily="34" charset="0"/>
                <a:cs typeface="Arial" panose="020B0604020202020204" pitchFamily="34" charset="0"/>
              </a:defRPr>
            </a:lvl8pPr>
            <a:lvl9pPr marL="3656013" indent="1588" eaLnBrk="0" fontAlgn="base" hangingPunct="0">
              <a:spcBef>
                <a:spcPct val="0"/>
              </a:spcBef>
              <a:spcAft>
                <a:spcPct val="0"/>
              </a:spcAft>
              <a:tabLst>
                <a:tab pos="303213" algn="l"/>
              </a:tabLst>
              <a:defRPr sz="1600">
                <a:solidFill>
                  <a:schemeClr val="tx1"/>
                </a:solidFill>
                <a:latin typeface="Arial" panose="020B0604020202020204" pitchFamily="34" charset="0"/>
                <a:cs typeface="Arial" panose="020B0604020202020204" pitchFamily="34" charset="0"/>
              </a:defRPr>
            </a:lvl9pPr>
          </a:lstStyle>
          <a:p>
            <a:pPr indent="-228600">
              <a:lnSpc>
                <a:spcPct val="90000"/>
              </a:lnSpc>
              <a:spcBef>
                <a:spcPts val="100"/>
              </a:spcBef>
              <a:buClr>
                <a:srgbClr val="E21737"/>
              </a:buClr>
              <a:buSzPct val="119000"/>
              <a:buFont typeface="Arial" panose="020B0604020202020204" pitchFamily="34" charset="0"/>
              <a:buChar char="•"/>
              <a:defRPr/>
            </a:pPr>
            <a:r>
              <a:rPr lang="en-US" altLang="en-US" sz="2200" dirty="0">
                <a:latin typeface="+mn-lt"/>
                <a:cs typeface="+mn-cs"/>
              </a:rPr>
              <a:t>Created by Guido Van Rossum</a:t>
            </a:r>
          </a:p>
          <a:p>
            <a:pPr indent="-228600">
              <a:lnSpc>
                <a:spcPct val="90000"/>
              </a:lnSpc>
              <a:spcBef>
                <a:spcPts val="25"/>
              </a:spcBef>
              <a:buClr>
                <a:srgbClr val="E21737"/>
              </a:buClr>
              <a:buFont typeface="Arial" panose="020B0604020202020204" pitchFamily="34" charset="0"/>
              <a:buChar char="•"/>
              <a:defRPr/>
            </a:pPr>
            <a:endParaRPr lang="en-US" altLang="en-US" sz="2200" dirty="0">
              <a:latin typeface="+mn-lt"/>
              <a:cs typeface="+mn-cs"/>
            </a:endParaRPr>
          </a:p>
          <a:p>
            <a:pPr indent="-228600">
              <a:lnSpc>
                <a:spcPct val="90000"/>
              </a:lnSpc>
              <a:buClr>
                <a:srgbClr val="E21737"/>
              </a:buClr>
              <a:buSzPct val="119000"/>
              <a:buFont typeface="Arial" panose="020B0604020202020204" pitchFamily="34" charset="0"/>
              <a:buChar char="•"/>
              <a:defRPr/>
            </a:pPr>
            <a:r>
              <a:rPr lang="en-US" altLang="en-US" sz="2200" dirty="0">
                <a:latin typeface="+mn-lt"/>
                <a:cs typeface="+mn-cs"/>
              </a:rPr>
              <a:t>In early 1990’s</a:t>
            </a:r>
          </a:p>
          <a:p>
            <a:pPr indent="-228600">
              <a:lnSpc>
                <a:spcPct val="90000"/>
              </a:lnSpc>
              <a:spcBef>
                <a:spcPts val="2163"/>
              </a:spcBef>
              <a:buClr>
                <a:srgbClr val="E21737"/>
              </a:buClr>
              <a:buSzPct val="119000"/>
              <a:buFont typeface="Arial" panose="020B0604020202020204" pitchFamily="34" charset="0"/>
              <a:buChar char="•"/>
              <a:defRPr/>
            </a:pPr>
            <a:r>
              <a:rPr lang="en-US" altLang="en-US" sz="2200" dirty="0">
                <a:latin typeface="+mn-lt"/>
                <a:cs typeface="+mn-cs"/>
              </a:rPr>
              <a:t>@ National Research Institute for Mathematics and Computer Science in</a:t>
            </a:r>
          </a:p>
          <a:p>
            <a:pPr marL="74613" indent="0">
              <a:lnSpc>
                <a:spcPct val="90000"/>
              </a:lnSpc>
              <a:defRPr/>
            </a:pPr>
            <a:r>
              <a:rPr lang="en-US" altLang="en-US" sz="2200" dirty="0">
                <a:latin typeface="+mn-lt"/>
                <a:cs typeface="+mn-cs"/>
              </a:rPr>
              <a:t>     Netherlands.</a:t>
            </a:r>
          </a:p>
          <a:p>
            <a:pPr indent="-228600">
              <a:lnSpc>
                <a:spcPct val="90000"/>
              </a:lnSpc>
              <a:spcBef>
                <a:spcPts val="25"/>
              </a:spcBef>
              <a:buFont typeface="Arial" panose="020B0604020202020204" pitchFamily="34" charset="0"/>
              <a:buChar char="•"/>
              <a:defRPr/>
            </a:pPr>
            <a:endParaRPr lang="en-US" altLang="en-US" sz="2200" dirty="0">
              <a:latin typeface="+mn-lt"/>
              <a:cs typeface="+mn-cs"/>
            </a:endParaRPr>
          </a:p>
          <a:p>
            <a:pPr indent="-228600">
              <a:lnSpc>
                <a:spcPct val="90000"/>
              </a:lnSpc>
              <a:buClr>
                <a:srgbClr val="E21737"/>
              </a:buClr>
              <a:buSzPct val="119000"/>
              <a:buFont typeface="Arial" panose="020B0604020202020204" pitchFamily="34" charset="0"/>
              <a:buChar char="•"/>
              <a:defRPr/>
            </a:pPr>
            <a:r>
              <a:rPr lang="en-US" altLang="en-US" sz="2200" dirty="0">
                <a:latin typeface="+mn-lt"/>
                <a:cs typeface="+mn-cs"/>
              </a:rPr>
              <a:t>Named after the BBC show “Monty Python’s Flying Circus”</a:t>
            </a:r>
          </a:p>
          <a:p>
            <a:pPr marL="12700" indent="-228600">
              <a:lnSpc>
                <a:spcPct val="90000"/>
              </a:lnSpc>
              <a:spcBef>
                <a:spcPts val="37"/>
              </a:spcBef>
              <a:buClr>
                <a:srgbClr val="E21737"/>
              </a:buClr>
              <a:buFont typeface="Arial" panose="020B0604020202020204" pitchFamily="34" charset="0"/>
              <a:buChar char="•"/>
              <a:defRPr/>
            </a:pPr>
            <a:endParaRPr lang="en-US" altLang="en-US" sz="2200" dirty="0">
              <a:latin typeface="+mn-lt"/>
              <a:cs typeface="+mn-cs"/>
            </a:endParaRPr>
          </a:p>
          <a:p>
            <a:pPr indent="-228600">
              <a:lnSpc>
                <a:spcPct val="90000"/>
              </a:lnSpc>
              <a:buClr>
                <a:srgbClr val="E21737"/>
              </a:buClr>
              <a:buSzPct val="119000"/>
              <a:buFont typeface="Arial" panose="020B0604020202020204" pitchFamily="34" charset="0"/>
              <a:buChar char="•"/>
              <a:defRPr/>
            </a:pPr>
            <a:r>
              <a:rPr lang="en-US" altLang="en-US" sz="2200" dirty="0">
                <a:latin typeface="+mn-lt"/>
                <a:cs typeface="+mn-cs"/>
              </a:rPr>
              <a:t>Python is copyrighted. Like Perl, Python source code is now available under the  GNU General Public License (GPL).</a:t>
            </a:r>
          </a:p>
        </p:txBody>
      </p:sp>
      <p:sp>
        <p:nvSpPr>
          <p:cNvPr id="72707" name="object 4">
            <a:extLst>
              <a:ext uri="{FF2B5EF4-FFF2-40B4-BE49-F238E27FC236}">
                <a16:creationId xmlns:a16="http://schemas.microsoft.com/office/drawing/2014/main" id="{DFA893DF-3EFD-42DF-88EC-A6FB5765E2EB}"/>
              </a:ext>
            </a:extLst>
          </p:cNvPr>
          <p:cNvSpPr>
            <a:spLocks noGrp="1"/>
          </p:cNvSpPr>
          <p:nvPr>
            <p:ph type="sldNum" sz="quarter" idx="10"/>
          </p:nvPr>
        </p:nvSpPr>
        <p:spPr bwMode="auto">
          <a:xfrm>
            <a:off x="10707624" y="6382512"/>
            <a:ext cx="6858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pPr>
              <a:spcAft>
                <a:spcPts val="600"/>
              </a:spcAft>
            </a:pPr>
            <a:fld id="{CB9DD877-8219-4E06-8122-0953749183B9}" type="slidenum">
              <a:rPr lang="en-US" altLang="en-US" sz="1000"/>
              <a:pPr>
                <a:spcAft>
                  <a:spcPts val="600"/>
                </a:spcAft>
              </a:pPr>
              <a:t>7</a:t>
            </a:fld>
            <a:endParaRPr lang="en-US" altLang="en-US" sz="1000"/>
          </a:p>
        </p:txBody>
      </p:sp>
    </p:spTree>
    <p:extLst>
      <p:ext uri="{BB962C8B-B14F-4D97-AF65-F5344CB8AC3E}">
        <p14:creationId xmlns:p14="http://schemas.microsoft.com/office/powerpoint/2010/main" val="9691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0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40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4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8334B8E-786D-4699-AF8A-26434E9605B3}"/>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Python  Data Structure - Tuple</a:t>
            </a:r>
            <a:endParaRPr lang="en-IN" sz="38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CFD38B19-B667-446D-B2EC-120F39052B55}"/>
              </a:ext>
            </a:extLst>
          </p:cNvPr>
          <p:cNvSpPr>
            <a:spLocks noGrp="1"/>
          </p:cNvSpPr>
          <p:nvPr>
            <p:ph idx="1"/>
          </p:nvPr>
        </p:nvSpPr>
        <p:spPr>
          <a:xfrm>
            <a:off x="4379709" y="686862"/>
            <a:ext cx="7037591" cy="5475129"/>
          </a:xfrm>
        </p:spPr>
        <p:txBody>
          <a:bodyPr anchor="ctr">
            <a:normAutofit/>
          </a:bodyPr>
          <a:lstStyle/>
          <a:p>
            <a:pPr marL="0" indent="0">
              <a:buNone/>
            </a:pPr>
            <a:r>
              <a:rPr lang="en-US" sz="2400"/>
              <a:t>It is a immutable object means  once created can not be changed.</a:t>
            </a:r>
          </a:p>
          <a:p>
            <a:pPr marL="0" indent="0">
              <a:buNone/>
            </a:pPr>
            <a:r>
              <a:rPr lang="en-US" sz="2400"/>
              <a:t>Tuple is collection of elements of  fixed size</a:t>
            </a:r>
          </a:p>
          <a:p>
            <a:pPr marL="0" indent="0">
              <a:buNone/>
            </a:pPr>
            <a:r>
              <a:rPr lang="en-US" sz="2400"/>
              <a:t>Tuple is faster than list </a:t>
            </a:r>
          </a:p>
          <a:p>
            <a:pPr marL="0" indent="0">
              <a:buNone/>
            </a:pPr>
            <a:r>
              <a:rPr lang="en-US" sz="2400"/>
              <a:t>Tuple protect your data from being changed</a:t>
            </a:r>
          </a:p>
          <a:p>
            <a:pPr marL="0" indent="0">
              <a:buNone/>
            </a:pPr>
            <a:r>
              <a:rPr lang="en-US" sz="2400"/>
              <a:t>                                        #tuple</a:t>
            </a:r>
          </a:p>
          <a:p>
            <a:pPr marL="0" indent="0">
              <a:buNone/>
            </a:pPr>
            <a:r>
              <a:rPr lang="en-US" sz="2400"/>
              <a:t>                                        tp  =  (7,9,4,2)</a:t>
            </a:r>
          </a:p>
          <a:p>
            <a:pPr marL="0" indent="0">
              <a:buNone/>
            </a:pPr>
            <a:r>
              <a:rPr lang="en-US" sz="2400"/>
              <a:t>                                        print(tp)</a:t>
            </a:r>
          </a:p>
          <a:p>
            <a:pPr marL="0" indent="0">
              <a:buNone/>
            </a:pPr>
            <a:endParaRPr lang="en-US" sz="2400"/>
          </a:p>
          <a:p>
            <a:pPr marL="0" indent="0">
              <a:buNone/>
            </a:pPr>
            <a:r>
              <a:rPr lang="en-US" sz="2400"/>
              <a:t>			#check if tuple is immutable</a:t>
            </a:r>
          </a:p>
          <a:p>
            <a:pPr marL="0" indent="0">
              <a:buNone/>
            </a:pPr>
            <a:r>
              <a:rPr lang="en-US" sz="2400"/>
              <a:t>			tp1 = (20,30,40,50)</a:t>
            </a:r>
          </a:p>
          <a:p>
            <a:pPr marL="0" indent="0">
              <a:buNone/>
            </a:pPr>
            <a:r>
              <a:rPr lang="en-US" sz="2400"/>
              <a:t>			tp1[0] = 9999    # error</a:t>
            </a:r>
          </a:p>
          <a:p>
            <a:pPr marL="0" indent="0">
              <a:buNone/>
            </a:pPr>
            <a:endParaRPr lang="en-IN" sz="2400"/>
          </a:p>
        </p:txBody>
      </p:sp>
    </p:spTree>
    <p:extLst>
      <p:ext uri="{BB962C8B-B14F-4D97-AF65-F5344CB8AC3E}">
        <p14:creationId xmlns:p14="http://schemas.microsoft.com/office/powerpoint/2010/main" val="9896407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D438D-FB48-4224-B425-207621A8A20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Python  Data Structure - Dictionary</a:t>
            </a:r>
            <a:endParaRPr lang="en-IN" sz="4000">
              <a:solidFill>
                <a:srgbClr val="FFFFFF"/>
              </a:solidFill>
            </a:endParaRPr>
          </a:p>
        </p:txBody>
      </p:sp>
      <p:sp>
        <p:nvSpPr>
          <p:cNvPr id="3" name="Content Placeholder 2">
            <a:extLst>
              <a:ext uri="{FF2B5EF4-FFF2-40B4-BE49-F238E27FC236}">
                <a16:creationId xmlns:a16="http://schemas.microsoft.com/office/drawing/2014/main" id="{75918872-A912-485E-84AA-53878E0D3360}"/>
              </a:ext>
            </a:extLst>
          </p:cNvPr>
          <p:cNvSpPr>
            <a:spLocks noGrp="1"/>
          </p:cNvSpPr>
          <p:nvPr>
            <p:ph idx="1"/>
          </p:nvPr>
        </p:nvSpPr>
        <p:spPr>
          <a:xfrm>
            <a:off x="4810259" y="649480"/>
            <a:ext cx="6555347" cy="5546047"/>
          </a:xfrm>
        </p:spPr>
        <p:txBody>
          <a:bodyPr anchor="ctr">
            <a:normAutofit/>
          </a:bodyPr>
          <a:lstStyle/>
          <a:p>
            <a:pPr marL="0" indent="0">
              <a:buNone/>
            </a:pPr>
            <a:r>
              <a:rPr lang="en-US" sz="2000"/>
              <a:t> Dictionary is a mutable object </a:t>
            </a:r>
          </a:p>
          <a:p>
            <a:pPr marL="0" indent="0">
              <a:buNone/>
            </a:pPr>
            <a:r>
              <a:rPr lang="en-US" sz="2000"/>
              <a:t> It is used to store the object as key and value pair</a:t>
            </a:r>
          </a:p>
          <a:p>
            <a:pPr marL="0" indent="0">
              <a:buNone/>
            </a:pPr>
            <a:r>
              <a:rPr lang="en-US" sz="2000"/>
              <a:t> key should be unique and value can be duplicated</a:t>
            </a:r>
          </a:p>
          <a:p>
            <a:pPr marL="0" indent="0">
              <a:buNone/>
            </a:pPr>
            <a:r>
              <a:rPr lang="en-US" sz="2000"/>
              <a:t> If we have a duplicate key then the last assignment overrides all the previous assignments.</a:t>
            </a:r>
          </a:p>
          <a:p>
            <a:pPr marL="0" indent="0">
              <a:buNone/>
            </a:pPr>
            <a:r>
              <a:rPr lang="en-US" sz="2000"/>
              <a:t>			dict  =  {  </a:t>
            </a:r>
          </a:p>
          <a:p>
            <a:pPr marL="0" indent="0">
              <a:buNone/>
            </a:pPr>
            <a:r>
              <a:rPr lang="en-US" sz="2000"/>
              <a:t>                                                     100 : "srini",</a:t>
            </a:r>
          </a:p>
          <a:p>
            <a:pPr marL="0" indent="0">
              <a:buNone/>
            </a:pPr>
            <a:r>
              <a:rPr lang="en-US" sz="2000"/>
              <a:t>                                                     200 :  "max",</a:t>
            </a:r>
          </a:p>
          <a:p>
            <a:pPr marL="0" indent="0">
              <a:buNone/>
            </a:pPr>
            <a:r>
              <a:rPr lang="en-US" sz="2000"/>
              <a:t>                                                     300 :  "paro”</a:t>
            </a:r>
          </a:p>
          <a:p>
            <a:pPr marL="0" indent="0">
              <a:buNone/>
            </a:pPr>
            <a:r>
              <a:rPr lang="en-US" sz="2000"/>
              <a:t>				    300 :  “sonai”</a:t>
            </a:r>
          </a:p>
          <a:p>
            <a:pPr marL="0" indent="0">
              <a:buNone/>
            </a:pPr>
            <a:r>
              <a:rPr lang="en-US" sz="2000"/>
              <a:t>                                      }</a:t>
            </a:r>
          </a:p>
        </p:txBody>
      </p:sp>
    </p:spTree>
    <p:extLst>
      <p:ext uri="{BB962C8B-B14F-4D97-AF65-F5344CB8AC3E}">
        <p14:creationId xmlns:p14="http://schemas.microsoft.com/office/powerpoint/2010/main" val="5632122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7F6DA1D-EF09-4301-8D6B-1876155D9E1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Python  Data Structure - Set</a:t>
            </a:r>
            <a:endParaRPr lang="en-IN" sz="4000">
              <a:solidFill>
                <a:srgbClr val="FFFFFF"/>
              </a:solidFill>
            </a:endParaRPr>
          </a:p>
        </p:txBody>
      </p:sp>
      <p:sp>
        <p:nvSpPr>
          <p:cNvPr id="3" name="Content Placeholder 2">
            <a:extLst>
              <a:ext uri="{FF2B5EF4-FFF2-40B4-BE49-F238E27FC236}">
                <a16:creationId xmlns:a16="http://schemas.microsoft.com/office/drawing/2014/main" id="{A5306E6E-4D59-48BA-BBBD-21AE63167D6C}"/>
              </a:ext>
            </a:extLst>
          </p:cNvPr>
          <p:cNvSpPr>
            <a:spLocks noGrp="1"/>
          </p:cNvSpPr>
          <p:nvPr>
            <p:ph idx="1"/>
          </p:nvPr>
        </p:nvSpPr>
        <p:spPr>
          <a:xfrm>
            <a:off x="1367624" y="2490436"/>
            <a:ext cx="9708995" cy="3567173"/>
          </a:xfrm>
        </p:spPr>
        <p:txBody>
          <a:bodyPr anchor="ctr">
            <a:normAutofit/>
          </a:bodyPr>
          <a:lstStyle/>
          <a:p>
            <a:pPr marL="0" indent="0">
              <a:buNone/>
            </a:pPr>
            <a:r>
              <a:rPr lang="en-US" sz="2400"/>
              <a:t>Set  is unordered and It can not have duplicate element</a:t>
            </a:r>
          </a:p>
          <a:p>
            <a:pPr marL="0" indent="0">
              <a:buNone/>
            </a:pPr>
            <a:r>
              <a:rPr lang="en-US" sz="2400"/>
              <a:t>It a mutable  object </a:t>
            </a:r>
          </a:p>
          <a:p>
            <a:pPr marL="0" indent="0">
              <a:buNone/>
            </a:pPr>
            <a:r>
              <a:rPr lang="en-US" sz="2400"/>
              <a:t>If we have duplicate element inside set then all duplicate will be removed, leaving only one for each value.</a:t>
            </a:r>
          </a:p>
          <a:p>
            <a:pPr marL="0" indent="0">
              <a:buNone/>
            </a:pPr>
            <a:endParaRPr lang="en-US" sz="2400"/>
          </a:p>
          <a:p>
            <a:pPr marL="0" indent="0">
              <a:buNone/>
            </a:pPr>
            <a:r>
              <a:rPr lang="en-US" sz="2400"/>
              <a:t>			        #set </a:t>
            </a:r>
          </a:p>
          <a:p>
            <a:pPr marL="0" indent="0">
              <a:buNone/>
            </a:pPr>
            <a:r>
              <a:rPr lang="en-US" sz="2400"/>
              <a:t> 			         #st  =  { 12 , 13  , 14 , 14 , 14}</a:t>
            </a:r>
          </a:p>
          <a:p>
            <a:pPr marL="0" indent="0">
              <a:buNone/>
            </a:pPr>
            <a:r>
              <a:rPr lang="en-US" sz="2400"/>
              <a:t> 			         #print(st)</a:t>
            </a:r>
          </a:p>
          <a:p>
            <a:pPr marL="0" indent="0">
              <a:buNone/>
            </a:pPr>
            <a:endParaRPr lang="en-IN" sz="2400"/>
          </a:p>
        </p:txBody>
      </p:sp>
    </p:spTree>
    <p:extLst>
      <p:ext uri="{BB962C8B-B14F-4D97-AF65-F5344CB8AC3E}">
        <p14:creationId xmlns:p14="http://schemas.microsoft.com/office/powerpoint/2010/main" val="13251652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66139-E42C-4126-BFB6-9D3290E7B2A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Python  Data Structure - Set</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wall, lamp&#10;&#10;Description automatically generated">
            <a:extLst>
              <a:ext uri="{FF2B5EF4-FFF2-40B4-BE49-F238E27FC236}">
                <a16:creationId xmlns:a16="http://schemas.microsoft.com/office/drawing/2014/main" id="{454A4045-3454-4FFC-B337-7F7568358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283" y="2427541"/>
            <a:ext cx="9750334" cy="3997637"/>
          </a:xfrm>
          <a:prstGeom prst="rect">
            <a:avLst/>
          </a:prstGeom>
        </p:spPr>
      </p:pic>
    </p:spTree>
    <p:extLst>
      <p:ext uri="{BB962C8B-B14F-4D97-AF65-F5344CB8AC3E}">
        <p14:creationId xmlns:p14="http://schemas.microsoft.com/office/powerpoint/2010/main" val="39528134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69D45-9611-4F1F-AF88-ECC5A2CB5DBD}"/>
              </a:ext>
            </a:extLst>
          </p:cNvPr>
          <p:cNvSpPr>
            <a:spLocks noGrp="1"/>
          </p:cNvSpPr>
          <p:nvPr>
            <p:ph type="title"/>
          </p:nvPr>
        </p:nvSpPr>
        <p:spPr>
          <a:xfrm>
            <a:off x="1285240" y="1050595"/>
            <a:ext cx="8074815" cy="1618489"/>
          </a:xfrm>
        </p:spPr>
        <p:txBody>
          <a:bodyPr anchor="ctr">
            <a:normAutofit/>
          </a:bodyPr>
          <a:lstStyle/>
          <a:p>
            <a:r>
              <a:rPr lang="en-US" sz="5000"/>
              <a:t>Python  Data Structure - Frozen Set</a:t>
            </a:r>
            <a:endParaRPr lang="en-IN" sz="5000"/>
          </a:p>
        </p:txBody>
      </p:sp>
      <p:sp>
        <p:nvSpPr>
          <p:cNvPr id="3" name="Content Placeholder 2">
            <a:extLst>
              <a:ext uri="{FF2B5EF4-FFF2-40B4-BE49-F238E27FC236}">
                <a16:creationId xmlns:a16="http://schemas.microsoft.com/office/drawing/2014/main" id="{A0A9D0A0-979D-4987-9598-27D5F16045A1}"/>
              </a:ext>
            </a:extLst>
          </p:cNvPr>
          <p:cNvSpPr>
            <a:spLocks noGrp="1"/>
          </p:cNvSpPr>
          <p:nvPr>
            <p:ph idx="1"/>
          </p:nvPr>
        </p:nvSpPr>
        <p:spPr>
          <a:xfrm>
            <a:off x="1285240" y="2969469"/>
            <a:ext cx="8074815" cy="2800395"/>
          </a:xfrm>
        </p:spPr>
        <p:txBody>
          <a:bodyPr anchor="t">
            <a:normAutofit/>
          </a:bodyPr>
          <a:lstStyle/>
          <a:p>
            <a:pPr marL="0" indent="0">
              <a:buNone/>
            </a:pPr>
            <a:r>
              <a:rPr lang="en-US" sz="2000"/>
              <a:t>It is Immutable object means once created can not be changed.</a:t>
            </a:r>
          </a:p>
          <a:p>
            <a:pPr marL="0" indent="0">
              <a:buNone/>
            </a:pPr>
            <a:r>
              <a:rPr lang="en-US" sz="2000"/>
              <a:t>we can not change the elements inside the frozen set.</a:t>
            </a:r>
          </a:p>
          <a:p>
            <a:pPr marL="0" indent="0">
              <a:buNone/>
            </a:pPr>
            <a:endParaRPr lang="en-US" sz="2000"/>
          </a:p>
          <a:p>
            <a:pPr marL="0" indent="0">
              <a:buNone/>
            </a:pPr>
            <a:r>
              <a:rPr lang="en-US" sz="2000"/>
              <a:t>				#frozen set  from tuple</a:t>
            </a:r>
          </a:p>
          <a:p>
            <a:pPr marL="0" indent="0">
              <a:buNone/>
            </a:pPr>
            <a:r>
              <a:rPr lang="en-US" sz="2000"/>
              <a:t>				v = ('a','e','i','o','u')</a:t>
            </a:r>
          </a:p>
          <a:p>
            <a:pPr marL="0" indent="0">
              <a:buNone/>
            </a:pPr>
            <a:r>
              <a:rPr lang="en-US" sz="2000"/>
              <a:t>				fs = frozenset(v)</a:t>
            </a:r>
          </a:p>
          <a:p>
            <a:pPr marL="0" indent="0">
              <a:buNone/>
            </a:pPr>
            <a:r>
              <a:rPr lang="en-US" sz="2000"/>
              <a:t>				print(fs)</a:t>
            </a:r>
          </a:p>
          <a:p>
            <a:pPr marL="0" indent="0">
              <a:buNone/>
            </a:pPr>
            <a:endParaRPr lang="en-IN" sz="2000"/>
          </a:p>
        </p:txBody>
      </p:sp>
    </p:spTree>
    <p:extLst>
      <p:ext uri="{BB962C8B-B14F-4D97-AF65-F5344CB8AC3E}">
        <p14:creationId xmlns:p14="http://schemas.microsoft.com/office/powerpoint/2010/main" val="380508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315DA-DC19-4599-9AE2-6D493EE4647B}"/>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Python Introduction-Version</a:t>
            </a:r>
            <a:br>
              <a:rPr lang="en-US" sz="4000" kern="1200" dirty="0">
                <a:solidFill>
                  <a:srgbClr val="FFFFFF"/>
                </a:solidFill>
                <a:latin typeface="+mj-lt"/>
                <a:ea typeface="+mj-ea"/>
                <a:cs typeface="+mj-cs"/>
              </a:rPr>
            </a:br>
            <a:endParaRPr lang="en-US" sz="40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614FF49B-940D-4822-AEF0-CEDD7FB2E93E}"/>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1067"/>
              </a:spcAft>
            </a:pPr>
            <a:endParaRPr lang="en-US" sz="2000" b="1" dirty="0"/>
          </a:p>
          <a:p>
            <a:pPr indent="-228600">
              <a:lnSpc>
                <a:spcPct val="90000"/>
              </a:lnSpc>
              <a:buFont typeface="Arial" panose="020B0604020202020204" pitchFamily="34" charset="0"/>
              <a:buChar char="•"/>
            </a:pPr>
            <a:endParaRPr lang="en-US" sz="2000" dirty="0"/>
          </a:p>
          <a:p>
            <a:pPr indent="-228600">
              <a:lnSpc>
                <a:spcPct val="90000"/>
              </a:lnSpc>
              <a:buFont typeface="Arial" panose="020B0604020202020204" pitchFamily="34" charset="0"/>
              <a:buChar char="•"/>
            </a:pPr>
            <a:r>
              <a:rPr lang="en-US" sz="2000" dirty="0"/>
              <a:t>    Implementation started – 1989</a:t>
            </a:r>
          </a:p>
          <a:p>
            <a:pPr indent="-228600">
              <a:lnSpc>
                <a:spcPct val="90000"/>
              </a:lnSpc>
              <a:buFont typeface="Arial" panose="020B0604020202020204" pitchFamily="34" charset="0"/>
              <a:buChar char="•"/>
            </a:pPr>
            <a:endParaRPr lang="en-US" sz="2000" dirty="0"/>
          </a:p>
          <a:p>
            <a:pPr indent="-228600">
              <a:lnSpc>
                <a:spcPct val="90000"/>
              </a:lnSpc>
              <a:buFont typeface="Arial" panose="020B0604020202020204" pitchFamily="34" charset="0"/>
              <a:buChar char="•"/>
            </a:pPr>
            <a:r>
              <a:rPr lang="en-US" sz="2000" dirty="0"/>
              <a:t>    Python 0.9.0 -</a:t>
            </a:r>
            <a:r>
              <a:rPr lang="en-US" sz="2000" dirty="0">
                <a:sym typeface="Wingdings" panose="05000000000000000000" pitchFamily="2" charset="2"/>
              </a:rPr>
              <a:t>---------------</a:t>
            </a:r>
            <a:r>
              <a:rPr lang="en-US" sz="2000" dirty="0"/>
              <a:t> 1991</a:t>
            </a:r>
          </a:p>
          <a:p>
            <a:pPr indent="-228600">
              <a:lnSpc>
                <a:spcPct val="90000"/>
              </a:lnSpc>
              <a:buFont typeface="Arial" panose="020B0604020202020204" pitchFamily="34" charset="0"/>
              <a:buChar char="•"/>
            </a:pPr>
            <a:endParaRPr lang="en-US" sz="2000" dirty="0"/>
          </a:p>
          <a:p>
            <a:pPr indent="-228600">
              <a:lnSpc>
                <a:spcPct val="90000"/>
              </a:lnSpc>
              <a:buFont typeface="Arial" panose="020B0604020202020204" pitchFamily="34" charset="0"/>
              <a:buChar char="•"/>
            </a:pPr>
            <a:r>
              <a:rPr lang="en-US" sz="2000" dirty="0"/>
              <a:t>    Python 1.0  --</a:t>
            </a:r>
            <a:r>
              <a:rPr lang="en-US" sz="2000" dirty="0">
                <a:sym typeface="Wingdings" panose="05000000000000000000" pitchFamily="2" charset="2"/>
              </a:rPr>
              <a:t>---------------</a:t>
            </a:r>
            <a:r>
              <a:rPr lang="en-US" sz="2000" dirty="0"/>
              <a:t> 1994</a:t>
            </a:r>
          </a:p>
          <a:p>
            <a:pPr indent="-228600">
              <a:lnSpc>
                <a:spcPct val="90000"/>
              </a:lnSpc>
              <a:buFont typeface="Arial" panose="020B0604020202020204" pitchFamily="34" charset="0"/>
              <a:buChar char="•"/>
            </a:pPr>
            <a:endParaRPr lang="en-US" sz="2000" dirty="0"/>
          </a:p>
          <a:p>
            <a:pPr indent="-228600">
              <a:lnSpc>
                <a:spcPct val="90000"/>
              </a:lnSpc>
              <a:buFont typeface="Arial" panose="020B0604020202020204" pitchFamily="34" charset="0"/>
              <a:buChar char="•"/>
            </a:pPr>
            <a:r>
              <a:rPr lang="en-US" sz="2000" dirty="0"/>
              <a:t>    Python  2.0  ----</a:t>
            </a:r>
            <a:r>
              <a:rPr lang="en-US" sz="2000" dirty="0">
                <a:sym typeface="Wingdings" panose="05000000000000000000" pitchFamily="2" charset="2"/>
              </a:rPr>
              <a:t>-----------</a:t>
            </a:r>
            <a:r>
              <a:rPr lang="en-US" sz="2000" dirty="0"/>
              <a:t>   2000</a:t>
            </a:r>
          </a:p>
          <a:p>
            <a:pPr indent="-228600">
              <a:lnSpc>
                <a:spcPct val="90000"/>
              </a:lnSpc>
              <a:buFont typeface="Arial" panose="020B0604020202020204" pitchFamily="34" charset="0"/>
              <a:buChar char="•"/>
            </a:pPr>
            <a:endParaRPr lang="en-US" sz="2000" dirty="0"/>
          </a:p>
          <a:p>
            <a:pPr indent="-228600">
              <a:lnSpc>
                <a:spcPct val="90000"/>
              </a:lnSpc>
              <a:buFont typeface="Arial" panose="020B0604020202020204" pitchFamily="34" charset="0"/>
              <a:buChar char="•"/>
            </a:pPr>
            <a:r>
              <a:rPr lang="en-US" sz="2000" dirty="0"/>
              <a:t>    Python 3.0 ----------------  2008</a:t>
            </a:r>
          </a:p>
          <a:p>
            <a:pPr indent="-228600">
              <a:lnSpc>
                <a:spcPct val="90000"/>
              </a:lnSpc>
              <a:buFont typeface="Arial" panose="020B0604020202020204" pitchFamily="34" charset="0"/>
              <a:buChar char="•"/>
            </a:pPr>
            <a:endParaRPr lang="en-US" sz="2000" dirty="0"/>
          </a:p>
          <a:p>
            <a:pPr indent="-228600">
              <a:lnSpc>
                <a:spcPct val="90000"/>
              </a:lnSpc>
              <a:buFont typeface="Arial" panose="020B0604020202020204" pitchFamily="34" charset="0"/>
              <a:buChar char="•"/>
            </a:pPr>
            <a:r>
              <a:rPr lang="en-US" sz="2000" dirty="0"/>
              <a:t>    Python 3.7  ----</a:t>
            </a:r>
            <a:r>
              <a:rPr lang="en-US" sz="2000" dirty="0">
                <a:sym typeface="Wingdings" panose="05000000000000000000" pitchFamily="2" charset="2"/>
              </a:rPr>
              <a:t>------------</a:t>
            </a:r>
            <a:r>
              <a:rPr lang="en-US" sz="2000" dirty="0"/>
              <a:t>  2018</a:t>
            </a:r>
          </a:p>
          <a:p>
            <a:pPr indent="-228600">
              <a:lnSpc>
                <a:spcPct val="90000"/>
              </a:lnSpc>
              <a:spcAft>
                <a:spcPts val="1067"/>
              </a:spcAft>
              <a:buFont typeface="Arial" panose="020B0604020202020204" pitchFamily="34" charset="0"/>
              <a:buChar char="•"/>
            </a:pPr>
            <a:endParaRPr lang="en-US" sz="2000" dirty="0"/>
          </a:p>
          <a:p>
            <a:pPr indent="-228600">
              <a:lnSpc>
                <a:spcPct val="9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232520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C006B-322B-4C30-A99D-4DB1720C9AE9}"/>
              </a:ext>
            </a:extLst>
          </p:cNvPr>
          <p:cNvSpPr>
            <a:spLocks noGrp="1"/>
          </p:cNvSpPr>
          <p:nvPr>
            <p:ph type="title"/>
          </p:nvPr>
        </p:nvSpPr>
        <p:spPr>
          <a:xfrm>
            <a:off x="466722" y="586855"/>
            <a:ext cx="3201366" cy="3387497"/>
          </a:xfrm>
        </p:spPr>
        <p:txBody>
          <a:bodyPr anchor="b">
            <a:normAutofit/>
          </a:bodyPr>
          <a:lstStyle/>
          <a:p>
            <a:pPr algn="r"/>
            <a:r>
              <a:rPr lang="en-IN" altLang="en-US" sz="4000" b="0" dirty="0">
                <a:solidFill>
                  <a:srgbClr val="FFFFFF"/>
                </a:solidFill>
              </a:rPr>
              <a:t>Web and Internet Development </a:t>
            </a:r>
            <a:endParaRPr lang="en-IN" sz="4000" dirty="0">
              <a:solidFill>
                <a:srgbClr val="FFFFFF"/>
              </a:solidFill>
            </a:endParaRPr>
          </a:p>
        </p:txBody>
      </p:sp>
      <p:sp>
        <p:nvSpPr>
          <p:cNvPr id="3" name="Content Placeholder 2">
            <a:extLst>
              <a:ext uri="{FF2B5EF4-FFF2-40B4-BE49-F238E27FC236}">
                <a16:creationId xmlns:a16="http://schemas.microsoft.com/office/drawing/2014/main" id="{044AB15A-86B3-477E-851E-CA978DA6F80D}"/>
              </a:ext>
            </a:extLst>
          </p:cNvPr>
          <p:cNvSpPr>
            <a:spLocks noGrp="1"/>
          </p:cNvSpPr>
          <p:nvPr>
            <p:ph idx="1"/>
          </p:nvPr>
        </p:nvSpPr>
        <p:spPr>
          <a:xfrm>
            <a:off x="4810259" y="649480"/>
            <a:ext cx="6555347" cy="5546047"/>
          </a:xfrm>
        </p:spPr>
        <p:txBody>
          <a:bodyPr anchor="ctr">
            <a:normAutofit/>
          </a:bodyPr>
          <a:lstStyle/>
          <a:p>
            <a:pPr marL="298443" indent="-285744">
              <a:buClr>
                <a:srgbClr val="FF0000"/>
              </a:buClr>
              <a:buFont typeface="Wingdings" panose="05000000000000000000" pitchFamily="2" charset="2"/>
              <a:buChar char="§"/>
              <a:defRPr/>
            </a:pPr>
            <a:r>
              <a:rPr lang="en-IN" altLang="en-US" sz="2000" dirty="0"/>
              <a:t>Frameworks such as Django and Pyramid.</a:t>
            </a:r>
          </a:p>
          <a:p>
            <a:pPr marL="298443" indent="-285744">
              <a:buClr>
                <a:srgbClr val="FF0000"/>
              </a:buClr>
              <a:buFont typeface="Wingdings" panose="05000000000000000000" pitchFamily="2" charset="2"/>
              <a:buChar char="§"/>
              <a:defRPr/>
            </a:pPr>
            <a:r>
              <a:rPr lang="en-IN" altLang="en-US" sz="2000" dirty="0"/>
              <a:t>Micro-frameworks such as Flask and Bottle.</a:t>
            </a:r>
          </a:p>
          <a:p>
            <a:pPr marL="298443" indent="-285744">
              <a:buClr>
                <a:srgbClr val="FF0000"/>
              </a:buClr>
              <a:buFont typeface="Wingdings" panose="05000000000000000000" pitchFamily="2" charset="2"/>
              <a:buChar char="§"/>
              <a:defRPr/>
            </a:pPr>
            <a:r>
              <a:rPr lang="en-IN" altLang="en-US" sz="2000" dirty="0"/>
              <a:t>Advanced content management systems such as </a:t>
            </a:r>
            <a:r>
              <a:rPr lang="en-IN" altLang="en-US" sz="2000" dirty="0" err="1"/>
              <a:t>Plone</a:t>
            </a:r>
            <a:r>
              <a:rPr lang="en-IN" altLang="en-US" sz="2000" dirty="0"/>
              <a:t> and </a:t>
            </a:r>
            <a:r>
              <a:rPr lang="en-IN" altLang="en-US" sz="2000" dirty="0" err="1"/>
              <a:t>django</a:t>
            </a:r>
            <a:r>
              <a:rPr lang="en-IN" altLang="en-US" sz="2000" dirty="0"/>
              <a:t> CMS</a:t>
            </a:r>
            <a:endParaRPr lang="en-US" altLang="en-US" sz="2000" dirty="0"/>
          </a:p>
          <a:p>
            <a:pPr marL="298443" indent="-285744">
              <a:buClr>
                <a:srgbClr val="FF0000"/>
              </a:buClr>
              <a:buFont typeface="Wingdings" panose="05000000000000000000" pitchFamily="2" charset="2"/>
              <a:buChar char="§"/>
              <a:defRPr/>
            </a:pPr>
            <a:r>
              <a:rPr lang="en-IN" sz="2000" dirty="0"/>
              <a:t>Flask is a web application framework written in Python</a:t>
            </a:r>
            <a:endParaRPr lang="en-IN" altLang="en-US" sz="2000" dirty="0"/>
          </a:p>
          <a:p>
            <a:pPr marL="0" indent="0">
              <a:buNone/>
            </a:pPr>
            <a:endParaRPr lang="en-IN" sz="2000" dirty="0"/>
          </a:p>
        </p:txBody>
      </p:sp>
    </p:spTree>
    <p:extLst>
      <p:ext uri="{BB962C8B-B14F-4D97-AF65-F5344CB8AC3E}">
        <p14:creationId xmlns:p14="http://schemas.microsoft.com/office/powerpoint/2010/main" val="339134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14660</TotalTime>
  <Words>3734</Words>
  <Application>Microsoft Office PowerPoint</Application>
  <PresentationFormat>Widescreen</PresentationFormat>
  <Paragraphs>544</Paragraphs>
  <Slides>74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arial</vt:lpstr>
      <vt:lpstr>Calibri</vt:lpstr>
      <vt:lpstr>Calibri Light</vt:lpstr>
      <vt:lpstr>Times New Roman</vt:lpstr>
      <vt:lpstr>Wingdings</vt:lpstr>
      <vt:lpstr>Office Theme</vt:lpstr>
      <vt:lpstr>Welcome To  Python Basics !!! </vt:lpstr>
      <vt:lpstr>Agenda</vt:lpstr>
      <vt:lpstr>Python Introduction </vt:lpstr>
      <vt:lpstr>Python Introduction </vt:lpstr>
      <vt:lpstr>Python Introduction </vt:lpstr>
      <vt:lpstr>Python Introduction -  Discovery  </vt:lpstr>
      <vt:lpstr>A bit of History</vt:lpstr>
      <vt:lpstr>Python Introduction-Version </vt:lpstr>
      <vt:lpstr>Web and Internet Development </vt:lpstr>
      <vt:lpstr>Python Share</vt:lpstr>
      <vt:lpstr>Scientific and Numeric</vt:lpstr>
      <vt:lpstr>Python finds application in a lot of domains..</vt:lpstr>
      <vt:lpstr>Python finds application in a lot of domains..</vt:lpstr>
      <vt:lpstr>Python finds application in a lot of domains..</vt:lpstr>
      <vt:lpstr>Python Flavour</vt:lpstr>
      <vt:lpstr>Buzz Words About Python</vt:lpstr>
      <vt:lpstr>Simple  To  Use</vt:lpstr>
      <vt:lpstr>Object  Oriented Programming Language</vt:lpstr>
      <vt:lpstr>Python Class and Object</vt:lpstr>
      <vt:lpstr>Dynamically Typed Language</vt:lpstr>
      <vt:lpstr>Platform Independent</vt:lpstr>
      <vt:lpstr>Python is Platform independent</vt:lpstr>
      <vt:lpstr>How Python Interpreter Works</vt:lpstr>
      <vt:lpstr>Distributed</vt:lpstr>
      <vt:lpstr>Scripting Language</vt:lpstr>
      <vt:lpstr>Readability</vt:lpstr>
      <vt:lpstr>Community</vt:lpstr>
      <vt:lpstr>Who is using Python?</vt:lpstr>
      <vt:lpstr>Python setup</vt:lpstr>
      <vt:lpstr>Python Data Type</vt:lpstr>
      <vt:lpstr>Python Data Type</vt:lpstr>
      <vt:lpstr>Identifiers</vt:lpstr>
      <vt:lpstr>Reserved Words</vt:lpstr>
      <vt:lpstr>Operators</vt:lpstr>
      <vt:lpstr>Control Flow  Using Python</vt:lpstr>
      <vt:lpstr>Agenda</vt:lpstr>
      <vt:lpstr>OOPs-Python -Class and Object</vt:lpstr>
      <vt:lpstr>OOPs-Python -Class and Objects-Python -Class and Object</vt:lpstr>
      <vt:lpstr>OOPs-Python -Class and Object</vt:lpstr>
      <vt:lpstr>OOPs-Python -Class and Object</vt:lpstr>
      <vt:lpstr>Constructor </vt:lpstr>
      <vt:lpstr>Self</vt:lpstr>
      <vt:lpstr>Method and Constructor</vt:lpstr>
      <vt:lpstr>Types Of Variable</vt:lpstr>
      <vt:lpstr>Static Variable In Python</vt:lpstr>
      <vt:lpstr>Types Of Method</vt:lpstr>
      <vt:lpstr>Inner class</vt:lpstr>
      <vt:lpstr>Bean Class</vt:lpstr>
      <vt:lpstr>Agenda</vt:lpstr>
      <vt:lpstr>OOPs - Data Hiding</vt:lpstr>
      <vt:lpstr>Object Relationship</vt:lpstr>
      <vt:lpstr>Aggregation</vt:lpstr>
      <vt:lpstr>Composition</vt:lpstr>
      <vt:lpstr>Object Relationship</vt:lpstr>
      <vt:lpstr>Object Relationship – HAS A</vt:lpstr>
      <vt:lpstr>Object Relationship</vt:lpstr>
      <vt:lpstr>Type Of Inheritance</vt:lpstr>
      <vt:lpstr>Single Inheritance</vt:lpstr>
      <vt:lpstr>Multilevel Inheritance</vt:lpstr>
      <vt:lpstr>Hierarchical  Inheritance</vt:lpstr>
      <vt:lpstr> Multiple Inheritance</vt:lpstr>
      <vt:lpstr>Method Resolution Order</vt:lpstr>
      <vt:lpstr>Super()</vt:lpstr>
      <vt:lpstr>Agenda</vt:lpstr>
      <vt:lpstr>Python String</vt:lpstr>
      <vt:lpstr>String Manipulation Function</vt:lpstr>
      <vt:lpstr>Python  Data Structure</vt:lpstr>
      <vt:lpstr>Python  Data Structure</vt:lpstr>
      <vt:lpstr>Python  Data Structure - List</vt:lpstr>
      <vt:lpstr>Python  Data Structure - Tuple</vt:lpstr>
      <vt:lpstr>Python  Data Structure - Dictionary</vt:lpstr>
      <vt:lpstr>Python  Data Structure - Set</vt:lpstr>
      <vt:lpstr>Python  Data Structure - Set</vt:lpstr>
      <vt:lpstr>Python  Data Structure - Frozen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MuleSoft 4.x</dc:title>
  <dc:creator>Kundu, Amitava</dc:creator>
  <cp:lastModifiedBy>Muthu Sundar G</cp:lastModifiedBy>
  <cp:revision>930</cp:revision>
  <dcterms:created xsi:type="dcterms:W3CDTF">2022-01-16T18:25:03Z</dcterms:created>
  <dcterms:modified xsi:type="dcterms:W3CDTF">2023-02-08T10:39:24Z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2022-01-16T18:25:05Z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9689ff5a-9221-4e5e-8de0-525961dd13c3</vt:lpwstr>
  </property>
  <property fmtid="{D5CDD505-2E9C-101B-9397-08002B2CF9AE}" pid="8" name="MSIP_Label_e463cba9-5f6c-478d-9329-7b2295e4e8ed_ContentBits">
    <vt:lpwstr>0</vt:lpwstr>
  </property>
</Properties>
</file>