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72" r:id="rId8"/>
    <p:sldId id="262" r:id="rId9"/>
    <p:sldId id="263" r:id="rId10"/>
    <p:sldId id="264" r:id="rId11"/>
    <p:sldId id="266" r:id="rId12"/>
    <p:sldId id="267" r:id="rId13"/>
    <p:sldId id="268" r:id="rId14"/>
    <p:sldId id="269" r:id="rId15"/>
    <p:sldId id="270" r:id="rId16"/>
    <p:sldId id="271" r:id="rId17"/>
    <p:sldId id="265"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98" autoAdjust="0"/>
  </p:normalViewPr>
  <p:slideViewPr>
    <p:cSldViewPr>
      <p:cViewPr varScale="1">
        <p:scale>
          <a:sx n="70" d="100"/>
          <a:sy n="70" d="100"/>
        </p:scale>
        <p:origin x="113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76BC05E-7BA3-453B-9E47-D92C2EA00F70}"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988A2F5-642C-4F4C-A55D-E154E6889476}" type="slidenum">
              <a:rPr lang="en-IN" smtClean="0"/>
              <a:t>‹#›</a:t>
            </a:fld>
            <a:endParaRPr lang="en-IN"/>
          </a:p>
        </p:txBody>
      </p:sp>
    </p:spTree>
    <p:extLst>
      <p:ext uri="{BB962C8B-B14F-4D97-AF65-F5344CB8AC3E}">
        <p14:creationId xmlns:p14="http://schemas.microsoft.com/office/powerpoint/2010/main" val="171555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88A2F5-642C-4F4C-A55D-E154E6889476}" type="slidenum">
              <a:rPr lang="en-IN" smtClean="0"/>
              <a:t>17</a:t>
            </a:fld>
            <a:endParaRPr lang="en-IN"/>
          </a:p>
        </p:txBody>
      </p:sp>
    </p:spTree>
    <p:extLst>
      <p:ext uri="{BB962C8B-B14F-4D97-AF65-F5344CB8AC3E}">
        <p14:creationId xmlns:p14="http://schemas.microsoft.com/office/powerpoint/2010/main" val="287934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github.com/Muthuvarshini-22/Dialogue-summariser-GenAI-based-model.git" TargetMode="External"/><Relationship Id="rId4" Type="http://schemas.openxmlformats.org/officeDocument/2006/relationships/hyperlink" Target="https://drive.google.com/file/d/10s_nH-ql5xjDGfaEx18ILLd_XgraE1gg/vie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24600" y="3555648"/>
            <a:ext cx="3896532" cy="509114"/>
          </a:xfrm>
          <a:prstGeom prst="rect">
            <a:avLst/>
          </a:prstGeom>
        </p:spPr>
        <p:txBody>
          <a:bodyPr vert="horz" wrap="square" lIns="0" tIns="16510" rIns="0" bIns="0" rtlCol="0">
            <a:spAutoFit/>
          </a:bodyPr>
          <a:lstStyle/>
          <a:p>
            <a:pPr marL="12700">
              <a:lnSpc>
                <a:spcPct val="100000"/>
              </a:lnSpc>
              <a:spcBef>
                <a:spcPts val="130"/>
              </a:spcBef>
            </a:pPr>
            <a:r>
              <a:rPr lang="en-US" sz="2400" dirty="0">
                <a:latin typeface="Trebuchet MS"/>
                <a:cs typeface="Trebuchet MS"/>
              </a:rPr>
              <a:t>MUTHUVARSHINI</a:t>
            </a:r>
            <a:r>
              <a:rPr lang="en-US" sz="3200" dirty="0">
                <a:latin typeface="Trebuchet MS"/>
                <a:cs typeface="Trebuchet MS"/>
              </a:rPr>
              <a:t> s</a:t>
            </a:r>
            <a:endParaRPr sz="3200" dirty="0">
              <a:latin typeface="Trebuchet MS"/>
              <a:cs typeface="Trebuchet MS"/>
            </a:endParaRPr>
          </a:p>
        </p:txBody>
      </p:sp>
      <p:sp>
        <p:nvSpPr>
          <p:cNvPr id="8" name="object 8"/>
          <p:cNvSpPr txBox="1"/>
          <p:nvPr/>
        </p:nvSpPr>
        <p:spPr>
          <a:xfrm>
            <a:off x="794934" y="2799224"/>
            <a:ext cx="8163732" cy="566822"/>
          </a:xfrm>
          <a:prstGeom prst="rect">
            <a:avLst/>
          </a:prstGeom>
        </p:spPr>
        <p:txBody>
          <a:bodyPr vert="horz" wrap="square" lIns="0" tIns="12700" rIns="0" bIns="0" rtlCol="0">
            <a:spAutoFit/>
          </a:bodyPr>
          <a:lstStyle/>
          <a:p>
            <a:pPr marL="12700">
              <a:lnSpc>
                <a:spcPct val="100000"/>
              </a:lnSpc>
              <a:spcBef>
                <a:spcPts val="100"/>
              </a:spcBef>
            </a:pPr>
            <a:r>
              <a:rPr lang="en-US" sz="3600" b="1" dirty="0">
                <a:solidFill>
                  <a:srgbClr val="2D936B"/>
                </a:solidFill>
                <a:latin typeface="Trebuchet MS"/>
                <a:cs typeface="Trebuchet MS"/>
              </a:rPr>
              <a:t>Dialogue Summarizer based on Gen AI </a:t>
            </a: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533400" y="304800"/>
            <a:ext cx="7924800" cy="536685"/>
          </a:xfrm>
          <a:prstGeom prst="rect">
            <a:avLst/>
          </a:prstGeom>
        </p:spPr>
        <p:txBody>
          <a:bodyPr vert="horz" wrap="square" lIns="0" tIns="13335" rIns="0" bIns="0" rtlCol="0">
            <a:spAutoFit/>
          </a:bodyPr>
          <a:lstStyle/>
          <a:p>
            <a:pPr marL="12700">
              <a:lnSpc>
                <a:spcPct val="100000"/>
              </a:lnSpc>
              <a:spcBef>
                <a:spcPts val="105"/>
              </a:spcBef>
            </a:pPr>
            <a:r>
              <a:rPr lang="en-IN" sz="3400" spc="-10" dirty="0">
                <a:solidFill>
                  <a:schemeClr val="accent1"/>
                </a:solidFill>
              </a:rPr>
              <a:t>Modelling (Algorithm followed here)</a:t>
            </a:r>
          </a:p>
        </p:txBody>
      </p:sp>
      <p:sp>
        <p:nvSpPr>
          <p:cNvPr id="11" name="TextBox 10">
            <a:extLst>
              <a:ext uri="{FF2B5EF4-FFF2-40B4-BE49-F238E27FC236}">
                <a16:creationId xmlns:a16="http://schemas.microsoft.com/office/drawing/2014/main" id="{6010AAB4-DE00-B7F4-6F91-E675972D5EAF}"/>
              </a:ext>
            </a:extLst>
          </p:cNvPr>
          <p:cNvSpPr txBox="1"/>
          <p:nvPr/>
        </p:nvSpPr>
        <p:spPr>
          <a:xfrm>
            <a:off x="461706" y="1002018"/>
            <a:ext cx="10832718" cy="5663089"/>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Söhne"/>
              </a:rPr>
              <a:t>INPUT ENCODING:</a:t>
            </a:r>
          </a:p>
          <a:p>
            <a:pPr marL="457200" lvl="1" algn="l"/>
            <a:r>
              <a:rPr lang="en-US" sz="2000" b="0" i="0" dirty="0">
                <a:solidFill>
                  <a:srgbClr val="0D0D0D"/>
                </a:solidFill>
                <a:effectLst/>
                <a:latin typeface="Söhne"/>
              </a:rPr>
              <a:t>Conversational data, such as dialogues or transcripts, is tokenized and encoded into a format suitable for input into the Flan generative AI model.</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FLAN MODEL:</a:t>
            </a:r>
          </a:p>
          <a:p>
            <a:pPr marL="457200" lvl="1" algn="l"/>
            <a:r>
              <a:rPr lang="en-US" sz="2000" b="0" i="0" dirty="0">
                <a:solidFill>
                  <a:srgbClr val="0D0D0D"/>
                </a:solidFill>
                <a:effectLst/>
                <a:latin typeface="Söhne"/>
              </a:rPr>
              <a:t>The Flan model serves as the core component of our architecture, leveraging its text-to-text transfer learning capabilities to generate summaries from the encoded conversational data.</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FINE-TUNING:</a:t>
            </a:r>
          </a:p>
          <a:p>
            <a:pPr marL="457200" lvl="1" algn="l"/>
            <a:r>
              <a:rPr lang="en-US" sz="2000" b="0" i="0" dirty="0">
                <a:solidFill>
                  <a:srgbClr val="0D0D0D"/>
                </a:solidFill>
                <a:effectLst/>
                <a:latin typeface="Söhne"/>
              </a:rPr>
              <a:t>The Flan model may undergo fine-tuning on domain-specific datasets or conversational corpora to adapt its parameters to the task of dialogue summarization, improving performance and relevance.</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POST-PROCESSING:</a:t>
            </a:r>
          </a:p>
          <a:p>
            <a:pPr marL="457200" lvl="1" algn="l"/>
            <a:r>
              <a:rPr lang="en-US" sz="2000" b="0" i="0" dirty="0">
                <a:solidFill>
                  <a:srgbClr val="0D0D0D"/>
                </a:solidFill>
                <a:effectLst/>
                <a:latin typeface="Söhne"/>
              </a:rPr>
              <a:t>Generated summaries undergo post-processing steps, such as filtering out irrelevant information, ensuring coherence, and incorporating additional features like emotional analysis or actionable recommendations, to enhance the quality and utility of the final summaries.</a:t>
            </a:r>
          </a:p>
          <a:p>
            <a:endParaRPr lang="en-I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C948F4-CC24-683A-ADAA-B9C11A746FD0}"/>
              </a:ext>
            </a:extLst>
          </p:cNvPr>
          <p:cNvSpPr txBox="1"/>
          <p:nvPr/>
        </p:nvSpPr>
        <p:spPr>
          <a:xfrm>
            <a:off x="609600" y="457200"/>
            <a:ext cx="10591800" cy="5940088"/>
          </a:xfrm>
          <a:prstGeom prst="rect">
            <a:avLst/>
          </a:prstGeom>
          <a:noFill/>
        </p:spPr>
        <p:txBody>
          <a:bodyPr wrap="square">
            <a:spAutoFit/>
          </a:bodyPr>
          <a:lstStyle/>
          <a:p>
            <a:pPr algn="l"/>
            <a:r>
              <a:rPr lang="en-US" b="1" i="0" dirty="0">
                <a:solidFill>
                  <a:srgbClr val="0D0D0D"/>
                </a:solidFill>
                <a:effectLst/>
                <a:latin typeface="Söhne"/>
              </a:rPr>
              <a:t>5.</a:t>
            </a:r>
            <a:r>
              <a:rPr lang="en-US" sz="2000" b="1" i="0" dirty="0">
                <a:solidFill>
                  <a:srgbClr val="0D0D0D"/>
                </a:solidFill>
                <a:effectLst/>
                <a:latin typeface="Söhne"/>
              </a:rPr>
              <a:t>EVALUATION:</a:t>
            </a:r>
          </a:p>
          <a:p>
            <a:pPr marL="457200" lvl="1" algn="l"/>
            <a:r>
              <a:rPr lang="en-US" sz="2000" b="0" i="0" dirty="0">
                <a:solidFill>
                  <a:srgbClr val="0D0D0D"/>
                </a:solidFill>
                <a:effectLst/>
                <a:latin typeface="Söhne"/>
              </a:rPr>
              <a:t>Summaries produced by the model are evaluated using metrics such as ROUGE (Recall-Oriented Understudy for </a:t>
            </a:r>
            <a:r>
              <a:rPr lang="en-US" sz="2000" b="0" i="0" dirty="0" err="1">
                <a:solidFill>
                  <a:srgbClr val="0D0D0D"/>
                </a:solidFill>
                <a:effectLst/>
                <a:latin typeface="Söhne"/>
              </a:rPr>
              <a:t>Gisting</a:t>
            </a:r>
            <a:r>
              <a:rPr lang="en-US" sz="2000" b="0" i="0" dirty="0">
                <a:solidFill>
                  <a:srgbClr val="0D0D0D"/>
                </a:solidFill>
                <a:effectLst/>
                <a:latin typeface="Söhne"/>
              </a:rPr>
              <a:t> Evaluation) scores or human evaluation to assess their coherence, informativeness, and overall quality.</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6.DEPLOYMENT:</a:t>
            </a:r>
          </a:p>
          <a:p>
            <a:pPr marL="457200" lvl="1" algn="l"/>
            <a:r>
              <a:rPr lang="en-US" sz="2000" b="0" i="0" dirty="0">
                <a:solidFill>
                  <a:srgbClr val="0D0D0D"/>
                </a:solidFill>
                <a:effectLst/>
                <a:latin typeface="Söhne"/>
              </a:rPr>
              <a:t>The trained model and associated components are deployed in a production environment, where users can interact with the Dialogue Summarizer system through APIs, web interfaces, or integrated applications, accessing summarized insights from conversational data in real-time.</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7.ATTENTION MECHANISM:</a:t>
            </a:r>
          </a:p>
          <a:p>
            <a:pPr marL="457200" lvl="1" algn="l"/>
            <a:r>
              <a:rPr lang="en-US" sz="2000" b="0" i="0" dirty="0">
                <a:solidFill>
                  <a:srgbClr val="0D0D0D"/>
                </a:solidFill>
                <a:effectLst/>
                <a:latin typeface="Söhne"/>
              </a:rPr>
              <a:t>The architecture may incorporate attention mechanisms to allow the model to focus on relevant parts of the conversation during the summarization process, improving the accuracy and relevance of the generated summaries.</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8.BEAM SEARCH OR SAMPLING:</a:t>
            </a:r>
          </a:p>
          <a:p>
            <a:pPr marL="457200" lvl="1" algn="l"/>
            <a:r>
              <a:rPr lang="en-US" sz="2000" b="0" i="0" dirty="0">
                <a:solidFill>
                  <a:srgbClr val="0D0D0D"/>
                </a:solidFill>
                <a:effectLst/>
                <a:latin typeface="Söhne"/>
              </a:rPr>
              <a:t>During inference, beam search or sampling techniques may be employed to explore multiple possible summary sequences and select the most fluent and informative one, enhancing the diversity and quality of the generated summaries.</a:t>
            </a:r>
          </a:p>
        </p:txBody>
      </p:sp>
    </p:spTree>
    <p:extLst>
      <p:ext uri="{BB962C8B-B14F-4D97-AF65-F5344CB8AC3E}">
        <p14:creationId xmlns:p14="http://schemas.microsoft.com/office/powerpoint/2010/main" val="366578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B75581-9203-103A-5A42-B403EB65A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9296400" cy="3914274"/>
          </a:xfrm>
          <a:prstGeom prst="rect">
            <a:avLst/>
          </a:prstGeom>
        </p:spPr>
      </p:pic>
      <p:sp>
        <p:nvSpPr>
          <p:cNvPr id="5" name="TextBox 4">
            <a:extLst>
              <a:ext uri="{FF2B5EF4-FFF2-40B4-BE49-F238E27FC236}">
                <a16:creationId xmlns:a16="http://schemas.microsoft.com/office/drawing/2014/main" id="{C0D55963-040D-46C4-467D-8CEB37B60E66}"/>
              </a:ext>
            </a:extLst>
          </p:cNvPr>
          <p:cNvSpPr txBox="1"/>
          <p:nvPr/>
        </p:nvSpPr>
        <p:spPr>
          <a:xfrm>
            <a:off x="685800" y="533400"/>
            <a:ext cx="6100916" cy="646331"/>
          </a:xfrm>
          <a:prstGeom prst="rect">
            <a:avLst/>
          </a:prstGeom>
          <a:noFill/>
        </p:spPr>
        <p:txBody>
          <a:bodyPr wrap="square">
            <a:spAutoFit/>
          </a:bodyPr>
          <a:lstStyle/>
          <a:p>
            <a:r>
              <a:rPr lang="en-US" sz="3600" b="1" spc="-10" dirty="0">
                <a:solidFill>
                  <a:schemeClr val="accent1"/>
                </a:solidFill>
                <a:latin typeface="Trebuchet MS" panose="020B0603020202020204" pitchFamily="34" charset="0"/>
              </a:rPr>
              <a:t>P</a:t>
            </a:r>
            <a:r>
              <a:rPr lang="en-IN" sz="3600" b="1" spc="-10" dirty="0" err="1">
                <a:solidFill>
                  <a:schemeClr val="accent1"/>
                </a:solidFill>
                <a:latin typeface="Trebuchet MS" panose="020B0603020202020204" pitchFamily="34" charset="0"/>
              </a:rPr>
              <a:t>roject</a:t>
            </a:r>
            <a:r>
              <a:rPr lang="en-IN" sz="3600" b="1" spc="-10" dirty="0">
                <a:solidFill>
                  <a:schemeClr val="accent1"/>
                </a:solidFill>
                <a:latin typeface="Trebuchet MS" panose="020B0603020202020204" pitchFamily="34" charset="0"/>
              </a:rPr>
              <a:t> lifecycle</a:t>
            </a:r>
            <a:endParaRPr lang="en-IN" sz="3600" b="1" dirty="0">
              <a:latin typeface="Trebuchet MS" panose="020B0603020202020204" pitchFamily="34" charset="0"/>
            </a:endParaRPr>
          </a:p>
        </p:txBody>
      </p:sp>
    </p:spTree>
    <p:extLst>
      <p:ext uri="{BB962C8B-B14F-4D97-AF65-F5344CB8AC3E}">
        <p14:creationId xmlns:p14="http://schemas.microsoft.com/office/powerpoint/2010/main" val="1836870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F84BCF-C324-0B1B-400F-B91529FF8AD1}"/>
              </a:ext>
            </a:extLst>
          </p:cNvPr>
          <p:cNvSpPr txBox="1"/>
          <p:nvPr/>
        </p:nvSpPr>
        <p:spPr>
          <a:xfrm>
            <a:off x="304800" y="228600"/>
            <a:ext cx="6100916" cy="646331"/>
          </a:xfrm>
          <a:prstGeom prst="rect">
            <a:avLst/>
          </a:prstGeom>
          <a:noFill/>
        </p:spPr>
        <p:txBody>
          <a:bodyPr wrap="square">
            <a:spAutoFit/>
          </a:bodyPr>
          <a:lstStyle/>
          <a:p>
            <a:r>
              <a:rPr lang="en-US" sz="3600" b="1" spc="-10" dirty="0">
                <a:solidFill>
                  <a:schemeClr val="accent1"/>
                </a:solidFill>
                <a:latin typeface="Trebuchet MS" panose="020B0603020202020204" pitchFamily="34" charset="0"/>
              </a:rPr>
              <a:t>Result</a:t>
            </a:r>
            <a:endParaRPr lang="en-IN" sz="3600" b="1" dirty="0">
              <a:latin typeface="Trebuchet MS" panose="020B0603020202020204" pitchFamily="34" charset="0"/>
            </a:endParaRPr>
          </a:p>
        </p:txBody>
      </p:sp>
      <p:sp>
        <p:nvSpPr>
          <p:cNvPr id="5" name="TextBox 4">
            <a:extLst>
              <a:ext uri="{FF2B5EF4-FFF2-40B4-BE49-F238E27FC236}">
                <a16:creationId xmlns:a16="http://schemas.microsoft.com/office/drawing/2014/main" id="{28D8217C-1E74-8B83-5C27-BEE9946D4D20}"/>
              </a:ext>
            </a:extLst>
          </p:cNvPr>
          <p:cNvSpPr txBox="1"/>
          <p:nvPr/>
        </p:nvSpPr>
        <p:spPr>
          <a:xfrm>
            <a:off x="304800" y="886840"/>
            <a:ext cx="7086600" cy="369332"/>
          </a:xfrm>
          <a:prstGeom prst="rect">
            <a:avLst/>
          </a:prstGeom>
          <a:noFill/>
        </p:spPr>
        <p:txBody>
          <a:bodyPr wrap="square">
            <a:spAutoFit/>
          </a:bodyPr>
          <a:lstStyle/>
          <a:p>
            <a:r>
              <a:rPr lang="en-US" b="1" dirty="0">
                <a:latin typeface="Trebuchet MS" panose="020B0603020202020204" pitchFamily="34" charset="0"/>
              </a:rPr>
              <a:t>MODEL GENERATION - WITHOUT PROMPT ENGINEERING:</a:t>
            </a:r>
            <a:endParaRPr lang="en-IN" b="1" dirty="0">
              <a:latin typeface="Trebuchet MS" panose="020B0603020202020204" pitchFamily="34" charset="0"/>
            </a:endParaRPr>
          </a:p>
        </p:txBody>
      </p:sp>
      <p:pic>
        <p:nvPicPr>
          <p:cNvPr id="9" name="Picture 8">
            <a:extLst>
              <a:ext uri="{FF2B5EF4-FFF2-40B4-BE49-F238E27FC236}">
                <a16:creationId xmlns:a16="http://schemas.microsoft.com/office/drawing/2014/main" id="{61776B5C-415A-0A18-17DA-6BD8E1571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0"/>
            <a:ext cx="9853172" cy="4800600"/>
          </a:xfrm>
          <a:prstGeom prst="rect">
            <a:avLst/>
          </a:prstGeom>
        </p:spPr>
      </p:pic>
    </p:spTree>
    <p:extLst>
      <p:ext uri="{BB962C8B-B14F-4D97-AF65-F5344CB8AC3E}">
        <p14:creationId xmlns:p14="http://schemas.microsoft.com/office/powerpoint/2010/main" val="106431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D7EAC-4779-2AC1-95F4-37939D691941}"/>
              </a:ext>
            </a:extLst>
          </p:cNvPr>
          <p:cNvSpPr txBox="1"/>
          <p:nvPr/>
        </p:nvSpPr>
        <p:spPr>
          <a:xfrm>
            <a:off x="685800" y="685800"/>
            <a:ext cx="6100916" cy="369332"/>
          </a:xfrm>
          <a:prstGeom prst="rect">
            <a:avLst/>
          </a:prstGeom>
          <a:noFill/>
        </p:spPr>
        <p:txBody>
          <a:bodyPr wrap="square">
            <a:spAutoFit/>
          </a:bodyPr>
          <a:lstStyle/>
          <a:p>
            <a:r>
              <a:rPr lang="en-US" b="1" dirty="0">
                <a:latin typeface="Trebuchet MS" panose="020B0603020202020204" pitchFamily="34" charset="0"/>
              </a:rPr>
              <a:t>Zero shot inference with an instruction Prompt </a:t>
            </a:r>
            <a:endParaRPr lang="en-IN" b="1" dirty="0">
              <a:latin typeface="Trebuchet MS" panose="020B0603020202020204" pitchFamily="34" charset="0"/>
            </a:endParaRPr>
          </a:p>
        </p:txBody>
      </p:sp>
      <p:pic>
        <p:nvPicPr>
          <p:cNvPr id="5" name="Picture 4">
            <a:extLst>
              <a:ext uri="{FF2B5EF4-FFF2-40B4-BE49-F238E27FC236}">
                <a16:creationId xmlns:a16="http://schemas.microsoft.com/office/drawing/2014/main" id="{1EE53483-1900-AE75-303B-9B7733D5F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33500"/>
            <a:ext cx="10776857" cy="4191000"/>
          </a:xfrm>
          <a:prstGeom prst="rect">
            <a:avLst/>
          </a:prstGeom>
        </p:spPr>
      </p:pic>
    </p:spTree>
    <p:extLst>
      <p:ext uri="{BB962C8B-B14F-4D97-AF65-F5344CB8AC3E}">
        <p14:creationId xmlns:p14="http://schemas.microsoft.com/office/powerpoint/2010/main" val="173910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46C4BF-0205-5446-6E86-641BE19F2D28}"/>
              </a:ext>
            </a:extLst>
          </p:cNvPr>
          <p:cNvSpPr txBox="1"/>
          <p:nvPr/>
        </p:nvSpPr>
        <p:spPr>
          <a:xfrm>
            <a:off x="729343" y="533400"/>
            <a:ext cx="6100916" cy="369332"/>
          </a:xfrm>
          <a:prstGeom prst="rect">
            <a:avLst/>
          </a:prstGeom>
          <a:noFill/>
        </p:spPr>
        <p:txBody>
          <a:bodyPr wrap="square">
            <a:spAutoFit/>
          </a:bodyPr>
          <a:lstStyle/>
          <a:p>
            <a:r>
              <a:rPr lang="en-US" b="1" dirty="0">
                <a:latin typeface="Trebuchet MS" panose="020B0603020202020204" pitchFamily="34" charset="0"/>
              </a:rPr>
              <a:t>Zero shot inference with prompt template</a:t>
            </a:r>
            <a:endParaRPr lang="en-IN" b="1" dirty="0">
              <a:latin typeface="Trebuchet MS" panose="020B0603020202020204" pitchFamily="34" charset="0"/>
            </a:endParaRPr>
          </a:p>
        </p:txBody>
      </p:sp>
      <p:pic>
        <p:nvPicPr>
          <p:cNvPr id="6" name="Picture 5">
            <a:extLst>
              <a:ext uri="{FF2B5EF4-FFF2-40B4-BE49-F238E27FC236}">
                <a16:creationId xmlns:a16="http://schemas.microsoft.com/office/drawing/2014/main" id="{0DF09A4F-9E7D-60FE-F758-257B69DE1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9525000" cy="3962400"/>
          </a:xfrm>
          <a:prstGeom prst="rect">
            <a:avLst/>
          </a:prstGeom>
        </p:spPr>
      </p:pic>
    </p:spTree>
    <p:extLst>
      <p:ext uri="{BB962C8B-B14F-4D97-AF65-F5344CB8AC3E}">
        <p14:creationId xmlns:p14="http://schemas.microsoft.com/office/powerpoint/2010/main" val="3566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A019E-081E-4FF4-3F08-703889A2BB85}"/>
              </a:ext>
            </a:extLst>
          </p:cNvPr>
          <p:cNvSpPr txBox="1"/>
          <p:nvPr/>
        </p:nvSpPr>
        <p:spPr>
          <a:xfrm>
            <a:off x="533400" y="533400"/>
            <a:ext cx="6100916" cy="369332"/>
          </a:xfrm>
          <a:prstGeom prst="rect">
            <a:avLst/>
          </a:prstGeom>
          <a:noFill/>
        </p:spPr>
        <p:txBody>
          <a:bodyPr wrap="square">
            <a:spAutoFit/>
          </a:bodyPr>
          <a:lstStyle/>
          <a:p>
            <a:r>
              <a:rPr lang="en-IN" b="1" dirty="0">
                <a:latin typeface="Trebuchet MS" panose="020B0603020202020204" pitchFamily="34" charset="0"/>
              </a:rPr>
              <a:t>Few shot inference</a:t>
            </a:r>
          </a:p>
        </p:txBody>
      </p:sp>
      <p:pic>
        <p:nvPicPr>
          <p:cNvPr id="7" name="Picture 6">
            <a:extLst>
              <a:ext uri="{FF2B5EF4-FFF2-40B4-BE49-F238E27FC236}">
                <a16:creationId xmlns:a16="http://schemas.microsoft.com/office/drawing/2014/main" id="{803E03A2-AE28-765F-D60A-C3E563AE7680}"/>
              </a:ext>
            </a:extLst>
          </p:cNvPr>
          <p:cNvPicPr>
            <a:picLocks noChangeAspect="1"/>
          </p:cNvPicPr>
          <p:nvPr/>
        </p:nvPicPr>
        <p:blipFill rotWithShape="1">
          <a:blip r:embed="rId2">
            <a:extLst>
              <a:ext uri="{28A0092B-C50C-407E-A947-70E740481C1C}">
                <a14:useLocalDpi xmlns:a14="http://schemas.microsoft.com/office/drawing/2010/main" val="0"/>
              </a:ext>
            </a:extLst>
          </a:blip>
          <a:srcRect l="4105" t="6539" r="6480"/>
          <a:stretch/>
        </p:blipFill>
        <p:spPr>
          <a:xfrm>
            <a:off x="609600" y="1143000"/>
            <a:ext cx="8915400" cy="3783662"/>
          </a:xfrm>
          <a:prstGeom prst="rect">
            <a:avLst/>
          </a:prstGeom>
        </p:spPr>
      </p:pic>
    </p:spTree>
    <p:extLst>
      <p:ext uri="{BB962C8B-B14F-4D97-AF65-F5344CB8AC3E}">
        <p14:creationId xmlns:p14="http://schemas.microsoft.com/office/powerpoint/2010/main" val="79376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17</a:t>
            </a:fld>
            <a:endParaRPr spc="-25" dirty="0"/>
          </a:p>
        </p:txBody>
      </p:sp>
      <p:pic>
        <p:nvPicPr>
          <p:cNvPr id="12" name="Picture 11">
            <a:extLst>
              <a:ext uri="{FF2B5EF4-FFF2-40B4-BE49-F238E27FC236}">
                <a16:creationId xmlns:a16="http://schemas.microsoft.com/office/drawing/2014/main" id="{C4E8A57B-342A-771E-6BAD-AA8C93FAB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05443"/>
            <a:ext cx="8839200" cy="1781175"/>
          </a:xfrm>
          <a:prstGeom prst="rect">
            <a:avLst/>
          </a:prstGeom>
        </p:spPr>
      </p:pic>
      <p:sp>
        <p:nvSpPr>
          <p:cNvPr id="14" name="TextBox 13">
            <a:extLst>
              <a:ext uri="{FF2B5EF4-FFF2-40B4-BE49-F238E27FC236}">
                <a16:creationId xmlns:a16="http://schemas.microsoft.com/office/drawing/2014/main" id="{A94FD9C1-45BB-96AC-98D7-1FBE9282AF6F}"/>
              </a:ext>
            </a:extLst>
          </p:cNvPr>
          <p:cNvSpPr txBox="1"/>
          <p:nvPr/>
        </p:nvSpPr>
        <p:spPr>
          <a:xfrm>
            <a:off x="660400" y="538745"/>
            <a:ext cx="6101080" cy="369332"/>
          </a:xfrm>
          <a:prstGeom prst="rect">
            <a:avLst/>
          </a:prstGeom>
          <a:noFill/>
        </p:spPr>
        <p:txBody>
          <a:bodyPr wrap="square">
            <a:spAutoFit/>
          </a:bodyPr>
          <a:lstStyle/>
          <a:p>
            <a:r>
              <a:rPr lang="en-IN" b="1" dirty="0">
                <a:latin typeface="Trebuchet MS" panose="020B0603020202020204" pitchFamily="34" charset="0"/>
              </a:rPr>
              <a:t>One shot inference</a:t>
            </a:r>
          </a:p>
        </p:txBody>
      </p:sp>
      <p:sp>
        <p:nvSpPr>
          <p:cNvPr id="5" name="TextBox 4">
            <a:extLst>
              <a:ext uri="{FF2B5EF4-FFF2-40B4-BE49-F238E27FC236}">
                <a16:creationId xmlns:a16="http://schemas.microsoft.com/office/drawing/2014/main" id="{25FC24EB-89C3-F28B-A91F-86E06BF035F2}"/>
              </a:ext>
            </a:extLst>
          </p:cNvPr>
          <p:cNvSpPr txBox="1"/>
          <p:nvPr/>
        </p:nvSpPr>
        <p:spPr>
          <a:xfrm>
            <a:off x="1617481" y="3339966"/>
            <a:ext cx="6101442" cy="369332"/>
          </a:xfrm>
          <a:prstGeom prst="rect">
            <a:avLst/>
          </a:prstGeom>
          <a:noFill/>
        </p:spPr>
        <p:txBody>
          <a:bodyPr wrap="square">
            <a:spAutoFit/>
          </a:bodyPr>
          <a:lstStyle/>
          <a:p>
            <a:r>
              <a:rPr lang="en-US" dirty="0">
                <a:hlinkClick r:id="rId4"/>
              </a:rPr>
              <a:t>Click here for Demo video link</a:t>
            </a:r>
            <a:endParaRPr lang="en-IN" dirty="0"/>
          </a:p>
        </p:txBody>
      </p:sp>
      <p:sp>
        <p:nvSpPr>
          <p:cNvPr id="7" name="TextBox 6">
            <a:extLst>
              <a:ext uri="{FF2B5EF4-FFF2-40B4-BE49-F238E27FC236}">
                <a16:creationId xmlns:a16="http://schemas.microsoft.com/office/drawing/2014/main" id="{229F454C-95B1-4866-D348-F645A43E8310}"/>
              </a:ext>
            </a:extLst>
          </p:cNvPr>
          <p:cNvSpPr txBox="1"/>
          <p:nvPr/>
        </p:nvSpPr>
        <p:spPr>
          <a:xfrm>
            <a:off x="685800" y="4174261"/>
            <a:ext cx="6101442" cy="369332"/>
          </a:xfrm>
          <a:prstGeom prst="rect">
            <a:avLst/>
          </a:prstGeom>
          <a:noFill/>
        </p:spPr>
        <p:txBody>
          <a:bodyPr wrap="square">
            <a:spAutoFit/>
          </a:bodyPr>
          <a:lstStyle/>
          <a:p>
            <a:r>
              <a:rPr lang="en-US" b="1" spc="-10" dirty="0">
                <a:solidFill>
                  <a:schemeClr val="accent1"/>
                </a:solidFill>
                <a:latin typeface="Trebuchet MS" panose="020B0603020202020204" pitchFamily="34" charset="0"/>
              </a:rPr>
              <a:t>Conclusion:</a:t>
            </a:r>
            <a:endParaRPr lang="en-IN" sz="1800" b="1" dirty="0">
              <a:latin typeface="Trebuchet MS" panose="020B0603020202020204" pitchFamily="34" charset="0"/>
            </a:endParaRPr>
          </a:p>
        </p:txBody>
      </p:sp>
      <p:sp>
        <p:nvSpPr>
          <p:cNvPr id="11" name="TextBox 10">
            <a:extLst>
              <a:ext uri="{FF2B5EF4-FFF2-40B4-BE49-F238E27FC236}">
                <a16:creationId xmlns:a16="http://schemas.microsoft.com/office/drawing/2014/main" id="{01E13610-3FDD-4969-17EF-96E303D3247A}"/>
              </a:ext>
            </a:extLst>
          </p:cNvPr>
          <p:cNvSpPr txBox="1"/>
          <p:nvPr/>
        </p:nvSpPr>
        <p:spPr>
          <a:xfrm>
            <a:off x="685800" y="4626484"/>
            <a:ext cx="10287000" cy="1015663"/>
          </a:xfrm>
          <a:prstGeom prst="rect">
            <a:avLst/>
          </a:prstGeom>
          <a:noFill/>
        </p:spPr>
        <p:txBody>
          <a:bodyPr wrap="square">
            <a:spAutoFit/>
          </a:bodyPr>
          <a:lstStyle/>
          <a:p>
            <a:r>
              <a:rPr lang="en-US" sz="2000" b="0" i="0" dirty="0">
                <a:solidFill>
                  <a:srgbClr val="0D0D0D"/>
                </a:solidFill>
                <a:effectLst/>
                <a:latin typeface="Söhne"/>
              </a:rPr>
              <a:t>Our project has demonstrated the effectiveness of using Flan T5 for efficiently extracting relevant information from dialogues. The model's ability to generate concise and contextually relevant summaries has streamlined the process of analyzing large volumes of conversational data.</a:t>
            </a:r>
            <a:endParaRPr lang="en-IN" sz="2000" dirty="0"/>
          </a:p>
        </p:txBody>
      </p:sp>
      <p:sp>
        <p:nvSpPr>
          <p:cNvPr id="6" name="TextBox 5">
            <a:hlinkClick r:id="rId5"/>
            <a:extLst>
              <a:ext uri="{FF2B5EF4-FFF2-40B4-BE49-F238E27FC236}">
                <a16:creationId xmlns:a16="http://schemas.microsoft.com/office/drawing/2014/main" id="{97EEC213-2796-1140-ED3D-619741264F34}"/>
              </a:ext>
            </a:extLst>
          </p:cNvPr>
          <p:cNvSpPr txBox="1"/>
          <p:nvPr/>
        </p:nvSpPr>
        <p:spPr>
          <a:xfrm>
            <a:off x="5562600" y="3339966"/>
            <a:ext cx="6101442" cy="369332"/>
          </a:xfrm>
          <a:prstGeom prst="rect">
            <a:avLst/>
          </a:prstGeom>
          <a:noFill/>
        </p:spPr>
        <p:txBody>
          <a:bodyPr wrap="square">
            <a:spAutoFit/>
          </a:bodyPr>
          <a:lstStyle/>
          <a:p>
            <a:r>
              <a:rPr lang="en-US" dirty="0">
                <a:hlinkClick r:id="rId4"/>
              </a:rPr>
              <a:t>Click here for </a:t>
            </a:r>
            <a:r>
              <a:rPr lang="en-US" dirty="0" err="1">
                <a:hlinkClick r:id="rId4"/>
              </a:rPr>
              <a:t>Github</a:t>
            </a:r>
            <a:r>
              <a:rPr lang="en-US" dirty="0">
                <a:hlinkClick r:id="rId4"/>
              </a:rPr>
              <a:t> project link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447675" y="1"/>
            <a:ext cx="10202445" cy="2473433"/>
          </a:xfrm>
          <a:prstGeom prst="rect">
            <a:avLst/>
          </a:prstGeom>
        </p:spPr>
        <p:txBody>
          <a:bodyPr vert="horz" wrap="square" lIns="0" tIns="460692" rIns="0" bIns="0" rtlCol="0">
            <a:spAutoFit/>
          </a:bodyPr>
          <a:lstStyle/>
          <a:p>
            <a:pPr marL="193675">
              <a:spcBef>
                <a:spcPts val="130"/>
              </a:spcBef>
            </a:pPr>
            <a:r>
              <a:rPr lang="en-US" sz="4400" b="1" dirty="0">
                <a:solidFill>
                  <a:schemeClr val="accent1"/>
                </a:solidFill>
                <a:latin typeface="Trebuchet MS"/>
                <a:cs typeface="Trebuchet MS"/>
              </a:rPr>
              <a:t>Dialogue Summarizer based on Gen AI </a:t>
            </a:r>
            <a:br>
              <a:rPr lang="en-US" sz="4400" dirty="0">
                <a:latin typeface="Trebuchet MS"/>
                <a:cs typeface="Trebuchet MS"/>
              </a:rPr>
            </a:br>
            <a:br>
              <a:rPr lang="en-IN" sz="4400" b="1" dirty="0">
                <a:solidFill>
                  <a:schemeClr val="accent1">
                    <a:lumMod val="50000"/>
                  </a:schemeClr>
                </a:solidFill>
                <a:latin typeface="Times New Roman" panose="02020603050405020304" pitchFamily="18" charset="0"/>
                <a:cs typeface="Times New Roman" panose="02020603050405020304" pitchFamily="18" charset="0"/>
              </a:rPr>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TextBox 24">
            <a:extLst>
              <a:ext uri="{FF2B5EF4-FFF2-40B4-BE49-F238E27FC236}">
                <a16:creationId xmlns:a16="http://schemas.microsoft.com/office/drawing/2014/main" id="{FE44B46A-E161-260D-D37A-249F0FFE6B20}"/>
              </a:ext>
            </a:extLst>
          </p:cNvPr>
          <p:cNvSpPr txBox="1"/>
          <p:nvPr/>
        </p:nvSpPr>
        <p:spPr>
          <a:xfrm>
            <a:off x="673127" y="1799468"/>
            <a:ext cx="9183001" cy="4154984"/>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D0D0D"/>
                </a:solidFill>
                <a:effectLst/>
                <a:latin typeface="Söhne"/>
              </a:rPr>
              <a:t>Our project introduces a Dialogue Summarizer employing a Gen AI based </a:t>
            </a:r>
            <a:r>
              <a:rPr lang="en-US" sz="2400" dirty="0">
                <a:solidFill>
                  <a:srgbClr val="0D0D0D"/>
                </a:solidFill>
                <a:latin typeface="Söhne"/>
              </a:rPr>
              <a:t>f</a:t>
            </a:r>
            <a:r>
              <a:rPr lang="en-US" sz="2400" b="0" i="0" dirty="0">
                <a:solidFill>
                  <a:srgbClr val="0D0D0D"/>
                </a:solidFill>
                <a:effectLst/>
                <a:latin typeface="Söhne"/>
              </a:rPr>
              <a:t>lan t5 model.</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r>
              <a:rPr lang="en-US" sz="2400" b="0" i="0" dirty="0">
                <a:solidFill>
                  <a:srgbClr val="0D0D0D"/>
                </a:solidFill>
                <a:effectLst/>
                <a:latin typeface="Söhne"/>
              </a:rPr>
              <a:t> The Gen AI based  flan t5 model learns to generate concise and contextually relevant summaries by </a:t>
            </a:r>
            <a:r>
              <a:rPr lang="en-US" sz="2400" b="0" i="0" dirty="0" err="1">
                <a:solidFill>
                  <a:srgbClr val="0D0D0D"/>
                </a:solidFill>
                <a:effectLst/>
                <a:latin typeface="Söhne"/>
              </a:rPr>
              <a:t>adversarially</a:t>
            </a:r>
            <a:r>
              <a:rPr lang="en-US" sz="2400" b="0" i="0" dirty="0">
                <a:solidFill>
                  <a:srgbClr val="0D0D0D"/>
                </a:solidFill>
                <a:effectLst/>
                <a:latin typeface="Söhne"/>
              </a:rPr>
              <a:t> training a generator.</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r>
              <a:rPr lang="en-US" sz="2400" b="0" i="0" dirty="0">
                <a:solidFill>
                  <a:srgbClr val="0D0D0D"/>
                </a:solidFill>
                <a:effectLst/>
                <a:latin typeface="Söhne"/>
              </a:rPr>
              <a:t>Experimental evaluations demonstrate superior performance in producing coherent and informative summaries.</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25552" y="323836"/>
            <a:ext cx="9764395" cy="627992"/>
          </a:xfrm>
          <a:prstGeom prst="rect">
            <a:avLst/>
          </a:prstGeom>
        </p:spPr>
        <p:txBody>
          <a:bodyPr vert="horz" wrap="square" lIns="0" tIns="73279" rIns="0" bIns="0" rtlCol="0">
            <a:spAutoFit/>
          </a:bodyPr>
          <a:lstStyle/>
          <a:p>
            <a:pPr marL="193675">
              <a:lnSpc>
                <a:spcPct val="100000"/>
              </a:lnSpc>
              <a:spcBef>
                <a:spcPts val="105"/>
              </a:spcBef>
            </a:pPr>
            <a:r>
              <a:rPr sz="3600" spc="-10" dirty="0">
                <a:solidFill>
                  <a:schemeClr val="accent1"/>
                </a:solidFill>
              </a:rPr>
              <a:t>A</a:t>
            </a:r>
            <a:r>
              <a:rPr lang="en-US" sz="3600" spc="-10" dirty="0">
                <a:solidFill>
                  <a:schemeClr val="accent1"/>
                </a:solidFill>
              </a:rPr>
              <a:t>genda</a:t>
            </a:r>
            <a:endParaRPr sz="3600" spc="-10" dirty="0">
              <a:solidFill>
                <a:schemeClr val="accent1"/>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2CD28AB-248F-5BE1-52E9-50AA25E47335}"/>
              </a:ext>
            </a:extLst>
          </p:cNvPr>
          <p:cNvSpPr txBox="1"/>
          <p:nvPr/>
        </p:nvSpPr>
        <p:spPr>
          <a:xfrm>
            <a:off x="2790978" y="912090"/>
            <a:ext cx="6956043" cy="5847755"/>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latin typeface="Söhne"/>
                <a:cs typeface="Times New Roman" panose="02020603050405020304" pitchFamily="18" charset="0"/>
              </a:rPr>
              <a:t>Problem Statement</a:t>
            </a:r>
          </a:p>
          <a:p>
            <a:pPr marL="457200" indent="-457200">
              <a:buFont typeface="Wingdings" panose="05000000000000000000" pitchFamily="2" charset="2"/>
              <a:buChar char="Ø"/>
            </a:pPr>
            <a:endParaRPr lang="en-US"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Project Overview</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End users</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Solution and its Value Proposition</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The Wow in a Solution</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Modelling</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Results</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56268"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102472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dirty="0">
                <a:solidFill>
                  <a:schemeClr val="accent1"/>
                </a:solidFill>
              </a:rPr>
              <a:t>Problem Statement</a:t>
            </a:r>
            <a:endParaRPr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FD06FE2-E65D-F44D-8645-7361CDDA939A}"/>
              </a:ext>
            </a:extLst>
          </p:cNvPr>
          <p:cNvSpPr txBox="1"/>
          <p:nvPr/>
        </p:nvSpPr>
        <p:spPr>
          <a:xfrm>
            <a:off x="749607" y="2108112"/>
            <a:ext cx="7635095" cy="3046988"/>
          </a:xfrm>
          <a:prstGeom prst="rect">
            <a:avLst/>
          </a:prstGeom>
          <a:noFill/>
        </p:spPr>
        <p:txBody>
          <a:bodyPr wrap="square">
            <a:spAutoFit/>
          </a:bodyPr>
          <a:lstStyle/>
          <a:p>
            <a:r>
              <a:rPr lang="en-US" sz="2400" b="0" i="0" dirty="0">
                <a:solidFill>
                  <a:srgbClr val="0D0D0D"/>
                </a:solidFill>
                <a:effectLst/>
                <a:latin typeface="Söhne"/>
              </a:rPr>
              <a:t>Existing dialogue summarization methods face difficulties in maintaining coherence and capturing contextual nuances.</a:t>
            </a:r>
          </a:p>
          <a:p>
            <a:endParaRPr lang="en-US" sz="2400" b="0" i="0" dirty="0">
              <a:solidFill>
                <a:srgbClr val="0D0D0D"/>
              </a:solidFill>
              <a:effectLst/>
              <a:latin typeface="Söhne"/>
            </a:endParaRPr>
          </a:p>
          <a:p>
            <a:r>
              <a:rPr lang="en-US" sz="2400" b="0" i="0" dirty="0">
                <a:solidFill>
                  <a:srgbClr val="0D0D0D"/>
                </a:solidFill>
                <a:effectLst/>
                <a:latin typeface="Söhne"/>
              </a:rPr>
              <a:t>To address this, we propose a Dialogue Summarizer based on the Flan generative AI model. This system aims to efficiently generate coherent and contextually relevant summaries from dialogues, enhancing conversational data analysis.</a:t>
            </a:r>
            <a:endParaRPr lang="en-US" sz="2400" dirty="0">
              <a:solidFill>
                <a:srgbClr val="0D0D0D"/>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066800" y="6096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solidFill>
                  <a:schemeClr val="accent1"/>
                </a:solidFill>
              </a:rPr>
              <a:t>Project Overview</a:t>
            </a:r>
            <a:endParaRPr lang="en-IN"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7CC7806-7A65-C1E7-46D4-9B8E4590554A}"/>
              </a:ext>
            </a:extLst>
          </p:cNvPr>
          <p:cNvSpPr txBox="1"/>
          <p:nvPr/>
        </p:nvSpPr>
        <p:spPr>
          <a:xfrm>
            <a:off x="914400" y="1731950"/>
            <a:ext cx="7897787" cy="3416320"/>
          </a:xfrm>
          <a:prstGeom prst="rect">
            <a:avLst/>
          </a:prstGeom>
          <a:noFill/>
        </p:spPr>
        <p:txBody>
          <a:bodyPr wrap="square">
            <a:spAutoFit/>
          </a:bodyPr>
          <a:lstStyle/>
          <a:p>
            <a:pPr marL="342900" indent="-342900">
              <a:buFont typeface="Courier New" panose="02070309020205020404" pitchFamily="49" charset="0"/>
              <a:buChar char="o"/>
            </a:pPr>
            <a:r>
              <a:rPr lang="en-US" sz="2400" b="0" i="0" dirty="0">
                <a:effectLst/>
                <a:latin typeface="system-ui"/>
              </a:rPr>
              <a:t>This project has been used to perform the task of dialogue summarization using Generative AI. Through the use of different techniques to the inference process, the exploration of how different prompts (input text) affect the completion (output) of the model, was performed. </a:t>
            </a:r>
          </a:p>
          <a:p>
            <a:pPr marL="342900" indent="-342900">
              <a:buFont typeface="Courier New" panose="02070309020205020404" pitchFamily="49" charset="0"/>
              <a:buChar char="o"/>
            </a:pPr>
            <a:r>
              <a:rPr lang="en-US" sz="2400" b="0" i="0" dirty="0">
                <a:effectLst/>
                <a:latin typeface="system-ui"/>
              </a:rPr>
              <a:t>Prompt engineering was carried out, by comparing zero shot, one shot and few shot inferences, with the intention to see how to best enhance the generative output of the Large Language Model.</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29497"/>
            <a:ext cx="7239000" cy="1020407"/>
          </a:xfrm>
          <a:prstGeom prst="rect">
            <a:avLst/>
          </a:prstGeom>
        </p:spPr>
        <p:txBody>
          <a:bodyPr vert="horz" wrap="square" lIns="0" tIns="522858" rIns="0" bIns="0" rtlCol="0">
            <a:spAutoFit/>
          </a:bodyPr>
          <a:lstStyle/>
          <a:p>
            <a:pPr marL="153670">
              <a:lnSpc>
                <a:spcPct val="100000"/>
              </a:lnSpc>
              <a:spcBef>
                <a:spcPts val="130"/>
              </a:spcBef>
            </a:pPr>
            <a:r>
              <a:rPr lang="en-US" sz="3200" dirty="0">
                <a:solidFill>
                  <a:schemeClr val="accent1"/>
                </a:solidFill>
              </a:rPr>
              <a:t>Who</a:t>
            </a:r>
            <a:r>
              <a:rPr lang="en-US" sz="3200" spc="-245" dirty="0">
                <a:solidFill>
                  <a:schemeClr val="accent1"/>
                </a:solidFill>
              </a:rPr>
              <a:t> </a:t>
            </a:r>
            <a:r>
              <a:rPr lang="en-US" sz="3200" dirty="0">
                <a:solidFill>
                  <a:schemeClr val="accent1"/>
                </a:solidFill>
              </a:rPr>
              <a:t>are</a:t>
            </a:r>
            <a:r>
              <a:rPr lang="en-US" sz="3200" spc="-70" dirty="0">
                <a:solidFill>
                  <a:schemeClr val="accent1"/>
                </a:solidFill>
              </a:rPr>
              <a:t> </a:t>
            </a:r>
            <a:r>
              <a:rPr lang="en-US" sz="3200" dirty="0">
                <a:solidFill>
                  <a:schemeClr val="accent1"/>
                </a:solidFill>
              </a:rPr>
              <a:t>the</a:t>
            </a:r>
            <a:r>
              <a:rPr lang="en-US" sz="3200" spc="-55" dirty="0">
                <a:solidFill>
                  <a:schemeClr val="accent1"/>
                </a:solidFill>
              </a:rPr>
              <a:t> </a:t>
            </a:r>
            <a:r>
              <a:rPr lang="en-US" sz="3200" dirty="0">
                <a:solidFill>
                  <a:schemeClr val="accent1"/>
                </a:solidFill>
              </a:rPr>
              <a:t>end</a:t>
            </a:r>
            <a:r>
              <a:rPr lang="en-US" sz="3200" spc="-70" dirty="0">
                <a:solidFill>
                  <a:schemeClr val="accent1"/>
                </a:solidFill>
              </a:rPr>
              <a:t> </a:t>
            </a:r>
            <a:r>
              <a:rPr lang="en-US" sz="3200" spc="-10" dirty="0">
                <a:solidFill>
                  <a:schemeClr val="accent1"/>
                </a:solidFill>
              </a:rPr>
              <a:t>users?</a:t>
            </a:r>
            <a:endParaRPr lang="en-US" sz="3200" dirty="0">
              <a:solidFill>
                <a:schemeClr val="accent1"/>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F9D9EEA3-FF8E-D920-0075-C61803DDF9A0}"/>
              </a:ext>
            </a:extLst>
          </p:cNvPr>
          <p:cNvSpPr txBox="1"/>
          <p:nvPr/>
        </p:nvSpPr>
        <p:spPr>
          <a:xfrm>
            <a:off x="494548" y="1263628"/>
            <a:ext cx="10957677" cy="5401479"/>
          </a:xfrm>
          <a:prstGeom prst="rect">
            <a:avLst/>
          </a:prstGeom>
          <a:noFill/>
        </p:spPr>
        <p:txBody>
          <a:bodyPr wrap="square">
            <a:spAutoFit/>
          </a:bodyPr>
          <a:lstStyle/>
          <a:p>
            <a:r>
              <a:rPr lang="en-US" sz="2300" b="1" i="0" dirty="0">
                <a:solidFill>
                  <a:srgbClr val="0D0D0D"/>
                </a:solidFill>
                <a:effectLst/>
                <a:latin typeface="Söhne"/>
              </a:rPr>
              <a:t>Content Creators and Social Media Managers</a:t>
            </a:r>
            <a:r>
              <a:rPr lang="en-US" sz="2300" b="0" i="0" dirty="0">
                <a:solidFill>
                  <a:srgbClr val="0D0D0D"/>
                </a:solidFill>
                <a:effectLst/>
                <a:latin typeface="Söhne"/>
              </a:rPr>
              <a:t>: Needing to distill and understand user conversations, comments, and feedback on platforms in social media.</a:t>
            </a:r>
          </a:p>
          <a:p>
            <a:endParaRPr lang="en-US" sz="2300" b="0" i="0" dirty="0">
              <a:solidFill>
                <a:srgbClr val="0D0D0D"/>
              </a:solidFill>
              <a:effectLst/>
              <a:latin typeface="Söhne"/>
            </a:endParaRPr>
          </a:p>
          <a:p>
            <a:r>
              <a:rPr lang="en-US" sz="2300" b="1" i="0" dirty="0">
                <a:solidFill>
                  <a:srgbClr val="0D0D0D"/>
                </a:solidFill>
                <a:effectLst/>
                <a:latin typeface="Söhne"/>
              </a:rPr>
              <a:t>Customer Support Teams: </a:t>
            </a:r>
            <a:r>
              <a:rPr lang="en-US" sz="2300" b="0" i="0" dirty="0">
                <a:solidFill>
                  <a:srgbClr val="0D0D0D"/>
                </a:solidFill>
                <a:effectLst/>
                <a:latin typeface="Söhne"/>
              </a:rPr>
              <a:t>Seeking to summarize customer interactions and extract key information for improving services and addressing customer needs.</a:t>
            </a:r>
          </a:p>
          <a:p>
            <a:endParaRPr lang="en-US" sz="2300" dirty="0">
              <a:solidFill>
                <a:srgbClr val="0D0D0D"/>
              </a:solidFill>
              <a:latin typeface="Söhne"/>
            </a:endParaRPr>
          </a:p>
          <a:p>
            <a:pPr algn="l"/>
            <a:r>
              <a:rPr lang="en-US" sz="2300" b="1" i="0" dirty="0">
                <a:solidFill>
                  <a:srgbClr val="0D0D0D"/>
                </a:solidFill>
                <a:effectLst/>
                <a:latin typeface="Söhne"/>
              </a:rPr>
              <a:t>News Agencies and Journalists: </a:t>
            </a:r>
            <a:r>
              <a:rPr lang="en-US" sz="2300" b="0" i="0" dirty="0">
                <a:solidFill>
                  <a:srgbClr val="0D0D0D"/>
                </a:solidFill>
                <a:effectLst/>
                <a:latin typeface="Söhne"/>
              </a:rPr>
              <a:t>Seeking to quickly summarize interviews, press conferences, and debates for news reports and articles.</a:t>
            </a:r>
          </a:p>
          <a:p>
            <a:pPr algn="l"/>
            <a:endParaRPr lang="en-US" sz="2300" b="0" i="0" dirty="0">
              <a:solidFill>
                <a:srgbClr val="0D0D0D"/>
              </a:solidFill>
              <a:effectLst/>
              <a:latin typeface="Söhne"/>
            </a:endParaRPr>
          </a:p>
          <a:p>
            <a:pPr algn="l"/>
            <a:r>
              <a:rPr lang="en-US" sz="2300" b="1" i="0" dirty="0">
                <a:solidFill>
                  <a:srgbClr val="0D0D0D"/>
                </a:solidFill>
                <a:effectLst/>
                <a:latin typeface="Söhne"/>
              </a:rPr>
              <a:t>Chatbot Developers: </a:t>
            </a:r>
            <a:r>
              <a:rPr lang="en-US" sz="2300" b="0" i="0" dirty="0">
                <a:solidFill>
                  <a:srgbClr val="0D0D0D"/>
                </a:solidFill>
                <a:effectLst/>
                <a:latin typeface="Söhne"/>
              </a:rPr>
              <a:t>Utilizing summarized dialogues as training data for building and improving conversational AI systems.</a:t>
            </a:r>
          </a:p>
          <a:p>
            <a:pPr algn="l"/>
            <a:endParaRPr lang="en-US" sz="2300" b="0" i="0" dirty="0">
              <a:solidFill>
                <a:srgbClr val="0D0D0D"/>
              </a:solidFill>
              <a:effectLst/>
              <a:latin typeface="Söhne"/>
            </a:endParaRPr>
          </a:p>
          <a:p>
            <a:pPr algn="l"/>
            <a:r>
              <a:rPr lang="en-US" sz="2300" b="1" i="0" dirty="0">
                <a:solidFill>
                  <a:srgbClr val="0D0D0D"/>
                </a:solidFill>
                <a:effectLst/>
                <a:latin typeface="Söhne"/>
              </a:rPr>
              <a:t>News Agencies and Journalists: </a:t>
            </a:r>
            <a:r>
              <a:rPr lang="en-US" sz="2300" b="0" i="0" dirty="0">
                <a:solidFill>
                  <a:srgbClr val="0D0D0D"/>
                </a:solidFill>
                <a:effectLst/>
                <a:latin typeface="Söhne"/>
              </a:rPr>
              <a:t>Seeking to quickly summarize interviews, press conferences, and debates for news reports and articles.</a:t>
            </a:r>
          </a:p>
          <a:p>
            <a:endParaRPr lang="en-I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2E17-8E71-E51F-86CD-29BC08B4D180}"/>
              </a:ext>
            </a:extLst>
          </p:cNvPr>
          <p:cNvSpPr>
            <a:spLocks noGrp="1"/>
          </p:cNvSpPr>
          <p:nvPr>
            <p:ph type="title"/>
          </p:nvPr>
        </p:nvSpPr>
        <p:spPr>
          <a:xfrm>
            <a:off x="558165" y="385444"/>
            <a:ext cx="9764395" cy="738664"/>
          </a:xfrm>
        </p:spPr>
        <p:txBody>
          <a:bodyPr/>
          <a:lstStyle/>
          <a:p>
            <a:r>
              <a:rPr lang="en-US" dirty="0">
                <a:solidFill>
                  <a:schemeClr val="accent1"/>
                </a:solidFill>
              </a:rPr>
              <a:t>Algorithm</a:t>
            </a:r>
            <a:endParaRPr lang="en-IN" dirty="0">
              <a:solidFill>
                <a:schemeClr val="accent1"/>
              </a:solidFill>
            </a:endParaRPr>
          </a:p>
        </p:txBody>
      </p:sp>
    </p:spTree>
    <p:extLst>
      <p:ext uri="{BB962C8B-B14F-4D97-AF65-F5344CB8AC3E}">
        <p14:creationId xmlns:p14="http://schemas.microsoft.com/office/powerpoint/2010/main" val="267337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59069" y="-300305"/>
            <a:ext cx="7519035" cy="2029402"/>
          </a:xfrm>
          <a:prstGeom prst="rect">
            <a:avLst/>
          </a:prstGeom>
        </p:spPr>
        <p:txBody>
          <a:bodyPr vert="horz" wrap="square" lIns="0" tIns="485775" rIns="0" bIns="0" rtlCol="0">
            <a:spAutoFit/>
          </a:bodyPr>
          <a:lstStyle/>
          <a:p>
            <a:pPr marL="12700">
              <a:lnSpc>
                <a:spcPct val="100000"/>
              </a:lnSpc>
              <a:spcBef>
                <a:spcPts val="105"/>
              </a:spcBef>
            </a:pPr>
            <a:r>
              <a:rPr lang="en-IN" sz="2800" spc="-10" dirty="0">
                <a:solidFill>
                  <a:schemeClr val="accent1"/>
                </a:solidFill>
              </a:rPr>
              <a:t>Solution</a:t>
            </a:r>
            <a:br>
              <a:rPr lang="en-IN" sz="3600" spc="-345" dirty="0"/>
            </a:br>
            <a:br>
              <a:rPr lang="en-IN" sz="3600" spc="-345" dirty="0"/>
            </a:br>
            <a:r>
              <a:rPr lang="en-IN" sz="3600" spc="-120" dirty="0"/>
              <a:t> </a:t>
            </a:r>
            <a:endParaRPr lang="en-IN"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5" name="TextBox 14">
            <a:extLst>
              <a:ext uri="{FF2B5EF4-FFF2-40B4-BE49-F238E27FC236}">
                <a16:creationId xmlns:a16="http://schemas.microsoft.com/office/drawing/2014/main" id="{7D9E3B44-F71A-F339-3B85-4D89ABB9C791}"/>
              </a:ext>
            </a:extLst>
          </p:cNvPr>
          <p:cNvSpPr txBox="1"/>
          <p:nvPr/>
        </p:nvSpPr>
        <p:spPr>
          <a:xfrm>
            <a:off x="473894" y="676563"/>
            <a:ext cx="10778743" cy="1015663"/>
          </a:xfrm>
          <a:prstGeom prst="rect">
            <a:avLst/>
          </a:prstGeom>
          <a:noFill/>
        </p:spPr>
        <p:txBody>
          <a:bodyPr wrap="square">
            <a:spAutoFit/>
          </a:bodyPr>
          <a:lstStyle/>
          <a:p>
            <a:r>
              <a:rPr lang="en-US" sz="2000" b="0" i="0" dirty="0">
                <a:solidFill>
                  <a:srgbClr val="0D0D0D"/>
                </a:solidFill>
                <a:effectLst/>
                <a:latin typeface="Söhne"/>
              </a:rPr>
              <a:t>Our solution is a Dialogue Summarizer leveraging the Flan generative AI model. It employs advanced natural language processing techniques to distill conversational exchanges into concise and contextually relevant summaries.</a:t>
            </a:r>
            <a:endParaRPr lang="en-IN"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9FE0DD8-77AC-5F1F-57E3-9778454EA4D7}"/>
              </a:ext>
            </a:extLst>
          </p:cNvPr>
          <p:cNvSpPr txBox="1"/>
          <p:nvPr/>
        </p:nvSpPr>
        <p:spPr>
          <a:xfrm>
            <a:off x="476864" y="1695157"/>
            <a:ext cx="6106332" cy="523220"/>
          </a:xfrm>
          <a:prstGeom prst="rect">
            <a:avLst/>
          </a:prstGeom>
          <a:noFill/>
        </p:spPr>
        <p:txBody>
          <a:bodyPr wrap="square">
            <a:spAutoFit/>
          </a:bodyPr>
          <a:lstStyle/>
          <a:p>
            <a:r>
              <a:rPr lang="en-IN" sz="2800" b="1" spc="-10" dirty="0">
                <a:solidFill>
                  <a:schemeClr val="accent1"/>
                </a:solidFill>
                <a:latin typeface="Trebuchet MS"/>
                <a:ea typeface="+mj-ea"/>
              </a:rPr>
              <a:t>Value proposition</a:t>
            </a:r>
            <a:endParaRPr lang="en-IN" sz="2800" dirty="0"/>
          </a:p>
        </p:txBody>
      </p:sp>
      <p:sp>
        <p:nvSpPr>
          <p:cNvPr id="23" name="TextBox 22">
            <a:extLst>
              <a:ext uri="{FF2B5EF4-FFF2-40B4-BE49-F238E27FC236}">
                <a16:creationId xmlns:a16="http://schemas.microsoft.com/office/drawing/2014/main" id="{A39DA329-CD25-E1BB-5091-1410F2329253}"/>
              </a:ext>
            </a:extLst>
          </p:cNvPr>
          <p:cNvSpPr txBox="1"/>
          <p:nvPr/>
        </p:nvSpPr>
        <p:spPr>
          <a:xfrm>
            <a:off x="479322" y="2206087"/>
            <a:ext cx="10874478" cy="5109091"/>
          </a:xfrm>
          <a:prstGeom prst="rect">
            <a:avLst/>
          </a:prstGeom>
          <a:noFill/>
        </p:spPr>
        <p:txBody>
          <a:bodyPr wrap="square">
            <a:spAutoFit/>
          </a:bodyPr>
          <a:lstStyle/>
          <a:p>
            <a:r>
              <a:rPr lang="en-IN" sz="2000" b="1" i="0" dirty="0">
                <a:solidFill>
                  <a:srgbClr val="0D0D0D"/>
                </a:solidFill>
                <a:effectLst/>
                <a:latin typeface="Söhne"/>
              </a:rPr>
              <a:t>Contextually Relevant Summaries </a:t>
            </a:r>
            <a:r>
              <a:rPr lang="en-IN" sz="2000" b="0" i="0" dirty="0">
                <a:solidFill>
                  <a:srgbClr val="0D0D0D"/>
                </a:solidFill>
                <a:effectLst/>
                <a:latin typeface="Söhne"/>
              </a:rPr>
              <a:t>-</a:t>
            </a:r>
            <a:r>
              <a:rPr lang="en-US" sz="2000" b="0" i="0" dirty="0">
                <a:solidFill>
                  <a:srgbClr val="0D0D0D"/>
                </a:solidFill>
                <a:effectLst/>
                <a:latin typeface="Söhne"/>
              </a:rPr>
              <a:t> Users can extract key insights and actionable information from complex conversational exchanges.</a:t>
            </a:r>
          </a:p>
          <a:p>
            <a:endParaRPr lang="en-US" sz="2000" b="0" i="0" dirty="0">
              <a:solidFill>
                <a:srgbClr val="0D0D0D"/>
              </a:solidFill>
              <a:effectLst/>
              <a:latin typeface="Söhne"/>
            </a:endParaRPr>
          </a:p>
          <a:p>
            <a:pPr algn="l"/>
            <a:r>
              <a:rPr lang="en-US" sz="2000" b="1" i="0" dirty="0">
                <a:solidFill>
                  <a:srgbClr val="0D0D0D"/>
                </a:solidFill>
                <a:effectLst/>
                <a:latin typeface="Söhne"/>
              </a:rPr>
              <a:t>Scalability and Adaptability </a:t>
            </a:r>
            <a:r>
              <a:rPr lang="en-US" sz="2000" b="0" i="0" dirty="0">
                <a:solidFill>
                  <a:srgbClr val="0D0D0D"/>
                </a:solidFill>
                <a:effectLst/>
                <a:latin typeface="Söhne"/>
              </a:rPr>
              <a:t>-</a:t>
            </a:r>
            <a:r>
              <a:rPr lang="en-US" sz="2000" dirty="0">
                <a:solidFill>
                  <a:srgbClr val="0D0D0D"/>
                </a:solidFill>
                <a:latin typeface="Söhne"/>
              </a:rPr>
              <a:t> </a:t>
            </a:r>
            <a:r>
              <a:rPr lang="en-US" sz="2000" b="0" i="0" dirty="0">
                <a:solidFill>
                  <a:srgbClr val="0D0D0D"/>
                </a:solidFill>
                <a:effectLst/>
                <a:latin typeface="Söhne"/>
              </a:rPr>
              <a:t>Our solution is highly scalable and adaptable to diverse domains and use cases, accommodating varying data sources, languages, and conversation types.</a:t>
            </a:r>
          </a:p>
          <a:p>
            <a:pPr algn="l"/>
            <a:endParaRPr lang="en-US" sz="2000" b="0" i="0" dirty="0">
              <a:solidFill>
                <a:srgbClr val="0D0D0D"/>
              </a:solidFill>
              <a:effectLst/>
              <a:latin typeface="Söhne"/>
            </a:endParaRPr>
          </a:p>
          <a:p>
            <a:pPr algn="l"/>
            <a:r>
              <a:rPr lang="en-US" sz="2000" b="1" i="0" dirty="0">
                <a:solidFill>
                  <a:srgbClr val="0D0D0D"/>
                </a:solidFill>
                <a:effectLst/>
                <a:latin typeface="Söhne"/>
              </a:rPr>
              <a:t>Productivity and Collaboration </a:t>
            </a:r>
            <a:r>
              <a:rPr lang="en-US" sz="2000" b="0" i="0" dirty="0">
                <a:solidFill>
                  <a:srgbClr val="0D0D0D"/>
                </a:solidFill>
                <a:effectLst/>
                <a:latin typeface="Söhne"/>
              </a:rPr>
              <a:t>- With the ability to generate summarized insights from large volumes of conversational data, our solution promotes collaboration.</a:t>
            </a:r>
          </a:p>
          <a:p>
            <a:pPr algn="l"/>
            <a:endParaRPr lang="en-US" sz="2000" b="0" i="0" dirty="0">
              <a:solidFill>
                <a:srgbClr val="0D0D0D"/>
              </a:solidFill>
              <a:effectLst/>
              <a:latin typeface="Söhne"/>
            </a:endParaRPr>
          </a:p>
          <a:p>
            <a:pPr algn="l"/>
            <a:r>
              <a:rPr lang="en-IN" sz="2000" b="1" i="0" dirty="0">
                <a:solidFill>
                  <a:srgbClr val="0D0D0D"/>
                </a:solidFill>
                <a:effectLst/>
                <a:latin typeface="Söhne"/>
              </a:rPr>
              <a:t>Personalized Summarization </a:t>
            </a:r>
            <a:r>
              <a:rPr lang="en-IN" sz="2000" b="0" i="0" dirty="0">
                <a:solidFill>
                  <a:srgbClr val="0D0D0D"/>
                </a:solidFill>
                <a:effectLst/>
                <a:latin typeface="Söhne"/>
              </a:rPr>
              <a:t>-</a:t>
            </a:r>
            <a:r>
              <a:rPr lang="en-US" sz="2000" b="0" i="0" dirty="0">
                <a:solidFill>
                  <a:srgbClr val="0D0D0D"/>
                </a:solidFill>
                <a:effectLst/>
                <a:latin typeface="Söhne"/>
              </a:rPr>
              <a:t> Users can define specific criteria or topics of interest, allowing the system to generate summaries that align with their unique requirements.</a:t>
            </a:r>
          </a:p>
          <a:p>
            <a:pPr algn="l"/>
            <a:endParaRPr lang="en-US" sz="2000" b="0" i="0" dirty="0">
              <a:solidFill>
                <a:srgbClr val="0D0D0D"/>
              </a:solidFill>
              <a:effectLst/>
              <a:latin typeface="Söhne"/>
            </a:endParaRPr>
          </a:p>
          <a:p>
            <a:pPr algn="l"/>
            <a:r>
              <a:rPr lang="en-IN" sz="2000" b="1" i="0" dirty="0">
                <a:solidFill>
                  <a:srgbClr val="0D0D0D"/>
                </a:solidFill>
                <a:effectLst/>
                <a:latin typeface="Söhne"/>
              </a:rPr>
              <a:t>Enhanced Efficiency </a:t>
            </a:r>
            <a:r>
              <a:rPr lang="en-IN" sz="2000" b="0" i="0" dirty="0">
                <a:solidFill>
                  <a:srgbClr val="0D0D0D"/>
                </a:solidFill>
                <a:effectLst/>
                <a:latin typeface="Söhne"/>
              </a:rPr>
              <a:t>-</a:t>
            </a:r>
            <a:r>
              <a:rPr lang="en-US" sz="2000" b="0" i="0" dirty="0">
                <a:solidFill>
                  <a:srgbClr val="0D0D0D"/>
                </a:solidFill>
                <a:effectLst/>
                <a:latin typeface="Söhne"/>
              </a:rPr>
              <a:t> It automates the labor-intensive task of manually distilling conversational data, allowing users to focus on higher-value analysis.</a:t>
            </a:r>
          </a:p>
          <a:p>
            <a:pPr algn="l"/>
            <a:endParaRPr lang="en-US" sz="2400" b="0" i="0" dirty="0">
              <a:solidFill>
                <a:srgbClr val="0D0D0D"/>
              </a:solidFill>
              <a:effectLst/>
              <a:latin typeface="Söhne"/>
            </a:endParaRPr>
          </a:p>
          <a:p>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9582150" y="2028098"/>
            <a:ext cx="2466975" cy="3419475"/>
          </a:xfrm>
          <a:prstGeom prst="rect">
            <a:avLst/>
          </a:prstGeom>
        </p:spPr>
      </p:pic>
      <p:sp>
        <p:nvSpPr>
          <p:cNvPr id="7" name="object 7"/>
          <p:cNvSpPr txBox="1">
            <a:spLocks noGrp="1"/>
          </p:cNvSpPr>
          <p:nvPr>
            <p:ph type="title"/>
          </p:nvPr>
        </p:nvSpPr>
        <p:spPr>
          <a:xfrm>
            <a:off x="451576" y="40437"/>
            <a:ext cx="9764395" cy="750462"/>
          </a:xfrm>
          <a:prstGeom prst="rect">
            <a:avLst/>
          </a:prstGeom>
        </p:spPr>
        <p:txBody>
          <a:bodyPr vert="horz" wrap="square" lIns="0" tIns="286004" rIns="0" bIns="0" rtlCol="0">
            <a:spAutoFit/>
          </a:bodyPr>
          <a:lstStyle/>
          <a:p>
            <a:pPr marL="193675">
              <a:lnSpc>
                <a:spcPct val="100000"/>
              </a:lnSpc>
              <a:spcBef>
                <a:spcPts val="130"/>
              </a:spcBef>
            </a:pPr>
            <a:r>
              <a:rPr lang="en-US" sz="3000" dirty="0">
                <a:solidFill>
                  <a:schemeClr val="accent1"/>
                </a:solidFill>
              </a:rPr>
              <a:t>The</a:t>
            </a:r>
            <a:r>
              <a:rPr lang="en-US" sz="3000" spc="20" dirty="0">
                <a:solidFill>
                  <a:schemeClr val="accent1"/>
                </a:solidFill>
              </a:rPr>
              <a:t> </a:t>
            </a:r>
            <a:r>
              <a:rPr lang="en-US" sz="3000" dirty="0">
                <a:solidFill>
                  <a:schemeClr val="accent1"/>
                </a:solidFill>
              </a:rPr>
              <a:t>wow</a:t>
            </a:r>
            <a:r>
              <a:rPr lang="en-US" sz="3000" spc="90" dirty="0">
                <a:solidFill>
                  <a:schemeClr val="accent1"/>
                </a:solidFill>
              </a:rPr>
              <a:t> </a:t>
            </a:r>
            <a:r>
              <a:rPr lang="en-US" sz="3000" dirty="0">
                <a:solidFill>
                  <a:schemeClr val="accent1"/>
                </a:solidFill>
              </a:rPr>
              <a:t>in your </a:t>
            </a:r>
            <a:r>
              <a:rPr lang="en-US" sz="3000" spc="-10" dirty="0">
                <a:solidFill>
                  <a:schemeClr val="accent1"/>
                </a:solidFill>
              </a:rPr>
              <a:t>solution</a:t>
            </a:r>
            <a:endParaRPr lang="en-US" sz="3000" dirty="0">
              <a:solidFill>
                <a:schemeClr val="accent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0" name="TextBox 9">
            <a:extLst>
              <a:ext uri="{FF2B5EF4-FFF2-40B4-BE49-F238E27FC236}">
                <a16:creationId xmlns:a16="http://schemas.microsoft.com/office/drawing/2014/main" id="{DF4AE2AC-69F7-408F-0A9B-ABD3794EB605}"/>
              </a:ext>
            </a:extLst>
          </p:cNvPr>
          <p:cNvSpPr txBox="1"/>
          <p:nvPr/>
        </p:nvSpPr>
        <p:spPr>
          <a:xfrm>
            <a:off x="673482" y="971241"/>
            <a:ext cx="9320585" cy="5693866"/>
          </a:xfrm>
          <a:prstGeom prst="rect">
            <a:avLst/>
          </a:prstGeom>
          <a:noFill/>
        </p:spPr>
        <p:txBody>
          <a:bodyPr wrap="square">
            <a:spAutoFit/>
          </a:bodyPr>
          <a:lstStyle/>
          <a:p>
            <a:pPr marL="342900" indent="-342900" algn="l">
              <a:buFont typeface="Wingdings" panose="05000000000000000000" pitchFamily="2" charset="2"/>
              <a:buChar char="ü"/>
            </a:pPr>
            <a:r>
              <a:rPr lang="en-US" sz="1900" b="1" i="0" dirty="0">
                <a:solidFill>
                  <a:schemeClr val="tx1"/>
                </a:solidFill>
                <a:effectLst/>
                <a:latin typeface="Söhne"/>
              </a:rPr>
              <a:t>Contextual Understanding</a:t>
            </a:r>
          </a:p>
          <a:p>
            <a:pPr marL="457200" lvl="1" algn="l"/>
            <a:r>
              <a:rPr lang="en-US" sz="1900" b="0" i="0" dirty="0">
                <a:solidFill>
                  <a:srgbClr val="0D0D0D"/>
                </a:solidFill>
                <a:effectLst/>
                <a:latin typeface="Söhne"/>
              </a:rPr>
              <a:t>Our Dialogue Summarizer demonstrates an exceptional ability to understand the context of conversations, providing summaries that capture the essence of dialogues with remarkable accuracy and depth.</a:t>
            </a:r>
          </a:p>
          <a:p>
            <a:pPr marL="342900" indent="-342900" algn="l">
              <a:buFont typeface="Wingdings" panose="05000000000000000000" pitchFamily="2" charset="2"/>
              <a:buChar char="ü"/>
            </a:pPr>
            <a:r>
              <a:rPr lang="en-US" sz="1900" b="1" i="0" dirty="0">
                <a:solidFill>
                  <a:srgbClr val="0D0D0D"/>
                </a:solidFill>
                <a:effectLst/>
                <a:latin typeface="Söhne"/>
              </a:rPr>
              <a:t>Real-Time Adaptability</a:t>
            </a:r>
          </a:p>
          <a:p>
            <a:pPr marL="457200" lvl="1" algn="l"/>
            <a:r>
              <a:rPr lang="en-US" sz="1900" b="0" i="0" dirty="0">
                <a:solidFill>
                  <a:srgbClr val="0D0D0D"/>
                </a:solidFill>
                <a:effectLst/>
                <a:latin typeface="Söhne"/>
              </a:rPr>
              <a:t>With real-time summarization capabilities, our solution adapts dynamically to evolving conversations, delivering instant insights and keeping users informed.</a:t>
            </a:r>
          </a:p>
          <a:p>
            <a:pPr marL="342900" indent="-342900" algn="l">
              <a:buFont typeface="Wingdings" panose="05000000000000000000" pitchFamily="2" charset="2"/>
              <a:buChar char="ü"/>
            </a:pPr>
            <a:r>
              <a:rPr lang="en-US" sz="1900" b="1" i="0" dirty="0">
                <a:solidFill>
                  <a:srgbClr val="0D0D0D"/>
                </a:solidFill>
                <a:effectLst/>
                <a:latin typeface="Söhne"/>
              </a:rPr>
              <a:t>Interactive Engagement</a:t>
            </a:r>
          </a:p>
          <a:p>
            <a:pPr marL="457200" lvl="1" algn="l"/>
            <a:r>
              <a:rPr lang="en-US" sz="1900" b="0" i="0" dirty="0">
                <a:solidFill>
                  <a:srgbClr val="0D0D0D"/>
                </a:solidFill>
                <a:effectLst/>
                <a:latin typeface="Söhne"/>
              </a:rPr>
              <a:t>By offering an interactive interface for summarization refinement, our solution enables users to actively engage with summaries, fostering collaborative refinement and ensuring relevance and accuracy.</a:t>
            </a:r>
          </a:p>
          <a:p>
            <a:pPr marL="342900" indent="-342900" algn="l">
              <a:buFont typeface="Wingdings" panose="05000000000000000000" pitchFamily="2" charset="2"/>
              <a:buChar char="ü"/>
            </a:pPr>
            <a:r>
              <a:rPr lang="en-US" sz="1900" b="1" i="0" dirty="0">
                <a:solidFill>
                  <a:srgbClr val="0D0D0D"/>
                </a:solidFill>
                <a:effectLst/>
                <a:latin typeface="Söhne"/>
              </a:rPr>
              <a:t>Emotional Intelligence</a:t>
            </a:r>
          </a:p>
          <a:p>
            <a:pPr marL="457200" lvl="1" algn="l"/>
            <a:r>
              <a:rPr lang="en-US" sz="1900" b="0" i="0" dirty="0">
                <a:solidFill>
                  <a:srgbClr val="0D0D0D"/>
                </a:solidFill>
                <a:effectLst/>
                <a:latin typeface="Söhne"/>
              </a:rPr>
              <a:t>Incorporating emotional analysis techniques, our solution goes beyond surface-level understanding to capture the underlying sentiments and emotional.</a:t>
            </a:r>
          </a:p>
          <a:p>
            <a:pPr marL="342900" indent="-342900" algn="l">
              <a:buFont typeface="Wingdings" panose="05000000000000000000" pitchFamily="2" charset="2"/>
              <a:buChar char="ü"/>
            </a:pPr>
            <a:r>
              <a:rPr lang="en-US" sz="1900" b="1" i="0" dirty="0">
                <a:solidFill>
                  <a:srgbClr val="0D0D0D"/>
                </a:solidFill>
                <a:effectLst/>
                <a:latin typeface="Söhne"/>
              </a:rPr>
              <a:t>Multimodal Fusion</a:t>
            </a:r>
          </a:p>
          <a:p>
            <a:pPr marL="457200" lvl="1" algn="l"/>
            <a:r>
              <a:rPr lang="en-US" sz="1900" b="0" i="0" dirty="0">
                <a:solidFill>
                  <a:srgbClr val="0D0D0D"/>
                </a:solidFill>
                <a:effectLst/>
                <a:latin typeface="Söhne"/>
              </a:rPr>
              <a:t>Through multimodal summarization capabilities, our solution seamlessly integrates text, audio, and visual data into summaries, offering a rich and immersive summarization experience that enhances comprehension and engagement.</a:t>
            </a:r>
          </a:p>
          <a:p>
            <a:pPr marL="285750" indent="-28575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TotalTime>
  <Words>1060</Words>
  <Application>Microsoft Office PowerPoint</Application>
  <PresentationFormat>Widescreen</PresentationFormat>
  <Paragraphs>118</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Courier New</vt:lpstr>
      <vt:lpstr>Söhne</vt:lpstr>
      <vt:lpstr>system-ui</vt:lpstr>
      <vt:lpstr>Times New Roman</vt:lpstr>
      <vt:lpstr>Trebuchet MS</vt:lpstr>
      <vt:lpstr>Wingdings</vt:lpstr>
      <vt:lpstr>Office Theme</vt:lpstr>
      <vt:lpstr>PowerPoint Presentation</vt:lpstr>
      <vt:lpstr>Dialogue Summarizer based on Gen AI   </vt:lpstr>
      <vt:lpstr>Agenda</vt:lpstr>
      <vt:lpstr>Problem Statement</vt:lpstr>
      <vt:lpstr>Project Overview</vt:lpstr>
      <vt:lpstr>Who are the end users?</vt:lpstr>
      <vt:lpstr>Algorithm</vt:lpstr>
      <vt:lpstr>Solution   </vt:lpstr>
      <vt:lpstr>The wow in your solution</vt:lpstr>
      <vt:lpstr>Modelling (Algorithm followed 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varshu3426@gmail.com</cp:lastModifiedBy>
  <cp:revision>13</cp:revision>
  <dcterms:created xsi:type="dcterms:W3CDTF">2024-04-03T15:53:18Z</dcterms:created>
  <dcterms:modified xsi:type="dcterms:W3CDTF">2024-04-04T17:55:53Z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