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71" r:id="rId3"/>
    <p:sldId id="270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esktop\Harshana%20Exce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esktop\Harshana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4"/>
  <c:pivotSource>
    <c:name>[Harshana Excel.xlsx]Analysis!PivotTable1</c:name>
    <c:fmtId val="2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</c:pivotFmts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Analysis!$B$1:$B$2</c:f>
              <c:strCache>
                <c:ptCount val="1"/>
                <c:pt idx="0">
                  <c:v>Female</c:v>
                </c:pt>
              </c:strCache>
            </c:strRef>
          </c:tx>
          <c:cat>
            <c:strRef>
              <c:f>Analysis!$A$3:$A$6</c:f>
              <c:strCache>
                <c:ptCount val="3"/>
                <c:pt idx="0">
                  <c:v>Bachelors</c:v>
                </c:pt>
                <c:pt idx="1">
                  <c:v>Masters</c:v>
                </c:pt>
                <c:pt idx="2">
                  <c:v>PHD</c:v>
                </c:pt>
              </c:strCache>
            </c:strRef>
          </c:cat>
          <c:val>
            <c:numRef>
              <c:f>Analysis!$B$3:$B$6</c:f>
              <c:numCache>
                <c:formatCode>General</c:formatCode>
                <c:ptCount val="3"/>
                <c:pt idx="0">
                  <c:v>1435</c:v>
                </c:pt>
                <c:pt idx="1">
                  <c:v>371</c:v>
                </c:pt>
                <c:pt idx="2">
                  <c:v>69</c:v>
                </c:pt>
              </c:numCache>
            </c:numRef>
          </c:val>
        </c:ser>
        <c:ser>
          <c:idx val="1"/>
          <c:order val="1"/>
          <c:tx>
            <c:strRef>
              <c:f>Analysis!$C$1:$C$2</c:f>
              <c:strCache>
                <c:ptCount val="1"/>
                <c:pt idx="0">
                  <c:v>Male</c:v>
                </c:pt>
              </c:strCache>
            </c:strRef>
          </c:tx>
          <c:cat>
            <c:strRef>
              <c:f>Analysis!$A$3:$A$6</c:f>
              <c:strCache>
                <c:ptCount val="3"/>
                <c:pt idx="0">
                  <c:v>Bachelors</c:v>
                </c:pt>
                <c:pt idx="1">
                  <c:v>Masters</c:v>
                </c:pt>
                <c:pt idx="2">
                  <c:v>PHD</c:v>
                </c:pt>
              </c:strCache>
            </c:strRef>
          </c:cat>
          <c:val>
            <c:numRef>
              <c:f>Analysis!$C$3:$C$6</c:f>
              <c:numCache>
                <c:formatCode>General</c:formatCode>
                <c:ptCount val="3"/>
                <c:pt idx="0">
                  <c:v>2166</c:v>
                </c:pt>
                <c:pt idx="1">
                  <c:v>502</c:v>
                </c:pt>
                <c:pt idx="2">
                  <c:v>110</c:v>
                </c:pt>
              </c:numCache>
            </c:numRef>
          </c:val>
        </c:ser>
        <c:shape val="cylinder"/>
        <c:axId val="97465856"/>
        <c:axId val="99945088"/>
        <c:axId val="0"/>
      </c:bar3DChart>
      <c:catAx>
        <c:axId val="97465856"/>
        <c:scaling>
          <c:orientation val="minMax"/>
        </c:scaling>
        <c:axPos val="b"/>
        <c:tickLblPos val="nextTo"/>
        <c:crossAx val="99945088"/>
        <c:crosses val="autoZero"/>
        <c:auto val="1"/>
        <c:lblAlgn val="ctr"/>
        <c:lblOffset val="100"/>
      </c:catAx>
      <c:valAx>
        <c:axId val="99945088"/>
        <c:scaling>
          <c:orientation val="minMax"/>
        </c:scaling>
        <c:axPos val="l"/>
        <c:majorGridlines/>
        <c:numFmt formatCode="General" sourceLinked="1"/>
        <c:tickLblPos val="nextTo"/>
        <c:crossAx val="97465856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4"/>
  <c:chart>
    <c:title>
      <c:tx>
        <c:rich>
          <a:bodyPr/>
          <a:lstStyle/>
          <a:p>
            <a:pPr>
              <a:defRPr/>
            </a:pPr>
            <a:r>
              <a:rPr lang="en-US"/>
              <a:t>Percentage analysis</a:t>
            </a:r>
          </a:p>
        </c:rich>
      </c:tx>
      <c:layout/>
    </c:title>
    <c:view3D>
      <c:rotX val="30"/>
      <c:perspective val="30"/>
    </c:view3D>
    <c:plotArea>
      <c:layout/>
      <c:pie3DChart>
        <c:varyColors val="1"/>
        <c:ser>
          <c:idx val="0"/>
          <c:order val="0"/>
          <c:dLbls>
            <c:showVal val="1"/>
            <c:showLeaderLines val="1"/>
          </c:dLbls>
          <c:cat>
            <c:strRef>
              <c:f>Analysis!$A$9:$A$11</c:f>
              <c:strCache>
                <c:ptCount val="3"/>
                <c:pt idx="0">
                  <c:v>Bachelors</c:v>
                </c:pt>
                <c:pt idx="1">
                  <c:v>Masters</c:v>
                </c:pt>
                <c:pt idx="2">
                  <c:v>PHD</c:v>
                </c:pt>
              </c:strCache>
            </c:strRef>
          </c:cat>
          <c:val>
            <c:numRef>
              <c:f>Analysis!$B$9:$B$11</c:f>
              <c:numCache>
                <c:formatCode>0.0</c:formatCode>
                <c:ptCount val="3"/>
                <c:pt idx="0">
                  <c:v>77.390930582419941</c:v>
                </c:pt>
                <c:pt idx="1">
                  <c:v>18.762088974854933</c:v>
                </c:pt>
                <c:pt idx="2">
                  <c:v>3.846980442725124</c:v>
                </c:pt>
              </c:numCache>
            </c:numRef>
          </c:val>
        </c:ser>
      </c:pie3D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NAME:Harshna G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NO:2213211036038/unm13212213211036038</a:t>
            </a:r>
            <a:endParaRPr lang="en-US" sz="2400" dirty="0"/>
          </a:p>
          <a:p>
            <a:r>
              <a:rPr lang="en-US" sz="2400" dirty="0" smtClean="0"/>
              <a:t>DEPARTMENT:B.Com(Commerce)(General)</a:t>
            </a:r>
            <a:endParaRPr lang="en-US" sz="2400" dirty="0"/>
          </a:p>
          <a:p>
            <a:r>
              <a:rPr lang="en-US" sz="2400" dirty="0" smtClean="0"/>
              <a:t>COLLEGE:Presidency College,Chennai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881026" y="1273394"/>
            <a:ext cx="10787138" cy="5584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sz="2000" b="1" dirty="0" smtClean="0"/>
              <a:t>Data Collection:</a:t>
            </a:r>
            <a:r>
              <a:rPr lang="en-US" sz="2000" dirty="0" smtClean="0"/>
              <a:t> Gather employee data (education, certifications, experience) and job role requirements.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sz="2000" b="1" dirty="0" smtClean="0"/>
              <a:t>Data Structuring:</a:t>
            </a:r>
            <a:r>
              <a:rPr lang="en-US" sz="2000" dirty="0" smtClean="0"/>
              <a:t> Organize data in Excel tables, ensuring consistent formats.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sz="2000" b="1" dirty="0" smtClean="0"/>
              <a:t>Qualification Matching:</a:t>
            </a:r>
            <a:r>
              <a:rPr lang="en-US" sz="2000" dirty="0" smtClean="0"/>
              <a:t> Use functions like VLOOKUP to compare employee qualifications with job requirements and identify gaps.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sz="2000" b="1" dirty="0" smtClean="0"/>
              <a:t>Analytical Tools:</a:t>
            </a:r>
            <a:r>
              <a:rPr lang="en-US" sz="2000" dirty="0" smtClean="0"/>
              <a:t> Employ pivot tables, conditional formatting, and a scoring system to assess employee qualifications.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sz="2000" b="1" dirty="0" smtClean="0"/>
              <a:t>Advanced Analysis:</a:t>
            </a:r>
            <a:r>
              <a:rPr lang="en-US" sz="2000" dirty="0" smtClean="0"/>
              <a:t> Optionally, use regression and scenario analysis to explore key trends and potential impacts.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sz="2000" b="1" dirty="0" smtClean="0"/>
              <a:t>Reporting:</a:t>
            </a:r>
            <a:r>
              <a:rPr lang="en-US" sz="2000" dirty="0" smtClean="0"/>
              <a:t> Create interactive dashboards and automated reports for easy interpretation and decision-making.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588" y="5214950"/>
            <a:ext cx="5228277" cy="800219"/>
          </a:xfrm>
        </p:spPr>
        <p:txBody>
          <a:bodyPr/>
          <a:lstStyle/>
          <a:p>
            <a:r>
              <a:rPr lang="en-US" sz="2600" dirty="0" smtClean="0"/>
              <a:t>Qualification bar and Percentage analysis</a:t>
            </a:r>
            <a:endParaRPr lang="en-US" sz="2600" dirty="0"/>
          </a:p>
        </p:txBody>
      </p:sp>
      <p:graphicFrame>
        <p:nvGraphicFramePr>
          <p:cNvPr id="3" name="Chart 2"/>
          <p:cNvGraphicFramePr/>
          <p:nvPr/>
        </p:nvGraphicFramePr>
        <p:xfrm>
          <a:off x="238085" y="1071546"/>
          <a:ext cx="5929354" cy="35480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/>
          <p:nvPr/>
        </p:nvGraphicFramePr>
        <p:xfrm>
          <a:off x="6310314" y="3071810"/>
          <a:ext cx="5500726" cy="3429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380960" y="214290"/>
            <a:ext cx="22676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/>
              <a:t>R</a:t>
            </a:r>
            <a:r>
              <a:rPr lang="en-US" sz="4800" b="1" spc="-40" dirty="0" smtClean="0"/>
              <a:t>E</a:t>
            </a:r>
            <a:r>
              <a:rPr lang="en-US" sz="4800" b="1" spc="15" dirty="0" smtClean="0"/>
              <a:t>S</a:t>
            </a:r>
            <a:r>
              <a:rPr lang="en-US" sz="4800" b="1" spc="-30" dirty="0" smtClean="0"/>
              <a:t>U</a:t>
            </a:r>
            <a:r>
              <a:rPr lang="en-US" sz="4800" b="1" spc="-405" dirty="0" smtClean="0"/>
              <a:t>L</a:t>
            </a:r>
            <a:r>
              <a:rPr lang="en-US" sz="4800" b="1" dirty="0" smtClean="0"/>
              <a:t>TS</a:t>
            </a:r>
            <a:endParaRPr lang="en-US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3902" y="1428736"/>
            <a:ext cx="9572692" cy="5626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200" dirty="0" smtClean="0"/>
              <a:t>The Employee Qualification Analysis effectively aligns employee qualifications with job requirements, identifying skill gaps and promotion opportunities. </a:t>
            </a:r>
            <a:endParaRPr lang="en-US" sz="2200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200" dirty="0" smtClean="0"/>
              <a:t>Using </a:t>
            </a:r>
            <a:r>
              <a:rPr lang="en-US" sz="2200" dirty="0" smtClean="0"/>
              <a:t>Excel’s tools for data organization, analysis, and reporting, the process delivers actionable insights for HR, supporting better talent management and strategic workforce planning. </a:t>
            </a:r>
            <a:endParaRPr lang="en-US" sz="2200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200" dirty="0" smtClean="0"/>
              <a:t>The </a:t>
            </a:r>
            <a:r>
              <a:rPr lang="en-US" sz="2200" dirty="0" smtClean="0"/>
              <a:t>interactive dashboards and automated reports offer a user-friendly way to visualize and act on the findings</a:t>
            </a:r>
            <a:r>
              <a:rPr lang="en-US" sz="220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200" dirty="0" smtClean="0"/>
              <a:t> </a:t>
            </a:r>
            <a:r>
              <a:rPr lang="en-US" sz="2200" dirty="0" smtClean="0"/>
              <a:t>Overall, this analysis not only supports strategic workforce planning but also enhances the organization’s ability to nurture talent and maintain a competitive edge.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398" y="642918"/>
            <a:ext cx="10681335" cy="738664"/>
          </a:xfrm>
        </p:spPr>
        <p:txBody>
          <a:bodyPr/>
          <a:lstStyle/>
          <a:p>
            <a:r>
              <a:rPr lang="en-US" spc="5" dirty="0" smtClean="0"/>
              <a:t>PROJECT</a:t>
            </a:r>
            <a:r>
              <a:rPr lang="en-US" spc="-85" dirty="0" smtClean="0"/>
              <a:t> </a:t>
            </a:r>
            <a:r>
              <a:rPr lang="en-US" spc="25" dirty="0" smtClean="0"/>
              <a:t>TITLE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66778" y="2071678"/>
            <a:ext cx="81439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Qualification Analysis using Excel</a:t>
            </a:r>
            <a:endParaRPr lang="en-I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150" y="642918"/>
            <a:ext cx="2554586" cy="758190"/>
          </a:xfrm>
        </p:spPr>
        <p:txBody>
          <a:bodyPr/>
          <a:lstStyle/>
          <a:p>
            <a:r>
              <a:rPr lang="en-US" spc="25" dirty="0" smtClean="0"/>
              <a:t>A</a:t>
            </a:r>
            <a:r>
              <a:rPr lang="en-US" spc="-5" dirty="0" smtClean="0"/>
              <a:t>G</a:t>
            </a:r>
            <a:r>
              <a:rPr lang="en-US" spc="-35" dirty="0" smtClean="0"/>
              <a:t>E</a:t>
            </a:r>
            <a:r>
              <a:rPr lang="en-US" spc="15" dirty="0" smtClean="0"/>
              <a:t>N</a:t>
            </a:r>
            <a:r>
              <a:rPr lang="en-US" dirty="0" smtClean="0"/>
              <a:t>DA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66976" y="1785926"/>
            <a:ext cx="457203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Approach</a:t>
            </a:r>
          </a:p>
          <a:p>
            <a:pPr>
              <a:buFont typeface="+mj-lt"/>
              <a:buAutoNum type="arabicPeriod"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7" name="Picture 6" descr="Picture1-removebg-pre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90825"/>
            <a:ext cx="5572125" cy="4067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67834" y="3143248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881026" y="1643050"/>
            <a:ext cx="9001188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200" dirty="0" smtClean="0"/>
              <a:t>Every organization </a:t>
            </a:r>
            <a:r>
              <a:rPr lang="en-US" sz="2200" dirty="0" smtClean="0"/>
              <a:t>aims to optimize the allocation of human resources by analyzing the qualifications of employees across various departments. </a:t>
            </a:r>
            <a:endParaRPr lang="en-US" sz="2200" dirty="0" smtClean="0"/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200" dirty="0" smtClean="0"/>
              <a:t>We </a:t>
            </a:r>
            <a:r>
              <a:rPr lang="en-US" sz="2200" dirty="0" smtClean="0"/>
              <a:t>need to identify skill gaps, training needs, and potential for internal promotions to improve overall efficiency and </a:t>
            </a:r>
            <a:r>
              <a:rPr lang="en-US" sz="2200" dirty="0" smtClean="0"/>
              <a:t>productivity.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200" dirty="0" smtClean="0"/>
              <a:t>The </a:t>
            </a:r>
            <a:r>
              <a:rPr lang="en-US" sz="2200" dirty="0" smtClean="0"/>
              <a:t>analysis will involve assessing employees' educational backgrounds, certifications, years of experience, and performance ratings. </a:t>
            </a:r>
            <a:endParaRPr lang="en-US" sz="2200" dirty="0" smtClean="0"/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200" dirty="0" smtClean="0"/>
              <a:t>The </a:t>
            </a:r>
            <a:r>
              <a:rPr lang="en-US" sz="2200" dirty="0" smtClean="0"/>
              <a:t>goal is to categorize employees based on their qualifications, compare them against job role requirements, and provide actionable insights for HR decision-making.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52464" y="2071678"/>
            <a:ext cx="828680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❖Designing a tailored training program that includes modules on basic, intermediate, and advanced Excel functions, such as data entry, formulas, pivot tables, and data visualization. </a:t>
            </a:r>
            <a:endParaRPr lang="en-US" sz="2200" dirty="0" smtClean="0"/>
          </a:p>
          <a:p>
            <a:pPr>
              <a:lnSpc>
                <a:spcPct val="150000"/>
              </a:lnSpc>
            </a:pPr>
            <a:r>
              <a:rPr lang="en-US" sz="2200" dirty="0" smtClean="0"/>
              <a:t>❖ </a:t>
            </a:r>
            <a:r>
              <a:rPr lang="en-US" sz="2200" dirty="0" smtClean="0"/>
              <a:t>Conducting a baseline assessment to identify employees' existing Excel skills and knowledge gaps. </a:t>
            </a:r>
            <a:endParaRPr lang="en-US" sz="2200" dirty="0" smtClean="0"/>
          </a:p>
          <a:p>
            <a:pPr>
              <a:lnSpc>
                <a:spcPct val="150000"/>
              </a:lnSpc>
            </a:pPr>
            <a:r>
              <a:rPr lang="en-US" sz="2200" dirty="0" smtClean="0"/>
              <a:t>❖ </a:t>
            </a:r>
            <a:r>
              <a:rPr lang="en-US" sz="2200" dirty="0" smtClean="0"/>
              <a:t>Assessing the effectiveness of the training through tests, quizzes, or practical assessments, and gathering feedback to refine the program as needed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881026" y="2000240"/>
            <a:ext cx="842968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/>
              <a:t>HR teams use the information to assess training needs, track employee development, and ensure that staff have the necessary qualifications for their roles. </a:t>
            </a:r>
            <a:endParaRPr lang="en-US" sz="22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/>
              <a:t> </a:t>
            </a:r>
            <a:r>
              <a:rPr lang="en-US" sz="2200" dirty="0" smtClean="0"/>
              <a:t>Staff members can refer to the short note to understand the expectations around Excel proficiency, identify areas for self improvement, and track their own progress. </a:t>
            </a:r>
            <a:endParaRPr lang="en-US" sz="22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/>
              <a:t> </a:t>
            </a:r>
            <a:r>
              <a:rPr lang="en-US" sz="2200" dirty="0" smtClean="0"/>
              <a:t>These professionals rely on the short note to design, implement, and evaluate training programs aimed at improving employees' Excel skills.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2738414" y="1735059"/>
            <a:ext cx="7786742" cy="5122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We develop interactive Excel dashboards that provide real-time insights into employee qualifications, helping managers identify gaps and strengths at a glance. </a:t>
            </a:r>
            <a:endParaRPr lang="en-US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We </a:t>
            </a:r>
            <a:r>
              <a:rPr lang="en-US" sz="2000" dirty="0" smtClean="0"/>
              <a:t>create a centralized, easily accessible Excel-based database that records all relevant employee qualifications, certifications, and skills. </a:t>
            </a:r>
            <a:r>
              <a:rPr lang="en-US" sz="2000" dirty="0" smtClean="0"/>
              <a:t> </a:t>
            </a:r>
            <a:r>
              <a:rPr lang="en-US" sz="2000" dirty="0" smtClean="0"/>
              <a:t>Excel-based solution streamlines the qualification tracking process, reducing manual errors and saving time for HR teams and managers. </a:t>
            </a:r>
            <a:endParaRPr lang="en-US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 </a:t>
            </a:r>
            <a:r>
              <a:rPr lang="en-US" sz="2000" dirty="0" smtClean="0"/>
              <a:t>The solution is scalable, allowing it to grow with the organization, and flexible enough to adapt to different industries, roles, and specific qualification requirements</a:t>
            </a:r>
            <a:endParaRPr lang="en-US" sz="2000" dirty="0"/>
          </a:p>
        </p:txBody>
      </p:sp>
      <p:pic>
        <p:nvPicPr>
          <p:cNvPr id="11" name="Picture 10" descr="Picture2-removebg-pre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3420" y="1357298"/>
            <a:ext cx="3972220" cy="47863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81092" y="1428736"/>
            <a:ext cx="842968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smtClean="0"/>
              <a:t>Information on the specific qualifications or certifications each employee holds, including course names, certification levels, and the date of attainment. </a:t>
            </a:r>
            <a:endParaRPr lang="en-US" sz="2200" dirty="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smtClean="0"/>
              <a:t> </a:t>
            </a:r>
            <a:r>
              <a:rPr lang="en-US" sz="2200" dirty="0" smtClean="0"/>
              <a:t>Documentation of any training programs or workshops attended by employees, including dates, topics covered, and outcomes or scores. </a:t>
            </a:r>
            <a:endParaRPr lang="en-US" sz="2200" dirty="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smtClean="0"/>
              <a:t> </a:t>
            </a:r>
            <a:r>
              <a:rPr lang="en-US" sz="2200" dirty="0" smtClean="0"/>
              <a:t>Basic details such as employee ID, name, department, role, and date of hire. </a:t>
            </a:r>
            <a:endParaRPr lang="en-US" sz="2200" dirty="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smtClean="0"/>
              <a:t>Visual </a:t>
            </a:r>
            <a:r>
              <a:rPr lang="en-US" sz="2200" dirty="0" smtClean="0"/>
              <a:t>cues like color-coding or conditional formatting to quickly identify employees who meet, exceed, or fall below the required qualification standards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Picture3-removebg-pre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57562"/>
            <a:ext cx="2351486" cy="325279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452662" y="1428736"/>
            <a:ext cx="9072626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/>
              <a:t>Interactive Dashboard:</a:t>
            </a:r>
            <a:r>
              <a:rPr lang="en-US" sz="2000" dirty="0" smtClean="0"/>
              <a:t> A dynamic Excel dashboard that updates in real-time, offering easy-to-navigate visuals and instant insights into employee qualifications and gaps.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/>
              <a:t>Automated Reports:</a:t>
            </a:r>
            <a:r>
              <a:rPr lang="en-US" sz="2000" dirty="0" smtClean="0"/>
              <a:t> Automated generation of tailored reports for different departments, highlighting key findings, training needs, and promotion opportunities.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/>
              <a:t>Advanced Analysis Tools:</a:t>
            </a:r>
            <a:r>
              <a:rPr lang="en-US" sz="2000" dirty="0" smtClean="0"/>
              <a:t> Use of advanced Excel functions like Power Query and Power Pivot for deeper insights, enabling predictive analysis and scenario planning.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/>
              <a:t>User-Friendly Interface:</a:t>
            </a:r>
            <a:r>
              <a:rPr lang="en-US" sz="2000" dirty="0" smtClean="0"/>
              <a:t> An intuitive interface allowing HR teams to filter, sort, and explore data effortlessly, making complex analysis accessible to all users.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215</TotalTime>
  <Words>804</Words>
  <Application>Microsoft Office PowerPoint</Application>
  <PresentationFormat>Custom</PresentationFormat>
  <Paragraphs>70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Qualification bar and Percentage analysis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lenovo</cp:lastModifiedBy>
  <cp:revision>16</cp:revision>
  <dcterms:created xsi:type="dcterms:W3CDTF">2024-03-29T15:07:22Z</dcterms:created>
  <dcterms:modified xsi:type="dcterms:W3CDTF">2024-08-30T14:32:02Z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