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9" r:id="rId4"/>
    <p:sldId id="265" r:id="rId5"/>
    <p:sldId id="264" r:id="rId6"/>
    <p:sldId id="260" r:id="rId7"/>
    <p:sldId id="266" r:id="rId8"/>
    <p:sldId id="270" r:id="rId9"/>
    <p:sldId id="267" r:id="rId10"/>
    <p:sldId id="268" r:id="rId11"/>
    <p:sldId id="269" r:id="rId12"/>
    <p:sldId id="25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9E34"/>
    <a:srgbClr val="23AAAD"/>
    <a:srgbClr val="1B134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63" d="100"/>
          <a:sy n="63" d="100"/>
        </p:scale>
        <p:origin x="76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8DE5F0-F600-46C3-AE4D-5148C69FFBAD}" type="datetimeFigureOut">
              <a:rPr lang="en-US" smtClean="0"/>
              <a:t>9/9/2025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0EF6FF-9132-45E0-97B0-6601D5F6581F}" type="slidenum">
              <a:rPr lang="en-US" smtClean="0"/>
              <a:t>‹#›</a:t>
            </a:fld>
            <a:endParaRPr lang="en-US"/>
          </a:p>
        </p:txBody>
      </p:sp>
    </p:spTree>
    <p:extLst>
      <p:ext uri="{BB962C8B-B14F-4D97-AF65-F5344CB8AC3E}">
        <p14:creationId xmlns:p14="http://schemas.microsoft.com/office/powerpoint/2010/main" val="794207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0EF6FF-9132-45E0-97B0-6601D5F6581F}" type="slidenum">
              <a:rPr lang="en-US" smtClean="0"/>
              <a:t>3</a:t>
            </a:fld>
            <a:endParaRPr lang="en-US"/>
          </a:p>
        </p:txBody>
      </p:sp>
    </p:spTree>
    <p:extLst>
      <p:ext uri="{BB962C8B-B14F-4D97-AF65-F5344CB8AC3E}">
        <p14:creationId xmlns:p14="http://schemas.microsoft.com/office/powerpoint/2010/main" val="2217890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0EF6FF-9132-45E0-97B0-6601D5F6581F}" type="slidenum">
              <a:rPr lang="en-US" smtClean="0"/>
              <a:t>6</a:t>
            </a:fld>
            <a:endParaRPr lang="en-US"/>
          </a:p>
        </p:txBody>
      </p:sp>
    </p:spTree>
    <p:extLst>
      <p:ext uri="{BB962C8B-B14F-4D97-AF65-F5344CB8AC3E}">
        <p14:creationId xmlns:p14="http://schemas.microsoft.com/office/powerpoint/2010/main" val="1620486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0EF6FF-9132-45E0-97B0-6601D5F6581F}" type="slidenum">
              <a:rPr lang="en-US" smtClean="0"/>
              <a:t>7</a:t>
            </a:fld>
            <a:endParaRPr lang="en-US"/>
          </a:p>
        </p:txBody>
      </p:sp>
    </p:spTree>
    <p:extLst>
      <p:ext uri="{BB962C8B-B14F-4D97-AF65-F5344CB8AC3E}">
        <p14:creationId xmlns:p14="http://schemas.microsoft.com/office/powerpoint/2010/main" val="422953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0EF6FF-9132-45E0-97B0-6601D5F6581F}" type="slidenum">
              <a:rPr lang="en-US" smtClean="0"/>
              <a:t>8</a:t>
            </a:fld>
            <a:endParaRPr lang="en-US"/>
          </a:p>
        </p:txBody>
      </p:sp>
    </p:spTree>
    <p:extLst>
      <p:ext uri="{BB962C8B-B14F-4D97-AF65-F5344CB8AC3E}">
        <p14:creationId xmlns:p14="http://schemas.microsoft.com/office/powerpoint/2010/main" val="2650236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0EF6FF-9132-45E0-97B0-6601D5F6581F}" type="slidenum">
              <a:rPr lang="en-US" smtClean="0"/>
              <a:t>9</a:t>
            </a:fld>
            <a:endParaRPr lang="en-US"/>
          </a:p>
        </p:txBody>
      </p:sp>
    </p:spTree>
    <p:extLst>
      <p:ext uri="{BB962C8B-B14F-4D97-AF65-F5344CB8AC3E}">
        <p14:creationId xmlns:p14="http://schemas.microsoft.com/office/powerpoint/2010/main" val="3782393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0EF6FF-9132-45E0-97B0-6601D5F6581F}" type="slidenum">
              <a:rPr lang="en-US" smtClean="0"/>
              <a:t>10</a:t>
            </a:fld>
            <a:endParaRPr lang="en-US"/>
          </a:p>
        </p:txBody>
      </p:sp>
    </p:spTree>
    <p:extLst>
      <p:ext uri="{BB962C8B-B14F-4D97-AF65-F5344CB8AC3E}">
        <p14:creationId xmlns:p14="http://schemas.microsoft.com/office/powerpoint/2010/main" val="591792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0EF6FF-9132-45E0-97B0-6601D5F6581F}" type="slidenum">
              <a:rPr lang="en-US" smtClean="0"/>
              <a:t>11</a:t>
            </a:fld>
            <a:endParaRPr lang="en-US"/>
          </a:p>
        </p:txBody>
      </p:sp>
    </p:spTree>
    <p:extLst>
      <p:ext uri="{BB962C8B-B14F-4D97-AF65-F5344CB8AC3E}">
        <p14:creationId xmlns:p14="http://schemas.microsoft.com/office/powerpoint/2010/main" val="2500005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DE9D4-CBBD-39CF-AB04-BF492945BE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C9F787-A6F0-B4AA-E084-B6E6A2965A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597AC2-B99D-4E92-643D-E755FB13459C}"/>
              </a:ext>
            </a:extLst>
          </p:cNvPr>
          <p:cNvSpPr>
            <a:spLocks noGrp="1"/>
          </p:cNvSpPr>
          <p:nvPr>
            <p:ph type="dt" sz="half" idx="10"/>
          </p:nvPr>
        </p:nvSpPr>
        <p:spPr/>
        <p:txBody>
          <a:bodyPr/>
          <a:lstStyle/>
          <a:p>
            <a:fld id="{8CFBE4D0-E68C-4FB2-8B3A-AA41DAF039F9}" type="datetimeFigureOut">
              <a:rPr lang="en-US" smtClean="0"/>
              <a:t>9/9/2025</a:t>
            </a:fld>
            <a:endParaRPr lang="en-US"/>
          </a:p>
        </p:txBody>
      </p:sp>
      <p:sp>
        <p:nvSpPr>
          <p:cNvPr id="5" name="Footer Placeholder 4">
            <a:extLst>
              <a:ext uri="{FF2B5EF4-FFF2-40B4-BE49-F238E27FC236}">
                <a16:creationId xmlns:a16="http://schemas.microsoft.com/office/drawing/2014/main" id="{50E3E8F1-0B97-8411-9791-E2816322DD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AFF63-8290-6775-8277-205603A4EB61}"/>
              </a:ext>
            </a:extLst>
          </p:cNvPr>
          <p:cNvSpPr>
            <a:spLocks noGrp="1"/>
          </p:cNvSpPr>
          <p:nvPr>
            <p:ph type="sldNum" sz="quarter" idx="12"/>
          </p:nvPr>
        </p:nvSpPr>
        <p:spPr/>
        <p:txBody>
          <a:bodyPr/>
          <a:lstStyle/>
          <a:p>
            <a:fld id="{FA2F9677-0272-47B3-8877-9BCDB58A6C4D}" type="slidenum">
              <a:rPr lang="en-US" smtClean="0"/>
              <a:t>‹#›</a:t>
            </a:fld>
            <a:endParaRPr lang="en-US"/>
          </a:p>
        </p:txBody>
      </p:sp>
    </p:spTree>
    <p:extLst>
      <p:ext uri="{BB962C8B-B14F-4D97-AF65-F5344CB8AC3E}">
        <p14:creationId xmlns:p14="http://schemas.microsoft.com/office/powerpoint/2010/main" val="2265183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6DE25-DCBC-D358-9606-1AFAC0C1AA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E9CA90-1A03-8F33-D4D4-698AE6B2B1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4136D4-D9FF-3984-32C8-E310533CA01C}"/>
              </a:ext>
            </a:extLst>
          </p:cNvPr>
          <p:cNvSpPr>
            <a:spLocks noGrp="1"/>
          </p:cNvSpPr>
          <p:nvPr>
            <p:ph type="dt" sz="half" idx="10"/>
          </p:nvPr>
        </p:nvSpPr>
        <p:spPr/>
        <p:txBody>
          <a:bodyPr/>
          <a:lstStyle/>
          <a:p>
            <a:fld id="{8CFBE4D0-E68C-4FB2-8B3A-AA41DAF039F9}" type="datetimeFigureOut">
              <a:rPr lang="en-US" smtClean="0"/>
              <a:t>9/9/2025</a:t>
            </a:fld>
            <a:endParaRPr lang="en-US"/>
          </a:p>
        </p:txBody>
      </p:sp>
      <p:sp>
        <p:nvSpPr>
          <p:cNvPr id="5" name="Footer Placeholder 4">
            <a:extLst>
              <a:ext uri="{FF2B5EF4-FFF2-40B4-BE49-F238E27FC236}">
                <a16:creationId xmlns:a16="http://schemas.microsoft.com/office/drawing/2014/main" id="{8EB007F2-5888-0388-EEC2-737DB1C45F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1E26C5-0E2E-A976-A6BA-B4D7B6726757}"/>
              </a:ext>
            </a:extLst>
          </p:cNvPr>
          <p:cNvSpPr>
            <a:spLocks noGrp="1"/>
          </p:cNvSpPr>
          <p:nvPr>
            <p:ph type="sldNum" sz="quarter" idx="12"/>
          </p:nvPr>
        </p:nvSpPr>
        <p:spPr/>
        <p:txBody>
          <a:bodyPr/>
          <a:lstStyle/>
          <a:p>
            <a:fld id="{FA2F9677-0272-47B3-8877-9BCDB58A6C4D}" type="slidenum">
              <a:rPr lang="en-US" smtClean="0"/>
              <a:t>‹#›</a:t>
            </a:fld>
            <a:endParaRPr lang="en-US"/>
          </a:p>
        </p:txBody>
      </p:sp>
    </p:spTree>
    <p:extLst>
      <p:ext uri="{BB962C8B-B14F-4D97-AF65-F5344CB8AC3E}">
        <p14:creationId xmlns:p14="http://schemas.microsoft.com/office/powerpoint/2010/main" val="3097459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E24D53-CB44-64E5-F537-B0AC6B350F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269E02-5B4E-B2E2-BF0E-FFAB403EC1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EF28F0-7539-0FB2-62D6-933FEFE284A5}"/>
              </a:ext>
            </a:extLst>
          </p:cNvPr>
          <p:cNvSpPr>
            <a:spLocks noGrp="1"/>
          </p:cNvSpPr>
          <p:nvPr>
            <p:ph type="dt" sz="half" idx="10"/>
          </p:nvPr>
        </p:nvSpPr>
        <p:spPr/>
        <p:txBody>
          <a:bodyPr/>
          <a:lstStyle/>
          <a:p>
            <a:fld id="{8CFBE4D0-E68C-4FB2-8B3A-AA41DAF039F9}" type="datetimeFigureOut">
              <a:rPr lang="en-US" smtClean="0"/>
              <a:t>9/9/2025</a:t>
            </a:fld>
            <a:endParaRPr lang="en-US"/>
          </a:p>
        </p:txBody>
      </p:sp>
      <p:sp>
        <p:nvSpPr>
          <p:cNvPr id="5" name="Footer Placeholder 4">
            <a:extLst>
              <a:ext uri="{FF2B5EF4-FFF2-40B4-BE49-F238E27FC236}">
                <a16:creationId xmlns:a16="http://schemas.microsoft.com/office/drawing/2014/main" id="{A3A0D598-96DB-8BDF-7A86-05A1D81CF0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EC07A8-426C-583A-2AB9-069E9B29C80B}"/>
              </a:ext>
            </a:extLst>
          </p:cNvPr>
          <p:cNvSpPr>
            <a:spLocks noGrp="1"/>
          </p:cNvSpPr>
          <p:nvPr>
            <p:ph type="sldNum" sz="quarter" idx="12"/>
          </p:nvPr>
        </p:nvSpPr>
        <p:spPr/>
        <p:txBody>
          <a:bodyPr/>
          <a:lstStyle/>
          <a:p>
            <a:fld id="{FA2F9677-0272-47B3-8877-9BCDB58A6C4D}" type="slidenum">
              <a:rPr lang="en-US" smtClean="0"/>
              <a:t>‹#›</a:t>
            </a:fld>
            <a:endParaRPr lang="en-US"/>
          </a:p>
        </p:txBody>
      </p:sp>
    </p:spTree>
    <p:extLst>
      <p:ext uri="{BB962C8B-B14F-4D97-AF65-F5344CB8AC3E}">
        <p14:creationId xmlns:p14="http://schemas.microsoft.com/office/powerpoint/2010/main" val="2750939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1706E-CA7F-38DC-3ABC-4F852DF7F7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62F1B5-7512-79D3-6D27-ACE3DE8EBA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CBC36-52A8-E007-5F87-D62CEE285475}"/>
              </a:ext>
            </a:extLst>
          </p:cNvPr>
          <p:cNvSpPr>
            <a:spLocks noGrp="1"/>
          </p:cNvSpPr>
          <p:nvPr>
            <p:ph type="dt" sz="half" idx="10"/>
          </p:nvPr>
        </p:nvSpPr>
        <p:spPr/>
        <p:txBody>
          <a:bodyPr/>
          <a:lstStyle/>
          <a:p>
            <a:fld id="{8CFBE4D0-E68C-4FB2-8B3A-AA41DAF039F9}" type="datetimeFigureOut">
              <a:rPr lang="en-US" smtClean="0"/>
              <a:t>9/9/2025</a:t>
            </a:fld>
            <a:endParaRPr lang="en-US"/>
          </a:p>
        </p:txBody>
      </p:sp>
      <p:sp>
        <p:nvSpPr>
          <p:cNvPr id="5" name="Footer Placeholder 4">
            <a:extLst>
              <a:ext uri="{FF2B5EF4-FFF2-40B4-BE49-F238E27FC236}">
                <a16:creationId xmlns:a16="http://schemas.microsoft.com/office/drawing/2014/main" id="{0843E764-0E8F-32F3-959D-0F804A37A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9B5893-D3ED-A111-1DE0-119AD82E1D7D}"/>
              </a:ext>
            </a:extLst>
          </p:cNvPr>
          <p:cNvSpPr>
            <a:spLocks noGrp="1"/>
          </p:cNvSpPr>
          <p:nvPr>
            <p:ph type="sldNum" sz="quarter" idx="12"/>
          </p:nvPr>
        </p:nvSpPr>
        <p:spPr/>
        <p:txBody>
          <a:bodyPr/>
          <a:lstStyle/>
          <a:p>
            <a:fld id="{FA2F9677-0272-47B3-8877-9BCDB58A6C4D}" type="slidenum">
              <a:rPr lang="en-US" smtClean="0"/>
              <a:t>‹#›</a:t>
            </a:fld>
            <a:endParaRPr lang="en-US"/>
          </a:p>
        </p:txBody>
      </p:sp>
    </p:spTree>
    <p:extLst>
      <p:ext uri="{BB962C8B-B14F-4D97-AF65-F5344CB8AC3E}">
        <p14:creationId xmlns:p14="http://schemas.microsoft.com/office/powerpoint/2010/main" val="2706830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4975-5492-925A-B15F-E8CC6C3014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45FB7A-94FF-7667-A5AE-CDBA3EED9B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6378E6-0E53-3566-5185-3282A7ACF43B}"/>
              </a:ext>
            </a:extLst>
          </p:cNvPr>
          <p:cNvSpPr>
            <a:spLocks noGrp="1"/>
          </p:cNvSpPr>
          <p:nvPr>
            <p:ph type="dt" sz="half" idx="10"/>
          </p:nvPr>
        </p:nvSpPr>
        <p:spPr/>
        <p:txBody>
          <a:bodyPr/>
          <a:lstStyle/>
          <a:p>
            <a:fld id="{8CFBE4D0-E68C-4FB2-8B3A-AA41DAF039F9}" type="datetimeFigureOut">
              <a:rPr lang="en-US" smtClean="0"/>
              <a:t>9/9/2025</a:t>
            </a:fld>
            <a:endParaRPr lang="en-US"/>
          </a:p>
        </p:txBody>
      </p:sp>
      <p:sp>
        <p:nvSpPr>
          <p:cNvPr id="5" name="Footer Placeholder 4">
            <a:extLst>
              <a:ext uri="{FF2B5EF4-FFF2-40B4-BE49-F238E27FC236}">
                <a16:creationId xmlns:a16="http://schemas.microsoft.com/office/drawing/2014/main" id="{EC894B46-3170-CA59-EB06-0A7AC393A3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0B8DCD-0235-FAC9-2827-6C5C8B105C5F}"/>
              </a:ext>
            </a:extLst>
          </p:cNvPr>
          <p:cNvSpPr>
            <a:spLocks noGrp="1"/>
          </p:cNvSpPr>
          <p:nvPr>
            <p:ph type="sldNum" sz="quarter" idx="12"/>
          </p:nvPr>
        </p:nvSpPr>
        <p:spPr/>
        <p:txBody>
          <a:bodyPr/>
          <a:lstStyle/>
          <a:p>
            <a:fld id="{FA2F9677-0272-47B3-8877-9BCDB58A6C4D}" type="slidenum">
              <a:rPr lang="en-US" smtClean="0"/>
              <a:t>‹#›</a:t>
            </a:fld>
            <a:endParaRPr lang="en-US"/>
          </a:p>
        </p:txBody>
      </p:sp>
    </p:spTree>
    <p:extLst>
      <p:ext uri="{BB962C8B-B14F-4D97-AF65-F5344CB8AC3E}">
        <p14:creationId xmlns:p14="http://schemas.microsoft.com/office/powerpoint/2010/main" val="410764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B336E-6F64-9716-79F6-09C1859BCF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38254C-3BFA-9701-AC0A-69FFD312B9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13CF7D-60F3-4DD1-50E0-47BBB8577C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75E01B-DD97-C969-E069-6D67223589FF}"/>
              </a:ext>
            </a:extLst>
          </p:cNvPr>
          <p:cNvSpPr>
            <a:spLocks noGrp="1"/>
          </p:cNvSpPr>
          <p:nvPr>
            <p:ph type="dt" sz="half" idx="10"/>
          </p:nvPr>
        </p:nvSpPr>
        <p:spPr/>
        <p:txBody>
          <a:bodyPr/>
          <a:lstStyle/>
          <a:p>
            <a:fld id="{8CFBE4D0-E68C-4FB2-8B3A-AA41DAF039F9}" type="datetimeFigureOut">
              <a:rPr lang="en-US" smtClean="0"/>
              <a:t>9/9/2025</a:t>
            </a:fld>
            <a:endParaRPr lang="en-US"/>
          </a:p>
        </p:txBody>
      </p:sp>
      <p:sp>
        <p:nvSpPr>
          <p:cNvPr id="6" name="Footer Placeholder 5">
            <a:extLst>
              <a:ext uri="{FF2B5EF4-FFF2-40B4-BE49-F238E27FC236}">
                <a16:creationId xmlns:a16="http://schemas.microsoft.com/office/drawing/2014/main" id="{6095A4BF-086F-98BB-F707-75DF6DF49F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03B833-D94C-1AC9-CFFD-831D8DA12EED}"/>
              </a:ext>
            </a:extLst>
          </p:cNvPr>
          <p:cNvSpPr>
            <a:spLocks noGrp="1"/>
          </p:cNvSpPr>
          <p:nvPr>
            <p:ph type="sldNum" sz="quarter" idx="12"/>
          </p:nvPr>
        </p:nvSpPr>
        <p:spPr/>
        <p:txBody>
          <a:bodyPr/>
          <a:lstStyle/>
          <a:p>
            <a:fld id="{FA2F9677-0272-47B3-8877-9BCDB58A6C4D}" type="slidenum">
              <a:rPr lang="en-US" smtClean="0"/>
              <a:t>‹#›</a:t>
            </a:fld>
            <a:endParaRPr lang="en-US"/>
          </a:p>
        </p:txBody>
      </p:sp>
    </p:spTree>
    <p:extLst>
      <p:ext uri="{BB962C8B-B14F-4D97-AF65-F5344CB8AC3E}">
        <p14:creationId xmlns:p14="http://schemas.microsoft.com/office/powerpoint/2010/main" val="3166536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19E33-AED8-B87B-9CC4-4BAB91FC33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B38AB0-C97E-6DAB-D4F9-4E6E880A75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0FB543-54DF-5442-98C7-915747DAA1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C64A0E-6894-69A9-F1E4-675924EDF4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49B4D7-7FE4-E06D-00C8-F9CB7BAB3D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CC1D51-1765-5933-46E9-9583E41C6F79}"/>
              </a:ext>
            </a:extLst>
          </p:cNvPr>
          <p:cNvSpPr>
            <a:spLocks noGrp="1"/>
          </p:cNvSpPr>
          <p:nvPr>
            <p:ph type="dt" sz="half" idx="10"/>
          </p:nvPr>
        </p:nvSpPr>
        <p:spPr/>
        <p:txBody>
          <a:bodyPr/>
          <a:lstStyle/>
          <a:p>
            <a:fld id="{8CFBE4D0-E68C-4FB2-8B3A-AA41DAF039F9}" type="datetimeFigureOut">
              <a:rPr lang="en-US" smtClean="0"/>
              <a:t>9/9/2025</a:t>
            </a:fld>
            <a:endParaRPr lang="en-US"/>
          </a:p>
        </p:txBody>
      </p:sp>
      <p:sp>
        <p:nvSpPr>
          <p:cNvPr id="8" name="Footer Placeholder 7">
            <a:extLst>
              <a:ext uri="{FF2B5EF4-FFF2-40B4-BE49-F238E27FC236}">
                <a16:creationId xmlns:a16="http://schemas.microsoft.com/office/drawing/2014/main" id="{99E0BF8D-CC19-4D88-8268-D162B908A2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7C37E9-D6FF-6D2E-CCCD-69876A090DC2}"/>
              </a:ext>
            </a:extLst>
          </p:cNvPr>
          <p:cNvSpPr>
            <a:spLocks noGrp="1"/>
          </p:cNvSpPr>
          <p:nvPr>
            <p:ph type="sldNum" sz="quarter" idx="12"/>
          </p:nvPr>
        </p:nvSpPr>
        <p:spPr/>
        <p:txBody>
          <a:bodyPr/>
          <a:lstStyle/>
          <a:p>
            <a:fld id="{FA2F9677-0272-47B3-8877-9BCDB58A6C4D}" type="slidenum">
              <a:rPr lang="en-US" smtClean="0"/>
              <a:t>‹#›</a:t>
            </a:fld>
            <a:endParaRPr lang="en-US"/>
          </a:p>
        </p:txBody>
      </p:sp>
    </p:spTree>
    <p:extLst>
      <p:ext uri="{BB962C8B-B14F-4D97-AF65-F5344CB8AC3E}">
        <p14:creationId xmlns:p14="http://schemas.microsoft.com/office/powerpoint/2010/main" val="2313169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FB4E4-AD40-0BBB-5B83-B34C871681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3383E0-E3BA-487A-F1CE-35C3E7036B59}"/>
              </a:ext>
            </a:extLst>
          </p:cNvPr>
          <p:cNvSpPr>
            <a:spLocks noGrp="1"/>
          </p:cNvSpPr>
          <p:nvPr>
            <p:ph type="dt" sz="half" idx="10"/>
          </p:nvPr>
        </p:nvSpPr>
        <p:spPr/>
        <p:txBody>
          <a:bodyPr/>
          <a:lstStyle/>
          <a:p>
            <a:fld id="{8CFBE4D0-E68C-4FB2-8B3A-AA41DAF039F9}" type="datetimeFigureOut">
              <a:rPr lang="en-US" smtClean="0"/>
              <a:t>9/9/2025</a:t>
            </a:fld>
            <a:endParaRPr lang="en-US"/>
          </a:p>
        </p:txBody>
      </p:sp>
      <p:sp>
        <p:nvSpPr>
          <p:cNvPr id="4" name="Footer Placeholder 3">
            <a:extLst>
              <a:ext uri="{FF2B5EF4-FFF2-40B4-BE49-F238E27FC236}">
                <a16:creationId xmlns:a16="http://schemas.microsoft.com/office/drawing/2014/main" id="{A3A2B5EC-367A-A661-0FF1-BABCDF90D2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9373EB-8547-A75B-B63A-8D83DF86A079}"/>
              </a:ext>
            </a:extLst>
          </p:cNvPr>
          <p:cNvSpPr>
            <a:spLocks noGrp="1"/>
          </p:cNvSpPr>
          <p:nvPr>
            <p:ph type="sldNum" sz="quarter" idx="12"/>
          </p:nvPr>
        </p:nvSpPr>
        <p:spPr/>
        <p:txBody>
          <a:bodyPr/>
          <a:lstStyle/>
          <a:p>
            <a:fld id="{FA2F9677-0272-47B3-8877-9BCDB58A6C4D}" type="slidenum">
              <a:rPr lang="en-US" smtClean="0"/>
              <a:t>‹#›</a:t>
            </a:fld>
            <a:endParaRPr lang="en-US"/>
          </a:p>
        </p:txBody>
      </p:sp>
    </p:spTree>
    <p:extLst>
      <p:ext uri="{BB962C8B-B14F-4D97-AF65-F5344CB8AC3E}">
        <p14:creationId xmlns:p14="http://schemas.microsoft.com/office/powerpoint/2010/main" val="3125008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25240F-9D6E-5E5B-5739-A764AAD3F773}"/>
              </a:ext>
            </a:extLst>
          </p:cNvPr>
          <p:cNvSpPr>
            <a:spLocks noGrp="1"/>
          </p:cNvSpPr>
          <p:nvPr>
            <p:ph type="dt" sz="half" idx="10"/>
          </p:nvPr>
        </p:nvSpPr>
        <p:spPr/>
        <p:txBody>
          <a:bodyPr/>
          <a:lstStyle/>
          <a:p>
            <a:fld id="{8CFBE4D0-E68C-4FB2-8B3A-AA41DAF039F9}" type="datetimeFigureOut">
              <a:rPr lang="en-US" smtClean="0"/>
              <a:t>9/9/2025</a:t>
            </a:fld>
            <a:endParaRPr lang="en-US"/>
          </a:p>
        </p:txBody>
      </p:sp>
      <p:sp>
        <p:nvSpPr>
          <p:cNvPr id="3" name="Footer Placeholder 2">
            <a:extLst>
              <a:ext uri="{FF2B5EF4-FFF2-40B4-BE49-F238E27FC236}">
                <a16:creationId xmlns:a16="http://schemas.microsoft.com/office/drawing/2014/main" id="{1B15E38A-2B47-3BE4-FDBB-F1DA85C4CF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73BECA-2872-CB7C-70B9-C193C728128F}"/>
              </a:ext>
            </a:extLst>
          </p:cNvPr>
          <p:cNvSpPr>
            <a:spLocks noGrp="1"/>
          </p:cNvSpPr>
          <p:nvPr>
            <p:ph type="sldNum" sz="quarter" idx="12"/>
          </p:nvPr>
        </p:nvSpPr>
        <p:spPr/>
        <p:txBody>
          <a:bodyPr/>
          <a:lstStyle/>
          <a:p>
            <a:fld id="{FA2F9677-0272-47B3-8877-9BCDB58A6C4D}" type="slidenum">
              <a:rPr lang="en-US" smtClean="0"/>
              <a:t>‹#›</a:t>
            </a:fld>
            <a:endParaRPr lang="en-US"/>
          </a:p>
        </p:txBody>
      </p:sp>
    </p:spTree>
    <p:extLst>
      <p:ext uri="{BB962C8B-B14F-4D97-AF65-F5344CB8AC3E}">
        <p14:creationId xmlns:p14="http://schemas.microsoft.com/office/powerpoint/2010/main" val="2095997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B55EF-3FB5-CEEA-B5B9-DF825D069B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53C253-96E3-ADD3-298D-DC078E1CFA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379389-2AC9-39C4-5C51-4372015E3A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87FBA9-D34A-DF22-4030-7CC81ACCF968}"/>
              </a:ext>
            </a:extLst>
          </p:cNvPr>
          <p:cNvSpPr>
            <a:spLocks noGrp="1"/>
          </p:cNvSpPr>
          <p:nvPr>
            <p:ph type="dt" sz="half" idx="10"/>
          </p:nvPr>
        </p:nvSpPr>
        <p:spPr/>
        <p:txBody>
          <a:bodyPr/>
          <a:lstStyle/>
          <a:p>
            <a:fld id="{8CFBE4D0-E68C-4FB2-8B3A-AA41DAF039F9}" type="datetimeFigureOut">
              <a:rPr lang="en-US" smtClean="0"/>
              <a:t>9/9/2025</a:t>
            </a:fld>
            <a:endParaRPr lang="en-US"/>
          </a:p>
        </p:txBody>
      </p:sp>
      <p:sp>
        <p:nvSpPr>
          <p:cNvPr id="6" name="Footer Placeholder 5">
            <a:extLst>
              <a:ext uri="{FF2B5EF4-FFF2-40B4-BE49-F238E27FC236}">
                <a16:creationId xmlns:a16="http://schemas.microsoft.com/office/drawing/2014/main" id="{5572565A-DCE6-BEB8-C0B4-AB737C219B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8F334-691D-4D47-5697-B841F7F0083C}"/>
              </a:ext>
            </a:extLst>
          </p:cNvPr>
          <p:cNvSpPr>
            <a:spLocks noGrp="1"/>
          </p:cNvSpPr>
          <p:nvPr>
            <p:ph type="sldNum" sz="quarter" idx="12"/>
          </p:nvPr>
        </p:nvSpPr>
        <p:spPr/>
        <p:txBody>
          <a:bodyPr/>
          <a:lstStyle/>
          <a:p>
            <a:fld id="{FA2F9677-0272-47B3-8877-9BCDB58A6C4D}" type="slidenum">
              <a:rPr lang="en-US" smtClean="0"/>
              <a:t>‹#›</a:t>
            </a:fld>
            <a:endParaRPr lang="en-US"/>
          </a:p>
        </p:txBody>
      </p:sp>
    </p:spTree>
    <p:extLst>
      <p:ext uri="{BB962C8B-B14F-4D97-AF65-F5344CB8AC3E}">
        <p14:creationId xmlns:p14="http://schemas.microsoft.com/office/powerpoint/2010/main" val="1119004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AB2BD-9587-900E-7B78-C09E1220AF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94C592-D295-8F91-555F-5104C216DE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00948D-CF7C-759D-183B-4A97A197F4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E657F6-AD68-A51D-F55B-E1258283EEAF}"/>
              </a:ext>
            </a:extLst>
          </p:cNvPr>
          <p:cNvSpPr>
            <a:spLocks noGrp="1"/>
          </p:cNvSpPr>
          <p:nvPr>
            <p:ph type="dt" sz="half" idx="10"/>
          </p:nvPr>
        </p:nvSpPr>
        <p:spPr/>
        <p:txBody>
          <a:bodyPr/>
          <a:lstStyle/>
          <a:p>
            <a:fld id="{8CFBE4D0-E68C-4FB2-8B3A-AA41DAF039F9}" type="datetimeFigureOut">
              <a:rPr lang="en-US" smtClean="0"/>
              <a:t>9/9/2025</a:t>
            </a:fld>
            <a:endParaRPr lang="en-US"/>
          </a:p>
        </p:txBody>
      </p:sp>
      <p:sp>
        <p:nvSpPr>
          <p:cNvPr id="6" name="Footer Placeholder 5">
            <a:extLst>
              <a:ext uri="{FF2B5EF4-FFF2-40B4-BE49-F238E27FC236}">
                <a16:creationId xmlns:a16="http://schemas.microsoft.com/office/drawing/2014/main" id="{875BE1E4-7D6D-F6F3-7A20-AD503FA275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A550FD-9475-C54F-A97D-75D4461306DA}"/>
              </a:ext>
            </a:extLst>
          </p:cNvPr>
          <p:cNvSpPr>
            <a:spLocks noGrp="1"/>
          </p:cNvSpPr>
          <p:nvPr>
            <p:ph type="sldNum" sz="quarter" idx="12"/>
          </p:nvPr>
        </p:nvSpPr>
        <p:spPr/>
        <p:txBody>
          <a:bodyPr/>
          <a:lstStyle/>
          <a:p>
            <a:fld id="{FA2F9677-0272-47B3-8877-9BCDB58A6C4D}" type="slidenum">
              <a:rPr lang="en-US" smtClean="0"/>
              <a:t>‹#›</a:t>
            </a:fld>
            <a:endParaRPr lang="en-US"/>
          </a:p>
        </p:txBody>
      </p:sp>
    </p:spTree>
    <p:extLst>
      <p:ext uri="{BB962C8B-B14F-4D97-AF65-F5344CB8AC3E}">
        <p14:creationId xmlns:p14="http://schemas.microsoft.com/office/powerpoint/2010/main" val="2548440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FA0F04-FAD4-97D9-A6C1-4A94253481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34B0C2-37FD-4F81-D9FA-1A82879BFC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CB38CD-676D-868D-91EF-E89C850F79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FBE4D0-E68C-4FB2-8B3A-AA41DAF039F9}" type="datetimeFigureOut">
              <a:rPr lang="en-US" smtClean="0"/>
              <a:t>9/9/2025</a:t>
            </a:fld>
            <a:endParaRPr lang="en-US"/>
          </a:p>
        </p:txBody>
      </p:sp>
      <p:sp>
        <p:nvSpPr>
          <p:cNvPr id="5" name="Footer Placeholder 4">
            <a:extLst>
              <a:ext uri="{FF2B5EF4-FFF2-40B4-BE49-F238E27FC236}">
                <a16:creationId xmlns:a16="http://schemas.microsoft.com/office/drawing/2014/main" id="{AA571AA0-E6E0-8ED1-29A0-12D5FC02FF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99B170-770F-E884-8E03-34B29117A0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2F9677-0272-47B3-8877-9BCDB58A6C4D}" type="slidenum">
              <a:rPr lang="en-US" smtClean="0"/>
              <a:t>‹#›</a:t>
            </a:fld>
            <a:endParaRPr lang="en-US"/>
          </a:p>
        </p:txBody>
      </p:sp>
    </p:spTree>
    <p:extLst>
      <p:ext uri="{BB962C8B-B14F-4D97-AF65-F5344CB8AC3E}">
        <p14:creationId xmlns:p14="http://schemas.microsoft.com/office/powerpoint/2010/main" val="1895986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3A5304-1DD4-1448-EB8F-F50DA11AEA9F}"/>
              </a:ext>
            </a:extLst>
          </p:cNvPr>
          <p:cNvSpPr/>
          <p:nvPr/>
        </p:nvSpPr>
        <p:spPr>
          <a:xfrm>
            <a:off x="0" y="0"/>
            <a:ext cx="4216400" cy="6858000"/>
          </a:xfrm>
          <a:prstGeom prst="rect">
            <a:avLst/>
          </a:prstGeom>
          <a:solidFill>
            <a:srgbClr val="1B134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02494D9B-A64C-5821-35E0-80140852AFAD}"/>
              </a:ext>
            </a:extLst>
          </p:cNvPr>
          <p:cNvSpPr/>
          <p:nvPr/>
        </p:nvSpPr>
        <p:spPr>
          <a:xfrm>
            <a:off x="762794" y="-1"/>
            <a:ext cx="7010400" cy="685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2E0B9D15-33D0-DD82-F9B9-A62E397585AB}"/>
              </a:ext>
            </a:extLst>
          </p:cNvPr>
          <p:cNvGrpSpPr/>
          <p:nvPr/>
        </p:nvGrpSpPr>
        <p:grpSpPr>
          <a:xfrm rot="9009327">
            <a:off x="3174227" y="688903"/>
            <a:ext cx="2299791" cy="5480193"/>
            <a:chOff x="3753542" y="990487"/>
            <a:chExt cx="2046332" cy="4876222"/>
          </a:xfrm>
        </p:grpSpPr>
        <p:sp>
          <p:nvSpPr>
            <p:cNvPr id="12" name="Oval 11">
              <a:extLst>
                <a:ext uri="{FF2B5EF4-FFF2-40B4-BE49-F238E27FC236}">
                  <a16:creationId xmlns:a16="http://schemas.microsoft.com/office/drawing/2014/main" id="{EE8F1EA6-1449-2D14-64DF-6AE6F61827F1}"/>
                </a:ext>
              </a:extLst>
            </p:cNvPr>
            <p:cNvSpPr/>
            <p:nvPr/>
          </p:nvSpPr>
          <p:spPr>
            <a:xfrm rot="2843287">
              <a:off x="3753542" y="3846218"/>
              <a:ext cx="2020491" cy="2020491"/>
            </a:xfrm>
            <a:custGeom>
              <a:avLst/>
              <a:gdLst>
                <a:gd name="connsiteX0" fmla="*/ 0 w 4040981"/>
                <a:gd name="connsiteY0" fmla="*/ 2020491 h 4040981"/>
                <a:gd name="connsiteX1" fmla="*/ 2020491 w 4040981"/>
                <a:gd name="connsiteY1" fmla="*/ 0 h 4040981"/>
                <a:gd name="connsiteX2" fmla="*/ 4040982 w 4040981"/>
                <a:gd name="connsiteY2" fmla="*/ 2020491 h 4040981"/>
                <a:gd name="connsiteX3" fmla="*/ 2020491 w 4040981"/>
                <a:gd name="connsiteY3" fmla="*/ 4040982 h 4040981"/>
                <a:gd name="connsiteX4" fmla="*/ 0 w 4040981"/>
                <a:gd name="connsiteY4" fmla="*/ 2020491 h 4040981"/>
                <a:gd name="connsiteX0" fmla="*/ 2020491 w 4040982"/>
                <a:gd name="connsiteY0" fmla="*/ 0 h 4040982"/>
                <a:gd name="connsiteX1" fmla="*/ 4040982 w 4040982"/>
                <a:gd name="connsiteY1" fmla="*/ 2020491 h 4040982"/>
                <a:gd name="connsiteX2" fmla="*/ 2020491 w 4040982"/>
                <a:gd name="connsiteY2" fmla="*/ 4040982 h 4040982"/>
                <a:gd name="connsiteX3" fmla="*/ 0 w 4040982"/>
                <a:gd name="connsiteY3" fmla="*/ 2020491 h 4040982"/>
                <a:gd name="connsiteX4" fmla="*/ 2111931 w 4040982"/>
                <a:gd name="connsiteY4" fmla="*/ 91440 h 4040982"/>
                <a:gd name="connsiteX0" fmla="*/ 2020491 w 4040982"/>
                <a:gd name="connsiteY0" fmla="*/ 0 h 4040982"/>
                <a:gd name="connsiteX1" fmla="*/ 4040982 w 4040982"/>
                <a:gd name="connsiteY1" fmla="*/ 2020491 h 4040982"/>
                <a:gd name="connsiteX2" fmla="*/ 2020491 w 4040982"/>
                <a:gd name="connsiteY2" fmla="*/ 4040982 h 4040982"/>
                <a:gd name="connsiteX3" fmla="*/ 0 w 4040982"/>
                <a:gd name="connsiteY3" fmla="*/ 2020491 h 4040982"/>
                <a:gd name="connsiteX0" fmla="*/ 4040982 w 4040982"/>
                <a:gd name="connsiteY0" fmla="*/ 0 h 2020491"/>
                <a:gd name="connsiteX1" fmla="*/ 2020491 w 4040982"/>
                <a:gd name="connsiteY1" fmla="*/ 2020491 h 2020491"/>
                <a:gd name="connsiteX2" fmla="*/ 0 w 4040982"/>
                <a:gd name="connsiteY2" fmla="*/ 0 h 2020491"/>
                <a:gd name="connsiteX0" fmla="*/ 2020491 w 2020491"/>
                <a:gd name="connsiteY0" fmla="*/ 0 h 2020491"/>
                <a:gd name="connsiteX1" fmla="*/ 0 w 2020491"/>
                <a:gd name="connsiteY1" fmla="*/ 2020491 h 2020491"/>
              </a:gdLst>
              <a:ahLst/>
              <a:cxnLst>
                <a:cxn ang="0">
                  <a:pos x="connsiteX0" y="connsiteY0"/>
                </a:cxn>
                <a:cxn ang="0">
                  <a:pos x="connsiteX1" y="connsiteY1"/>
                </a:cxn>
              </a:cxnLst>
              <a:rect l="l" t="t" r="r" b="b"/>
              <a:pathLst>
                <a:path w="2020491" h="2020491">
                  <a:moveTo>
                    <a:pt x="2020491" y="0"/>
                  </a:moveTo>
                  <a:cubicBezTo>
                    <a:pt x="2020491" y="1115886"/>
                    <a:pt x="1115886" y="2020491"/>
                    <a:pt x="0" y="2020491"/>
                  </a:cubicBezTo>
                </a:path>
              </a:pathLst>
            </a:custGeom>
            <a:noFill/>
            <a:ln w="403225" cap="rnd">
              <a:gradFill>
                <a:gsLst>
                  <a:gs pos="0">
                    <a:schemeClr val="bg1"/>
                  </a:gs>
                  <a:gs pos="100000">
                    <a:srgbClr val="23AAAD"/>
                  </a:gs>
                </a:gsLst>
                <a:lin ang="21594000" scaled="0"/>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6BA0D63-1A8C-FA71-AF34-8D981C9DA020}"/>
                </a:ext>
              </a:extLst>
            </p:cNvPr>
            <p:cNvSpPr/>
            <p:nvPr/>
          </p:nvSpPr>
          <p:spPr>
            <a:xfrm rot="18815050">
              <a:off x="3779383" y="990487"/>
              <a:ext cx="2020491" cy="2020491"/>
            </a:xfrm>
            <a:custGeom>
              <a:avLst/>
              <a:gdLst>
                <a:gd name="connsiteX0" fmla="*/ 0 w 4040981"/>
                <a:gd name="connsiteY0" fmla="*/ 2020491 h 4040981"/>
                <a:gd name="connsiteX1" fmla="*/ 2020491 w 4040981"/>
                <a:gd name="connsiteY1" fmla="*/ 0 h 4040981"/>
                <a:gd name="connsiteX2" fmla="*/ 4040982 w 4040981"/>
                <a:gd name="connsiteY2" fmla="*/ 2020491 h 4040981"/>
                <a:gd name="connsiteX3" fmla="*/ 2020491 w 4040981"/>
                <a:gd name="connsiteY3" fmla="*/ 4040982 h 4040981"/>
                <a:gd name="connsiteX4" fmla="*/ 0 w 4040981"/>
                <a:gd name="connsiteY4" fmla="*/ 2020491 h 4040981"/>
                <a:gd name="connsiteX0" fmla="*/ 0 w 4040982"/>
                <a:gd name="connsiteY0" fmla="*/ 2020491 h 4040982"/>
                <a:gd name="connsiteX1" fmla="*/ 2020491 w 4040982"/>
                <a:gd name="connsiteY1" fmla="*/ 0 h 4040982"/>
                <a:gd name="connsiteX2" fmla="*/ 4040982 w 4040982"/>
                <a:gd name="connsiteY2" fmla="*/ 2020491 h 4040982"/>
                <a:gd name="connsiteX3" fmla="*/ 2020491 w 4040982"/>
                <a:gd name="connsiteY3" fmla="*/ 4040982 h 4040982"/>
                <a:gd name="connsiteX4" fmla="*/ 91440 w 4040982"/>
                <a:gd name="connsiteY4" fmla="*/ 2111931 h 4040982"/>
                <a:gd name="connsiteX0" fmla="*/ 1935425 w 3955916"/>
                <a:gd name="connsiteY0" fmla="*/ 0 h 4040982"/>
                <a:gd name="connsiteX1" fmla="*/ 3955916 w 3955916"/>
                <a:gd name="connsiteY1" fmla="*/ 2020491 h 4040982"/>
                <a:gd name="connsiteX2" fmla="*/ 1935425 w 3955916"/>
                <a:gd name="connsiteY2" fmla="*/ 4040982 h 4040982"/>
                <a:gd name="connsiteX3" fmla="*/ 6374 w 3955916"/>
                <a:gd name="connsiteY3" fmla="*/ 2111931 h 4040982"/>
                <a:gd name="connsiteX0" fmla="*/ 0 w 2020491"/>
                <a:gd name="connsiteY0" fmla="*/ 0 h 4040982"/>
                <a:gd name="connsiteX1" fmla="*/ 2020491 w 2020491"/>
                <a:gd name="connsiteY1" fmla="*/ 2020491 h 4040982"/>
                <a:gd name="connsiteX2" fmla="*/ 0 w 2020491"/>
                <a:gd name="connsiteY2" fmla="*/ 4040982 h 4040982"/>
                <a:gd name="connsiteX0" fmla="*/ 0 w 2020491"/>
                <a:gd name="connsiteY0" fmla="*/ 0 h 2020491"/>
                <a:gd name="connsiteX1" fmla="*/ 2020491 w 2020491"/>
                <a:gd name="connsiteY1" fmla="*/ 2020491 h 2020491"/>
              </a:gdLst>
              <a:ahLst/>
              <a:cxnLst>
                <a:cxn ang="0">
                  <a:pos x="connsiteX0" y="connsiteY0"/>
                </a:cxn>
                <a:cxn ang="0">
                  <a:pos x="connsiteX1" y="connsiteY1"/>
                </a:cxn>
              </a:cxnLst>
              <a:rect l="l" t="t" r="r" b="b"/>
              <a:pathLst>
                <a:path w="2020491" h="2020491">
                  <a:moveTo>
                    <a:pt x="0" y="0"/>
                  </a:moveTo>
                  <a:cubicBezTo>
                    <a:pt x="1115886" y="0"/>
                    <a:pt x="2020491" y="904605"/>
                    <a:pt x="2020491" y="2020491"/>
                  </a:cubicBezTo>
                </a:path>
              </a:pathLst>
            </a:custGeom>
            <a:noFill/>
            <a:ln w="403225" cap="rnd">
              <a:gradFill>
                <a:gsLst>
                  <a:gs pos="100000">
                    <a:schemeClr val="bg1"/>
                  </a:gs>
                  <a:gs pos="0">
                    <a:srgbClr val="F39E34"/>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
            </a:p>
          </p:txBody>
        </p:sp>
      </p:grpSp>
      <p:sp>
        <p:nvSpPr>
          <p:cNvPr id="15" name="TextBox 14">
            <a:extLst>
              <a:ext uri="{FF2B5EF4-FFF2-40B4-BE49-F238E27FC236}">
                <a16:creationId xmlns:a16="http://schemas.microsoft.com/office/drawing/2014/main" id="{7C2901F9-9853-73A1-D369-8A28185FC681}"/>
              </a:ext>
            </a:extLst>
          </p:cNvPr>
          <p:cNvSpPr txBox="1"/>
          <p:nvPr/>
        </p:nvSpPr>
        <p:spPr>
          <a:xfrm>
            <a:off x="6227365" y="2133044"/>
            <a:ext cx="5482773" cy="1200329"/>
          </a:xfrm>
          <a:prstGeom prst="rect">
            <a:avLst/>
          </a:prstGeom>
          <a:noFill/>
        </p:spPr>
        <p:txBody>
          <a:bodyPr wrap="square" rtlCol="0">
            <a:spAutoFit/>
          </a:bodyPr>
          <a:lstStyle/>
          <a:p>
            <a:pPr algn="ctr"/>
            <a:r>
              <a:rPr lang="en-US" sz="3600" b="1" i="1" dirty="0">
                <a:ln w="0"/>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Loan Management System (LMS) </a:t>
            </a:r>
            <a:endParaRPr lang="en-IN" sz="3600" b="1" i="1" dirty="0">
              <a:ln w="0"/>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A1895CA-783E-4D67-0B80-4F581E510DFC}"/>
              </a:ext>
            </a:extLst>
          </p:cNvPr>
          <p:cNvSpPr txBox="1"/>
          <p:nvPr/>
        </p:nvSpPr>
        <p:spPr>
          <a:xfrm>
            <a:off x="6986833" y="4724956"/>
            <a:ext cx="4381499" cy="447045"/>
          </a:xfrm>
          <a:prstGeom prst="rect">
            <a:avLst/>
          </a:prstGeom>
          <a:noFill/>
        </p:spPr>
        <p:txBody>
          <a:bodyPr wrap="square" rtlCol="0">
            <a:spAutoFit/>
          </a:bodyPr>
          <a:lstStyle/>
          <a:p>
            <a:pPr>
              <a:lnSpc>
                <a:spcPct val="70000"/>
              </a:lnSpc>
            </a:pPr>
            <a:r>
              <a:rPr lang="en-US" sz="3200" spc="-300" dirty="0">
                <a:solidFill>
                  <a:srgbClr val="23AAA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Muthyapwar  Sai  Prasad</a:t>
            </a:r>
          </a:p>
        </p:txBody>
      </p:sp>
      <p:sp>
        <p:nvSpPr>
          <p:cNvPr id="17" name="Flowchart: Connector 16">
            <a:extLst>
              <a:ext uri="{FF2B5EF4-FFF2-40B4-BE49-F238E27FC236}">
                <a16:creationId xmlns:a16="http://schemas.microsoft.com/office/drawing/2014/main" id="{4C91A7A9-76C6-5C2E-478B-78958A205DC7}"/>
              </a:ext>
            </a:extLst>
          </p:cNvPr>
          <p:cNvSpPr/>
          <p:nvPr/>
        </p:nvSpPr>
        <p:spPr>
          <a:xfrm>
            <a:off x="8806656" y="1013066"/>
            <a:ext cx="431800" cy="431800"/>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lowchart: Connector 17">
            <a:extLst>
              <a:ext uri="{FF2B5EF4-FFF2-40B4-BE49-F238E27FC236}">
                <a16:creationId xmlns:a16="http://schemas.microsoft.com/office/drawing/2014/main" id="{6C79B913-9121-C0E3-775A-7CF709668169}"/>
              </a:ext>
            </a:extLst>
          </p:cNvPr>
          <p:cNvSpPr/>
          <p:nvPr/>
        </p:nvSpPr>
        <p:spPr>
          <a:xfrm>
            <a:off x="6892178" y="5509860"/>
            <a:ext cx="229893" cy="229893"/>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lowchart: Connector 18">
            <a:extLst>
              <a:ext uri="{FF2B5EF4-FFF2-40B4-BE49-F238E27FC236}">
                <a16:creationId xmlns:a16="http://schemas.microsoft.com/office/drawing/2014/main" id="{7D55A065-5D8F-699B-CAD5-956600A06FD1}"/>
              </a:ext>
            </a:extLst>
          </p:cNvPr>
          <p:cNvSpPr/>
          <p:nvPr/>
        </p:nvSpPr>
        <p:spPr>
          <a:xfrm>
            <a:off x="10997406" y="5740400"/>
            <a:ext cx="431800" cy="431800"/>
          </a:xfrm>
          <a:prstGeom prst="flowChartConnector">
            <a:avLst/>
          </a:prstGeom>
          <a:solidFill>
            <a:srgbClr val="F39E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a:extLst>
              <a:ext uri="{FF2B5EF4-FFF2-40B4-BE49-F238E27FC236}">
                <a16:creationId xmlns:a16="http://schemas.microsoft.com/office/drawing/2014/main" id="{7F52F024-178F-4960-6EC5-A5B6B07D9C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5294" y="209112"/>
            <a:ext cx="961988" cy="961988"/>
          </a:xfrm>
          <a:prstGeom prst="rect">
            <a:avLst/>
          </a:prstGeom>
        </p:spPr>
      </p:pic>
      <p:pic>
        <p:nvPicPr>
          <p:cNvPr id="21" name="Picture 20">
            <a:extLst>
              <a:ext uri="{FF2B5EF4-FFF2-40B4-BE49-F238E27FC236}">
                <a16:creationId xmlns:a16="http://schemas.microsoft.com/office/drawing/2014/main" id="{44EF97ED-EE27-414E-8402-FB1ACFCE7E0E}"/>
              </a:ext>
            </a:extLst>
          </p:cNvPr>
          <p:cNvPicPr>
            <a:picLocks noChangeAspect="1"/>
          </p:cNvPicPr>
          <p:nvPr/>
        </p:nvPicPr>
        <p:blipFill>
          <a:blip r:embed="rId3"/>
          <a:stretch>
            <a:fillRect/>
          </a:stretch>
        </p:blipFill>
        <p:spPr>
          <a:xfrm>
            <a:off x="2960970" y="1858090"/>
            <a:ext cx="2996522" cy="3193169"/>
          </a:xfrm>
          <a:prstGeom prst="rect">
            <a:avLst/>
          </a:prstGeom>
        </p:spPr>
      </p:pic>
      <p:sp>
        <p:nvSpPr>
          <p:cNvPr id="23" name="TextBox 22">
            <a:extLst>
              <a:ext uri="{FF2B5EF4-FFF2-40B4-BE49-F238E27FC236}">
                <a16:creationId xmlns:a16="http://schemas.microsoft.com/office/drawing/2014/main" id="{A89D8BC1-A477-4CD7-BBA1-C95E459DEF93}"/>
              </a:ext>
            </a:extLst>
          </p:cNvPr>
          <p:cNvSpPr txBox="1"/>
          <p:nvPr/>
        </p:nvSpPr>
        <p:spPr>
          <a:xfrm>
            <a:off x="7021096" y="4261395"/>
            <a:ext cx="2436340" cy="413318"/>
          </a:xfrm>
          <a:prstGeom prst="rect">
            <a:avLst/>
          </a:prstGeom>
          <a:noFill/>
        </p:spPr>
        <p:txBody>
          <a:bodyPr wrap="square" rtlCol="0">
            <a:spAutoFit/>
          </a:bodyPr>
          <a:lstStyle/>
          <a:p>
            <a:pPr>
              <a:lnSpc>
                <a:spcPct val="70000"/>
              </a:lnSpc>
            </a:pPr>
            <a:r>
              <a:rPr lang="en-US" sz="2800" b="1" spc="-300" dirty="0">
                <a:solidFill>
                  <a:srgbClr val="FF0000"/>
                </a:solidFill>
                <a:latin typeface="Calibri (Headings)"/>
                <a:cs typeface="Poppins" panose="00000500000000000000" pitchFamily="2" charset="0"/>
              </a:rPr>
              <a:t>Presented by:</a:t>
            </a:r>
          </a:p>
        </p:txBody>
      </p:sp>
    </p:spTree>
    <p:extLst>
      <p:ext uri="{BB962C8B-B14F-4D97-AF65-F5344CB8AC3E}">
        <p14:creationId xmlns:p14="http://schemas.microsoft.com/office/powerpoint/2010/main" val="2256709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B088F8-073A-5FCF-7308-2EC60CDF3639}"/>
            </a:ext>
          </a:extLst>
        </p:cNvPr>
        <p:cNvGrpSpPr/>
        <p:nvPr/>
      </p:nvGrpSpPr>
      <p:grpSpPr>
        <a:xfrm>
          <a:off x="0" y="0"/>
          <a:ext cx="0" cy="0"/>
          <a:chOff x="0" y="0"/>
          <a:chExt cx="0" cy="0"/>
        </a:xfrm>
      </p:grpSpPr>
      <p:sp>
        <p:nvSpPr>
          <p:cNvPr id="20" name="Flowchart: Connector 19">
            <a:extLst>
              <a:ext uri="{FF2B5EF4-FFF2-40B4-BE49-F238E27FC236}">
                <a16:creationId xmlns:a16="http://schemas.microsoft.com/office/drawing/2014/main" id="{8283488B-9794-40D7-B0ED-9214FBE85D8C}"/>
              </a:ext>
            </a:extLst>
          </p:cNvPr>
          <p:cNvSpPr/>
          <p:nvPr/>
        </p:nvSpPr>
        <p:spPr>
          <a:xfrm>
            <a:off x="8806656" y="1084186"/>
            <a:ext cx="431800" cy="431800"/>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lowchart: Connector 20">
            <a:extLst>
              <a:ext uri="{FF2B5EF4-FFF2-40B4-BE49-F238E27FC236}">
                <a16:creationId xmlns:a16="http://schemas.microsoft.com/office/drawing/2014/main" id="{7750F112-F87D-4775-B335-0E1071A81C78}"/>
              </a:ext>
            </a:extLst>
          </p:cNvPr>
          <p:cNvSpPr/>
          <p:nvPr/>
        </p:nvSpPr>
        <p:spPr>
          <a:xfrm>
            <a:off x="6892178" y="5580980"/>
            <a:ext cx="229893" cy="229893"/>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lowchart: Connector 21">
            <a:extLst>
              <a:ext uri="{FF2B5EF4-FFF2-40B4-BE49-F238E27FC236}">
                <a16:creationId xmlns:a16="http://schemas.microsoft.com/office/drawing/2014/main" id="{EF5C20B4-54EA-4C41-B0A4-A9DFB6EE2F98}"/>
              </a:ext>
            </a:extLst>
          </p:cNvPr>
          <p:cNvSpPr/>
          <p:nvPr/>
        </p:nvSpPr>
        <p:spPr>
          <a:xfrm>
            <a:off x="10997406" y="5811520"/>
            <a:ext cx="431800" cy="431800"/>
          </a:xfrm>
          <a:prstGeom prst="flowChartConnector">
            <a:avLst/>
          </a:prstGeom>
          <a:solidFill>
            <a:srgbClr val="F39E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E6549639-4A9F-467B-B0EC-95A39C46A29E}"/>
              </a:ext>
            </a:extLst>
          </p:cNvPr>
          <p:cNvGrpSpPr/>
          <p:nvPr/>
        </p:nvGrpSpPr>
        <p:grpSpPr>
          <a:xfrm>
            <a:off x="732633" y="6026099"/>
            <a:ext cx="4886323" cy="388987"/>
            <a:chOff x="618333" y="6026099"/>
            <a:chExt cx="4886323" cy="388987"/>
          </a:xfrm>
        </p:grpSpPr>
        <p:sp>
          <p:nvSpPr>
            <p:cNvPr id="24" name="TextBox 23">
              <a:extLst>
                <a:ext uri="{FF2B5EF4-FFF2-40B4-BE49-F238E27FC236}">
                  <a16:creationId xmlns:a16="http://schemas.microsoft.com/office/drawing/2014/main" id="{8C8AEDAC-F1B6-47AA-B199-64A75465DF0C}"/>
                </a:ext>
              </a:extLst>
            </p:cNvPr>
            <p:cNvSpPr txBox="1"/>
            <p:nvPr/>
          </p:nvSpPr>
          <p:spPr>
            <a:xfrm>
              <a:off x="1123157" y="6050614"/>
              <a:ext cx="4381499" cy="338554"/>
            </a:xfrm>
            <a:prstGeom prst="rect">
              <a:avLst/>
            </a:prstGeom>
            <a:noFill/>
          </p:spPr>
          <p:txBody>
            <a:bodyPr wrap="square" rtlCol="0">
              <a:spAutoFit/>
            </a:bodyPr>
            <a:lstStyle/>
            <a:p>
              <a:r>
                <a:rPr lang="en-IN" sz="1600" b="1" dirty="0"/>
                <a:t>Loan Management System – Project Presentation</a:t>
              </a:r>
              <a:endParaRPr lang="en-US" sz="1600" b="1" dirty="0">
                <a:solidFill>
                  <a:srgbClr val="1B134C"/>
                </a:solidFill>
                <a:latin typeface="Poppins" panose="00000500000000000000" pitchFamily="2" charset="0"/>
                <a:cs typeface="Poppins" panose="00000500000000000000" pitchFamily="2" charset="0"/>
              </a:endParaRPr>
            </a:p>
          </p:txBody>
        </p:sp>
        <p:pic>
          <p:nvPicPr>
            <p:cNvPr id="25" name="Graphic 24">
              <a:extLst>
                <a:ext uri="{FF2B5EF4-FFF2-40B4-BE49-F238E27FC236}">
                  <a16:creationId xmlns:a16="http://schemas.microsoft.com/office/drawing/2014/main" id="{29A43D79-8512-466A-B67B-A858D532B3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8333" y="6026099"/>
              <a:ext cx="353218" cy="388987"/>
            </a:xfrm>
            <a:prstGeom prst="rect">
              <a:avLst/>
            </a:prstGeom>
          </p:spPr>
        </p:pic>
        <p:cxnSp>
          <p:nvCxnSpPr>
            <p:cNvPr id="26" name="Straight Connector 25">
              <a:extLst>
                <a:ext uri="{FF2B5EF4-FFF2-40B4-BE49-F238E27FC236}">
                  <a16:creationId xmlns:a16="http://schemas.microsoft.com/office/drawing/2014/main" id="{CF54C819-F998-4199-A51D-055B9F3D91C5}"/>
                </a:ext>
              </a:extLst>
            </p:cNvPr>
            <p:cNvCxnSpPr/>
            <p:nvPr/>
          </p:nvCxnSpPr>
          <p:spPr>
            <a:xfrm>
              <a:off x="1123157" y="6026099"/>
              <a:ext cx="0" cy="388987"/>
            </a:xfrm>
            <a:prstGeom prst="line">
              <a:avLst/>
            </a:prstGeom>
          </p:spPr>
          <p:style>
            <a:lnRef idx="3">
              <a:schemeClr val="dk1"/>
            </a:lnRef>
            <a:fillRef idx="0">
              <a:schemeClr val="dk1"/>
            </a:fillRef>
            <a:effectRef idx="2">
              <a:schemeClr val="dk1"/>
            </a:effectRef>
            <a:fontRef idx="minor">
              <a:schemeClr val="tx1"/>
            </a:fontRef>
          </p:style>
        </p:cxnSp>
      </p:grpSp>
      <p:sp>
        <p:nvSpPr>
          <p:cNvPr id="31" name="Rectangle 30">
            <a:extLst>
              <a:ext uri="{FF2B5EF4-FFF2-40B4-BE49-F238E27FC236}">
                <a16:creationId xmlns:a16="http://schemas.microsoft.com/office/drawing/2014/main" id="{380668BB-660B-4253-93BE-B12FB643B4F9}"/>
              </a:ext>
            </a:extLst>
          </p:cNvPr>
          <p:cNvSpPr/>
          <p:nvPr/>
        </p:nvSpPr>
        <p:spPr>
          <a:xfrm>
            <a:off x="732633" y="526599"/>
            <a:ext cx="5703797" cy="707886"/>
          </a:xfrm>
          <a:prstGeom prst="rect">
            <a:avLst/>
          </a:prstGeom>
        </p:spPr>
        <p:txBody>
          <a:bodyPr wrap="square">
            <a:spAutoFit/>
          </a:bodyPr>
          <a:lstStyle/>
          <a:p>
            <a:r>
              <a:rPr lang="en-IN" sz="4000" b="1" dirty="0">
                <a:effectLst>
                  <a:outerShdw blurRad="38100" dist="38100" dir="2700000" algn="tl">
                    <a:srgbClr val="000000">
                      <a:alpha val="43137"/>
                    </a:srgbClr>
                  </a:outerShdw>
                </a:effectLst>
              </a:rPr>
              <a:t>BUSINESS BENEFITS</a:t>
            </a:r>
          </a:p>
        </p:txBody>
      </p:sp>
      <p:sp>
        <p:nvSpPr>
          <p:cNvPr id="2" name="Rectangle 1">
            <a:extLst>
              <a:ext uri="{FF2B5EF4-FFF2-40B4-BE49-F238E27FC236}">
                <a16:creationId xmlns:a16="http://schemas.microsoft.com/office/drawing/2014/main" id="{9815F446-45AC-414F-B276-248EB4B20C17}"/>
              </a:ext>
            </a:extLst>
          </p:cNvPr>
          <p:cNvSpPr/>
          <p:nvPr/>
        </p:nvSpPr>
        <p:spPr>
          <a:xfrm>
            <a:off x="732632" y="1515986"/>
            <a:ext cx="7090561" cy="3083921"/>
          </a:xfrm>
          <a:prstGeom prst="rect">
            <a:avLst/>
          </a:prstGeom>
        </p:spPr>
        <p:txBody>
          <a:bodyPr wrap="square">
            <a:spAutoFit/>
          </a:bodyPr>
          <a:lstStyle/>
          <a:p>
            <a:pPr>
              <a:lnSpc>
                <a:spcPct val="200000"/>
              </a:lnSpc>
              <a:buFont typeface="Wingdings" panose="05000000000000000000" pitchFamily="2" charset="2"/>
              <a:buChar char="Ø"/>
              <a:defRPr sz="2000"/>
            </a:pPr>
            <a:r>
              <a:rPr lang="en-IN" sz="2000" b="1" dirty="0"/>
              <a:t>  Efficiency: </a:t>
            </a:r>
            <a:r>
              <a:rPr lang="en-IN" sz="2000" dirty="0"/>
              <a:t>Reduces paperwork and delays</a:t>
            </a:r>
          </a:p>
          <a:p>
            <a:pPr>
              <a:lnSpc>
                <a:spcPct val="200000"/>
              </a:lnSpc>
              <a:buFont typeface="Wingdings" panose="05000000000000000000" pitchFamily="2" charset="2"/>
              <a:buChar char="Ø"/>
              <a:defRPr sz="2000"/>
            </a:pPr>
            <a:r>
              <a:rPr lang="en-IN" sz="2000" b="1" dirty="0"/>
              <a:t>  Transparency: </a:t>
            </a:r>
            <a:r>
              <a:rPr lang="en-IN" sz="2000" dirty="0"/>
              <a:t>Real-time tracking for borrowers</a:t>
            </a:r>
          </a:p>
          <a:p>
            <a:pPr>
              <a:lnSpc>
                <a:spcPct val="200000"/>
              </a:lnSpc>
              <a:buFont typeface="Wingdings" panose="05000000000000000000" pitchFamily="2" charset="2"/>
              <a:buChar char="Ø"/>
              <a:defRPr sz="2000"/>
            </a:pPr>
            <a:r>
              <a:rPr lang="en-IN" sz="2000" b="1" dirty="0"/>
              <a:t>  Security: </a:t>
            </a:r>
            <a:r>
              <a:rPr lang="en-IN" sz="2000" dirty="0"/>
              <a:t>Encrypted authentication &amp; role-based access</a:t>
            </a:r>
          </a:p>
          <a:p>
            <a:pPr>
              <a:lnSpc>
                <a:spcPct val="200000"/>
              </a:lnSpc>
              <a:buFont typeface="Wingdings" panose="05000000000000000000" pitchFamily="2" charset="2"/>
              <a:buChar char="Ø"/>
              <a:defRPr sz="2000"/>
            </a:pPr>
            <a:r>
              <a:rPr lang="en-IN" sz="2000" b="1" dirty="0"/>
              <a:t>  Scalability:</a:t>
            </a:r>
            <a:r>
              <a:rPr lang="en-IN" sz="2000" dirty="0"/>
              <a:t> Supports multiple loans and users</a:t>
            </a:r>
          </a:p>
          <a:p>
            <a:pPr>
              <a:lnSpc>
                <a:spcPct val="200000"/>
              </a:lnSpc>
              <a:buFont typeface="Wingdings" panose="05000000000000000000" pitchFamily="2" charset="2"/>
              <a:buChar char="Ø"/>
              <a:defRPr sz="2000"/>
            </a:pPr>
            <a:r>
              <a:rPr lang="en-IN" sz="2000" b="1" dirty="0"/>
              <a:t> Integration Ready: </a:t>
            </a:r>
            <a:r>
              <a:rPr lang="en-IN" sz="2000" dirty="0"/>
              <a:t>Extendable for apps/banking systems</a:t>
            </a:r>
          </a:p>
        </p:txBody>
      </p:sp>
      <p:pic>
        <p:nvPicPr>
          <p:cNvPr id="4" name="Picture 3">
            <a:extLst>
              <a:ext uri="{FF2B5EF4-FFF2-40B4-BE49-F238E27FC236}">
                <a16:creationId xmlns:a16="http://schemas.microsoft.com/office/drawing/2014/main" id="{4792723A-05D9-43F4-AA2C-6DC71D276B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22071" y="2031999"/>
            <a:ext cx="4218030" cy="24072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13649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B088F8-073A-5FCF-7308-2EC60CDF3639}"/>
            </a:ext>
          </a:extLst>
        </p:cNvPr>
        <p:cNvGrpSpPr/>
        <p:nvPr/>
      </p:nvGrpSpPr>
      <p:grpSpPr>
        <a:xfrm>
          <a:off x="0" y="0"/>
          <a:ext cx="0" cy="0"/>
          <a:chOff x="0" y="0"/>
          <a:chExt cx="0" cy="0"/>
        </a:xfrm>
      </p:grpSpPr>
      <p:sp>
        <p:nvSpPr>
          <p:cNvPr id="20" name="Flowchart: Connector 19">
            <a:extLst>
              <a:ext uri="{FF2B5EF4-FFF2-40B4-BE49-F238E27FC236}">
                <a16:creationId xmlns:a16="http://schemas.microsoft.com/office/drawing/2014/main" id="{8283488B-9794-40D7-B0ED-9214FBE85D8C}"/>
              </a:ext>
            </a:extLst>
          </p:cNvPr>
          <p:cNvSpPr/>
          <p:nvPr/>
        </p:nvSpPr>
        <p:spPr>
          <a:xfrm>
            <a:off x="8806656" y="1084186"/>
            <a:ext cx="431800" cy="431800"/>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lowchart: Connector 20">
            <a:extLst>
              <a:ext uri="{FF2B5EF4-FFF2-40B4-BE49-F238E27FC236}">
                <a16:creationId xmlns:a16="http://schemas.microsoft.com/office/drawing/2014/main" id="{7750F112-F87D-4775-B335-0E1071A81C78}"/>
              </a:ext>
            </a:extLst>
          </p:cNvPr>
          <p:cNvSpPr/>
          <p:nvPr/>
        </p:nvSpPr>
        <p:spPr>
          <a:xfrm>
            <a:off x="6892178" y="5580980"/>
            <a:ext cx="229893" cy="229893"/>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lowchart: Connector 21">
            <a:extLst>
              <a:ext uri="{FF2B5EF4-FFF2-40B4-BE49-F238E27FC236}">
                <a16:creationId xmlns:a16="http://schemas.microsoft.com/office/drawing/2014/main" id="{EF5C20B4-54EA-4C41-B0A4-A9DFB6EE2F98}"/>
              </a:ext>
            </a:extLst>
          </p:cNvPr>
          <p:cNvSpPr/>
          <p:nvPr/>
        </p:nvSpPr>
        <p:spPr>
          <a:xfrm>
            <a:off x="10997406" y="5811520"/>
            <a:ext cx="431800" cy="431800"/>
          </a:xfrm>
          <a:prstGeom prst="flowChartConnector">
            <a:avLst/>
          </a:prstGeom>
          <a:solidFill>
            <a:srgbClr val="F39E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E6549639-4A9F-467B-B0EC-95A39C46A29E}"/>
              </a:ext>
            </a:extLst>
          </p:cNvPr>
          <p:cNvGrpSpPr/>
          <p:nvPr/>
        </p:nvGrpSpPr>
        <p:grpSpPr>
          <a:xfrm>
            <a:off x="732633" y="6026099"/>
            <a:ext cx="4886323" cy="388987"/>
            <a:chOff x="618333" y="6026099"/>
            <a:chExt cx="4886323" cy="388987"/>
          </a:xfrm>
        </p:grpSpPr>
        <p:sp>
          <p:nvSpPr>
            <p:cNvPr id="24" name="TextBox 23">
              <a:extLst>
                <a:ext uri="{FF2B5EF4-FFF2-40B4-BE49-F238E27FC236}">
                  <a16:creationId xmlns:a16="http://schemas.microsoft.com/office/drawing/2014/main" id="{8C8AEDAC-F1B6-47AA-B199-64A75465DF0C}"/>
                </a:ext>
              </a:extLst>
            </p:cNvPr>
            <p:cNvSpPr txBox="1"/>
            <p:nvPr/>
          </p:nvSpPr>
          <p:spPr>
            <a:xfrm>
              <a:off x="1123157" y="6050614"/>
              <a:ext cx="4381499" cy="338554"/>
            </a:xfrm>
            <a:prstGeom prst="rect">
              <a:avLst/>
            </a:prstGeom>
            <a:noFill/>
          </p:spPr>
          <p:txBody>
            <a:bodyPr wrap="square" rtlCol="0">
              <a:spAutoFit/>
            </a:bodyPr>
            <a:lstStyle/>
            <a:p>
              <a:r>
                <a:rPr lang="en-IN" sz="1600" b="1" dirty="0"/>
                <a:t>Loan Management System – Project Presentation</a:t>
              </a:r>
              <a:endParaRPr lang="en-US" sz="1600" b="1" dirty="0">
                <a:solidFill>
                  <a:srgbClr val="1B134C"/>
                </a:solidFill>
                <a:latin typeface="Poppins" panose="00000500000000000000" pitchFamily="2" charset="0"/>
                <a:cs typeface="Poppins" panose="00000500000000000000" pitchFamily="2" charset="0"/>
              </a:endParaRPr>
            </a:p>
          </p:txBody>
        </p:sp>
        <p:pic>
          <p:nvPicPr>
            <p:cNvPr id="25" name="Graphic 24">
              <a:extLst>
                <a:ext uri="{FF2B5EF4-FFF2-40B4-BE49-F238E27FC236}">
                  <a16:creationId xmlns:a16="http://schemas.microsoft.com/office/drawing/2014/main" id="{29A43D79-8512-466A-B67B-A858D532B3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8333" y="6026099"/>
              <a:ext cx="353218" cy="388987"/>
            </a:xfrm>
            <a:prstGeom prst="rect">
              <a:avLst/>
            </a:prstGeom>
          </p:spPr>
        </p:pic>
        <p:cxnSp>
          <p:nvCxnSpPr>
            <p:cNvPr id="26" name="Straight Connector 25">
              <a:extLst>
                <a:ext uri="{FF2B5EF4-FFF2-40B4-BE49-F238E27FC236}">
                  <a16:creationId xmlns:a16="http://schemas.microsoft.com/office/drawing/2014/main" id="{CF54C819-F998-4199-A51D-055B9F3D91C5}"/>
                </a:ext>
              </a:extLst>
            </p:cNvPr>
            <p:cNvCxnSpPr/>
            <p:nvPr/>
          </p:nvCxnSpPr>
          <p:spPr>
            <a:xfrm>
              <a:off x="1123157" y="6026099"/>
              <a:ext cx="0" cy="388987"/>
            </a:xfrm>
            <a:prstGeom prst="line">
              <a:avLst/>
            </a:prstGeom>
          </p:spPr>
          <p:style>
            <a:lnRef idx="3">
              <a:schemeClr val="dk1"/>
            </a:lnRef>
            <a:fillRef idx="0">
              <a:schemeClr val="dk1"/>
            </a:fillRef>
            <a:effectRef idx="2">
              <a:schemeClr val="dk1"/>
            </a:effectRef>
            <a:fontRef idx="minor">
              <a:schemeClr val="tx1"/>
            </a:fontRef>
          </p:style>
        </p:cxnSp>
      </p:grpSp>
      <p:sp>
        <p:nvSpPr>
          <p:cNvPr id="31" name="Rectangle 30">
            <a:extLst>
              <a:ext uri="{FF2B5EF4-FFF2-40B4-BE49-F238E27FC236}">
                <a16:creationId xmlns:a16="http://schemas.microsoft.com/office/drawing/2014/main" id="{380668BB-660B-4253-93BE-B12FB643B4F9}"/>
              </a:ext>
            </a:extLst>
          </p:cNvPr>
          <p:cNvSpPr/>
          <p:nvPr/>
        </p:nvSpPr>
        <p:spPr>
          <a:xfrm>
            <a:off x="909242" y="730243"/>
            <a:ext cx="5703797" cy="707886"/>
          </a:xfrm>
          <a:prstGeom prst="rect">
            <a:avLst/>
          </a:prstGeom>
        </p:spPr>
        <p:txBody>
          <a:bodyPr wrap="square">
            <a:spAutoFit/>
          </a:bodyPr>
          <a:lstStyle/>
          <a:p>
            <a:r>
              <a:rPr lang="en-IN" sz="4000" b="1" dirty="0">
                <a:effectLst>
                  <a:outerShdw blurRad="38100" dist="38100" dir="2700000" algn="tl">
                    <a:srgbClr val="000000">
                      <a:alpha val="43137"/>
                    </a:srgbClr>
                  </a:outerShdw>
                </a:effectLst>
              </a:rPr>
              <a:t>CONCLUSION</a:t>
            </a:r>
          </a:p>
        </p:txBody>
      </p:sp>
      <p:sp>
        <p:nvSpPr>
          <p:cNvPr id="3" name="Rectangle 2">
            <a:extLst>
              <a:ext uri="{FF2B5EF4-FFF2-40B4-BE49-F238E27FC236}">
                <a16:creationId xmlns:a16="http://schemas.microsoft.com/office/drawing/2014/main" id="{00EFC351-20E7-486D-8CE0-1E41D513D4A2}"/>
              </a:ext>
            </a:extLst>
          </p:cNvPr>
          <p:cNvSpPr/>
          <p:nvPr/>
        </p:nvSpPr>
        <p:spPr>
          <a:xfrm>
            <a:off x="909242" y="1642239"/>
            <a:ext cx="8757911" cy="3737946"/>
          </a:xfrm>
          <a:prstGeom prst="rect">
            <a:avLst/>
          </a:prstGeom>
        </p:spPr>
        <p:txBody>
          <a:bodyPr wrap="square">
            <a:spAutoFit/>
          </a:bodyPr>
          <a:lstStyle/>
          <a:p>
            <a:pPr>
              <a:lnSpc>
                <a:spcPct val="150000"/>
              </a:lnSpc>
            </a:pPr>
            <a:r>
              <a:rPr lang="en-US" sz="2000" dirty="0"/>
              <a:t>The Loan Management System (LMS) provides an end-to-end solution for managing loans in a secure, automated, and efficient manner. By automating loan approval, EMI scheduling, repayment tracking, and reporting, it significantly reduces manual effort while ensuring accuracy and transparency. With its robust architecture, secure design, and scalability, it can serve as a reliable solution for banking or financial ecosystem. With its modular API design helping organizations save time, reduce risks, and improve customer satisfaction.</a:t>
            </a:r>
            <a:endParaRPr lang="en-IN" sz="2000" dirty="0"/>
          </a:p>
          <a:p>
            <a:pPr>
              <a:lnSpc>
                <a:spcPct val="150000"/>
              </a:lnSpc>
            </a:pPr>
            <a:endParaRPr lang="en-IN" sz="2000" dirty="0"/>
          </a:p>
        </p:txBody>
      </p:sp>
    </p:spTree>
    <p:extLst>
      <p:ext uri="{BB962C8B-B14F-4D97-AF65-F5344CB8AC3E}">
        <p14:creationId xmlns:p14="http://schemas.microsoft.com/office/powerpoint/2010/main" val="3661142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688259-6D80-C4E7-7800-399FF0886C91}"/>
              </a:ext>
            </a:extLst>
          </p:cNvPr>
          <p:cNvSpPr txBox="1"/>
          <p:nvPr/>
        </p:nvSpPr>
        <p:spPr>
          <a:xfrm>
            <a:off x="2604691" y="2997728"/>
            <a:ext cx="6982617" cy="1212640"/>
          </a:xfrm>
          <a:prstGeom prst="rect">
            <a:avLst/>
          </a:prstGeom>
          <a:noFill/>
        </p:spPr>
        <p:txBody>
          <a:bodyPr wrap="square" rtlCol="0">
            <a:spAutoFit/>
          </a:bodyPr>
          <a:lstStyle/>
          <a:p>
            <a:pPr algn="ctr">
              <a:lnSpc>
                <a:spcPct val="70000"/>
              </a:lnSpc>
            </a:pPr>
            <a:r>
              <a:rPr lang="en-US" sz="9600" b="1" spc="-300" dirty="0">
                <a:solidFill>
                  <a:srgbClr val="1B134C"/>
                </a:solidFill>
                <a:latin typeface="Poppins" panose="00000500000000000000" pitchFamily="2" charset="0"/>
                <a:cs typeface="Poppins" panose="00000500000000000000" pitchFamily="2" charset="0"/>
              </a:rPr>
              <a:t>Thank You</a:t>
            </a:r>
          </a:p>
        </p:txBody>
      </p:sp>
      <p:sp>
        <p:nvSpPr>
          <p:cNvPr id="5" name="Rectangle 4">
            <a:extLst>
              <a:ext uri="{FF2B5EF4-FFF2-40B4-BE49-F238E27FC236}">
                <a16:creationId xmlns:a16="http://schemas.microsoft.com/office/drawing/2014/main" id="{E6E088B2-7839-7182-1F4C-0A026525B9D2}"/>
              </a:ext>
            </a:extLst>
          </p:cNvPr>
          <p:cNvSpPr/>
          <p:nvPr/>
        </p:nvSpPr>
        <p:spPr>
          <a:xfrm>
            <a:off x="10877550" y="4914900"/>
            <a:ext cx="1314450" cy="1943100"/>
          </a:xfrm>
          <a:prstGeom prst="rect">
            <a:avLst/>
          </a:prstGeom>
          <a:solidFill>
            <a:srgbClr val="F39E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D8B4B88-3803-7AB5-CEFC-EE256A8F840C}"/>
              </a:ext>
            </a:extLst>
          </p:cNvPr>
          <p:cNvSpPr/>
          <p:nvPr/>
        </p:nvSpPr>
        <p:spPr>
          <a:xfrm>
            <a:off x="0" y="0"/>
            <a:ext cx="542925" cy="1647826"/>
          </a:xfrm>
          <a:prstGeom prst="rect">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9482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47C530F-4ED7-72C4-DFBA-E6FD67E21A17}"/>
              </a:ext>
            </a:extLst>
          </p:cNvPr>
          <p:cNvGrpSpPr/>
          <p:nvPr/>
        </p:nvGrpSpPr>
        <p:grpSpPr>
          <a:xfrm>
            <a:off x="732633" y="6026099"/>
            <a:ext cx="4886323" cy="388987"/>
            <a:chOff x="618333" y="6026099"/>
            <a:chExt cx="4886323" cy="388987"/>
          </a:xfrm>
        </p:grpSpPr>
        <p:sp>
          <p:nvSpPr>
            <p:cNvPr id="6" name="TextBox 5">
              <a:extLst>
                <a:ext uri="{FF2B5EF4-FFF2-40B4-BE49-F238E27FC236}">
                  <a16:creationId xmlns:a16="http://schemas.microsoft.com/office/drawing/2014/main" id="{B525DA37-D2EF-5A47-E272-8EB9966562F5}"/>
                </a:ext>
              </a:extLst>
            </p:cNvPr>
            <p:cNvSpPr txBox="1"/>
            <p:nvPr/>
          </p:nvSpPr>
          <p:spPr>
            <a:xfrm>
              <a:off x="1123157" y="6050614"/>
              <a:ext cx="4381499" cy="338554"/>
            </a:xfrm>
            <a:prstGeom prst="rect">
              <a:avLst/>
            </a:prstGeom>
            <a:noFill/>
          </p:spPr>
          <p:txBody>
            <a:bodyPr wrap="square" rtlCol="0">
              <a:spAutoFit/>
            </a:bodyPr>
            <a:lstStyle/>
            <a:p>
              <a:r>
                <a:rPr lang="en-IN" sz="1600" b="1" dirty="0"/>
                <a:t>Loan Management System – Project Presentation</a:t>
              </a:r>
              <a:endParaRPr lang="en-US" sz="1600" b="1" dirty="0">
                <a:solidFill>
                  <a:srgbClr val="1B134C"/>
                </a:solidFill>
                <a:latin typeface="Poppins" panose="00000500000000000000" pitchFamily="2" charset="0"/>
                <a:cs typeface="Poppins" panose="00000500000000000000" pitchFamily="2" charset="0"/>
              </a:endParaRPr>
            </a:p>
          </p:txBody>
        </p:sp>
        <p:pic>
          <p:nvPicPr>
            <p:cNvPr id="8" name="Graphic 7">
              <a:extLst>
                <a:ext uri="{FF2B5EF4-FFF2-40B4-BE49-F238E27FC236}">
                  <a16:creationId xmlns:a16="http://schemas.microsoft.com/office/drawing/2014/main" id="{DE79119C-F5D0-516F-2119-6EC753D6B6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8333" y="6026099"/>
              <a:ext cx="353218" cy="388987"/>
            </a:xfrm>
            <a:prstGeom prst="rect">
              <a:avLst/>
            </a:prstGeom>
          </p:spPr>
        </p:pic>
        <p:cxnSp>
          <p:nvCxnSpPr>
            <p:cNvPr id="10" name="Straight Connector 9">
              <a:extLst>
                <a:ext uri="{FF2B5EF4-FFF2-40B4-BE49-F238E27FC236}">
                  <a16:creationId xmlns:a16="http://schemas.microsoft.com/office/drawing/2014/main" id="{1CA5A2F2-FE45-7F32-05D2-A11066819A95}"/>
                </a:ext>
              </a:extLst>
            </p:cNvPr>
            <p:cNvCxnSpPr/>
            <p:nvPr/>
          </p:nvCxnSpPr>
          <p:spPr>
            <a:xfrm>
              <a:off x="1123157" y="6026099"/>
              <a:ext cx="0" cy="388987"/>
            </a:xfrm>
            <a:prstGeom prst="line">
              <a:avLst/>
            </a:prstGeom>
          </p:spPr>
          <p:style>
            <a:lnRef idx="3">
              <a:schemeClr val="dk1"/>
            </a:lnRef>
            <a:fillRef idx="0">
              <a:schemeClr val="dk1"/>
            </a:fillRef>
            <a:effectRef idx="2">
              <a:schemeClr val="dk1"/>
            </a:effectRef>
            <a:fontRef idx="minor">
              <a:schemeClr val="tx1"/>
            </a:fontRef>
          </p:style>
        </p:cxnSp>
      </p:grpSp>
      <p:sp>
        <p:nvSpPr>
          <p:cNvPr id="12" name="TextBox 11">
            <a:extLst>
              <a:ext uri="{FF2B5EF4-FFF2-40B4-BE49-F238E27FC236}">
                <a16:creationId xmlns:a16="http://schemas.microsoft.com/office/drawing/2014/main" id="{6FDB223A-9D6B-E2E0-6732-47430A2EF29D}"/>
              </a:ext>
            </a:extLst>
          </p:cNvPr>
          <p:cNvSpPr txBox="1"/>
          <p:nvPr/>
        </p:nvSpPr>
        <p:spPr>
          <a:xfrm>
            <a:off x="618333" y="1570521"/>
            <a:ext cx="6150762" cy="3785652"/>
          </a:xfrm>
          <a:prstGeom prst="rect">
            <a:avLst/>
          </a:prstGeom>
          <a:noFill/>
        </p:spPr>
        <p:txBody>
          <a:bodyPr wrap="square" rtlCol="0">
            <a:spAutoFit/>
          </a:bodyPr>
          <a:lstStyle/>
          <a:p>
            <a:r>
              <a:rPr lang="en-IN" sz="2000" dirty="0"/>
              <a:t>The </a:t>
            </a:r>
            <a:r>
              <a:rPr lang="en-IN" sz="2000" b="1" dirty="0"/>
              <a:t>Loan Management System</a:t>
            </a:r>
            <a:r>
              <a:rPr lang="en-IN" sz="2000" dirty="0"/>
              <a:t> is a digital platform designed to simplify and automate the handling of various types of loans such as property, education, gold, and vehicle loans. The Loan Management System (LMS) is a backend software solution built with Python, </a:t>
            </a:r>
            <a:r>
              <a:rPr lang="en-IN" sz="2000" dirty="0" err="1"/>
              <a:t>FastAPI</a:t>
            </a:r>
            <a:r>
              <a:rPr lang="en-IN" sz="2000" dirty="0"/>
              <a:t> and MongoDB that automates the complete loan lifecycle — from loan application with EMI scheduling to approval, disbursement, and repayment. It is designed for financial institutions, NBFCs, and banks to streamline operations, reduce manual errors, and provide transparency in loan processing.</a:t>
            </a:r>
          </a:p>
          <a:p>
            <a:endParaRPr lang="en-IN" sz="2000" dirty="0"/>
          </a:p>
        </p:txBody>
      </p:sp>
      <p:sp>
        <p:nvSpPr>
          <p:cNvPr id="14" name="TextBox 13">
            <a:extLst>
              <a:ext uri="{FF2B5EF4-FFF2-40B4-BE49-F238E27FC236}">
                <a16:creationId xmlns:a16="http://schemas.microsoft.com/office/drawing/2014/main" id="{FBD6280C-B1AC-E4E9-D7B9-00506334F729}"/>
              </a:ext>
            </a:extLst>
          </p:cNvPr>
          <p:cNvSpPr txBox="1"/>
          <p:nvPr/>
        </p:nvSpPr>
        <p:spPr>
          <a:xfrm>
            <a:off x="618333" y="696991"/>
            <a:ext cx="5880438" cy="665567"/>
          </a:xfrm>
          <a:prstGeom prst="rect">
            <a:avLst/>
          </a:prstGeom>
          <a:noFill/>
        </p:spPr>
        <p:txBody>
          <a:bodyPr wrap="square" rtlCol="0">
            <a:spAutoFit/>
          </a:bodyPr>
          <a:lstStyle/>
          <a:p>
            <a:pPr>
              <a:lnSpc>
                <a:spcPct val="70000"/>
              </a:lnSpc>
            </a:pPr>
            <a:r>
              <a:rPr lang="en-US" sz="5000" b="1" spc="-300" dirty="0">
                <a:solidFill>
                  <a:srgbClr val="1B134C"/>
                </a:solidFill>
                <a:latin typeface="Poppins" panose="00000500000000000000" pitchFamily="2" charset="0"/>
                <a:cs typeface="Poppins" panose="00000500000000000000" pitchFamily="2" charset="0"/>
              </a:rPr>
              <a:t>INTRODUCTION</a:t>
            </a:r>
          </a:p>
        </p:txBody>
      </p:sp>
      <p:sp>
        <p:nvSpPr>
          <p:cNvPr id="16" name="Rectangle 15">
            <a:extLst>
              <a:ext uri="{FF2B5EF4-FFF2-40B4-BE49-F238E27FC236}">
                <a16:creationId xmlns:a16="http://schemas.microsoft.com/office/drawing/2014/main" id="{7995D5C1-CD53-1E56-E137-1E3DA2F697E6}"/>
              </a:ext>
            </a:extLst>
          </p:cNvPr>
          <p:cNvSpPr/>
          <p:nvPr/>
        </p:nvSpPr>
        <p:spPr>
          <a:xfrm>
            <a:off x="7677150" y="628650"/>
            <a:ext cx="3705225" cy="5124450"/>
          </a:xfrm>
          <a:prstGeom prst="rect">
            <a:avLst/>
          </a:prstGeom>
          <a:solidFill>
            <a:srgbClr val="1B134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4055C5D4-DBDF-33EC-4587-DDFBCF32D089}"/>
              </a:ext>
            </a:extLst>
          </p:cNvPr>
          <p:cNvSpPr/>
          <p:nvPr/>
        </p:nvSpPr>
        <p:spPr>
          <a:xfrm>
            <a:off x="9725025" y="4267826"/>
            <a:ext cx="2057400" cy="1943100"/>
          </a:xfrm>
          <a:prstGeom prst="rect">
            <a:avLst/>
          </a:prstGeom>
          <a:solidFill>
            <a:srgbClr val="F39E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AEFBDE8-B5E7-821B-23CA-6944C624FA10}"/>
              </a:ext>
            </a:extLst>
          </p:cNvPr>
          <p:cNvSpPr/>
          <p:nvPr/>
        </p:nvSpPr>
        <p:spPr>
          <a:xfrm>
            <a:off x="7448550" y="316207"/>
            <a:ext cx="542925" cy="1647826"/>
          </a:xfrm>
          <a:prstGeom prst="rect">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9A01612-14CA-4D26-BCE4-8383C5824C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0075" y="1181154"/>
            <a:ext cx="2818039" cy="2818039"/>
          </a:xfrm>
          <a:prstGeom prst="rect">
            <a:avLst/>
          </a:prstGeom>
        </p:spPr>
      </p:pic>
    </p:spTree>
    <p:extLst>
      <p:ext uri="{BB962C8B-B14F-4D97-AF65-F5344CB8AC3E}">
        <p14:creationId xmlns:p14="http://schemas.microsoft.com/office/powerpoint/2010/main" val="3368749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C5D6E-75BE-3BF8-DDFF-AEFFFAB726E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0E444ED-87CB-1698-015F-8C5295054BA6}"/>
              </a:ext>
            </a:extLst>
          </p:cNvPr>
          <p:cNvPicPr>
            <a:picLocks noChangeAspect="1"/>
          </p:cNvPicPr>
          <p:nvPr/>
        </p:nvPicPr>
        <p:blipFill>
          <a:blip r:embed="rId3">
            <a:extLst>
              <a:ext uri="{28A0092B-C50C-407E-A947-70E740481C1C}">
                <a14:useLocalDpi xmlns:a14="http://schemas.microsoft.com/office/drawing/2010/main" val="0"/>
              </a:ext>
            </a:extLst>
          </a:blip>
          <a:srcRect t="8882" b="8882"/>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D57251C9-50E1-D6E7-1A31-0100DAF93BD5}"/>
              </a:ext>
            </a:extLst>
          </p:cNvPr>
          <p:cNvSpPr/>
          <p:nvPr/>
        </p:nvSpPr>
        <p:spPr>
          <a:xfrm>
            <a:off x="0" y="5871188"/>
            <a:ext cx="5618956" cy="6974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 name="Rectangle 3">
            <a:extLst>
              <a:ext uri="{FF2B5EF4-FFF2-40B4-BE49-F238E27FC236}">
                <a16:creationId xmlns:a16="http://schemas.microsoft.com/office/drawing/2014/main" id="{E06E736C-1227-C0DA-94D9-E520C71916E2}"/>
              </a:ext>
            </a:extLst>
          </p:cNvPr>
          <p:cNvSpPr/>
          <p:nvPr/>
        </p:nvSpPr>
        <p:spPr>
          <a:xfrm>
            <a:off x="493486" y="0"/>
            <a:ext cx="6275608" cy="5210629"/>
          </a:xfrm>
          <a:prstGeom prst="rect">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p>
        </p:txBody>
      </p:sp>
      <p:grpSp>
        <p:nvGrpSpPr>
          <p:cNvPr id="19" name="Group 18">
            <a:extLst>
              <a:ext uri="{FF2B5EF4-FFF2-40B4-BE49-F238E27FC236}">
                <a16:creationId xmlns:a16="http://schemas.microsoft.com/office/drawing/2014/main" id="{5337761C-828E-FF7C-E1DA-E59A8E2AF68F}"/>
              </a:ext>
            </a:extLst>
          </p:cNvPr>
          <p:cNvGrpSpPr/>
          <p:nvPr/>
        </p:nvGrpSpPr>
        <p:grpSpPr>
          <a:xfrm>
            <a:off x="732633" y="6026099"/>
            <a:ext cx="4886323" cy="388987"/>
            <a:chOff x="618333" y="6026099"/>
            <a:chExt cx="4886323" cy="388987"/>
          </a:xfrm>
        </p:grpSpPr>
        <p:sp>
          <p:nvSpPr>
            <p:cNvPr id="6" name="TextBox 5">
              <a:extLst>
                <a:ext uri="{FF2B5EF4-FFF2-40B4-BE49-F238E27FC236}">
                  <a16:creationId xmlns:a16="http://schemas.microsoft.com/office/drawing/2014/main" id="{7B643686-7E6A-4CFC-EB4B-F0BC1CE50BFB}"/>
                </a:ext>
              </a:extLst>
            </p:cNvPr>
            <p:cNvSpPr txBox="1"/>
            <p:nvPr/>
          </p:nvSpPr>
          <p:spPr>
            <a:xfrm>
              <a:off x="1123157" y="6050614"/>
              <a:ext cx="4381499" cy="338554"/>
            </a:xfrm>
            <a:prstGeom prst="rect">
              <a:avLst/>
            </a:prstGeom>
            <a:noFill/>
          </p:spPr>
          <p:txBody>
            <a:bodyPr wrap="square" rtlCol="0">
              <a:spAutoFit/>
            </a:bodyPr>
            <a:lstStyle/>
            <a:p>
              <a:r>
                <a:rPr lang="en-IN" sz="1600" dirty="0"/>
                <a:t>Loan Management System – Project Presentation</a:t>
              </a:r>
              <a:endParaRPr lang="en-US" sz="1600" dirty="0">
                <a:solidFill>
                  <a:srgbClr val="1B134C"/>
                </a:solidFill>
                <a:latin typeface="Poppins" panose="00000500000000000000" pitchFamily="2" charset="0"/>
                <a:cs typeface="Poppins" panose="00000500000000000000" pitchFamily="2" charset="0"/>
              </a:endParaRPr>
            </a:p>
          </p:txBody>
        </p:sp>
        <p:pic>
          <p:nvPicPr>
            <p:cNvPr id="8" name="Graphic 7">
              <a:extLst>
                <a:ext uri="{FF2B5EF4-FFF2-40B4-BE49-F238E27FC236}">
                  <a16:creationId xmlns:a16="http://schemas.microsoft.com/office/drawing/2014/main" id="{DB8019E4-3052-E355-AC05-A6B236742CB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8333" y="6026099"/>
              <a:ext cx="353218" cy="388987"/>
            </a:xfrm>
            <a:prstGeom prst="rect">
              <a:avLst/>
            </a:prstGeom>
          </p:spPr>
        </p:pic>
        <p:cxnSp>
          <p:nvCxnSpPr>
            <p:cNvPr id="10" name="Straight Connector 9">
              <a:extLst>
                <a:ext uri="{FF2B5EF4-FFF2-40B4-BE49-F238E27FC236}">
                  <a16:creationId xmlns:a16="http://schemas.microsoft.com/office/drawing/2014/main" id="{0EA24FC2-CF6A-5B4D-1C5F-4C0CC5ABE0AB}"/>
                </a:ext>
              </a:extLst>
            </p:cNvPr>
            <p:cNvCxnSpPr/>
            <p:nvPr/>
          </p:nvCxnSpPr>
          <p:spPr>
            <a:xfrm>
              <a:off x="1123157" y="6026099"/>
              <a:ext cx="0" cy="388987"/>
            </a:xfrm>
            <a:prstGeom prst="line">
              <a:avLst/>
            </a:prstGeom>
          </p:spPr>
          <p:style>
            <a:lnRef idx="3">
              <a:schemeClr val="dk1"/>
            </a:lnRef>
            <a:fillRef idx="0">
              <a:schemeClr val="dk1"/>
            </a:fillRef>
            <a:effectRef idx="2">
              <a:schemeClr val="dk1"/>
            </a:effectRef>
            <a:fontRef idx="minor">
              <a:schemeClr val="tx1"/>
            </a:fontRef>
          </p:style>
        </p:cxnSp>
      </p:grpSp>
      <p:sp>
        <p:nvSpPr>
          <p:cNvPr id="11" name="TextBox 10">
            <a:extLst>
              <a:ext uri="{FF2B5EF4-FFF2-40B4-BE49-F238E27FC236}">
                <a16:creationId xmlns:a16="http://schemas.microsoft.com/office/drawing/2014/main" id="{83335217-7D2D-3A92-6CFA-B96DAA7B6CCC}"/>
              </a:ext>
            </a:extLst>
          </p:cNvPr>
          <p:cNvSpPr txBox="1"/>
          <p:nvPr/>
        </p:nvSpPr>
        <p:spPr>
          <a:xfrm>
            <a:off x="1042989" y="1093441"/>
            <a:ext cx="5540691" cy="3230115"/>
          </a:xfrm>
          <a:prstGeom prst="rect">
            <a:avLst/>
          </a:prstGeom>
          <a:noFill/>
        </p:spPr>
        <p:txBody>
          <a:bodyPr wrap="square" rtlCol="0">
            <a:spAutoFit/>
          </a:bodyPr>
          <a:lstStyle/>
          <a:p>
            <a:pPr marL="285750" indent="-285750">
              <a:lnSpc>
                <a:spcPct val="150000"/>
              </a:lnSpc>
              <a:buFont typeface="Wingdings" panose="05000000000000000000" pitchFamily="2" charset="2"/>
              <a:buChar char="§"/>
            </a:pPr>
            <a:endParaRPr lang="en-IN" dirty="0">
              <a:solidFill>
                <a:schemeClr val="bg1">
                  <a:lumMod val="95000"/>
                  <a:lumOff val="5000"/>
                </a:schemeClr>
              </a:solidFill>
            </a:endParaRPr>
          </a:p>
          <a:p>
            <a:pPr marL="285750" indent="-285750">
              <a:lnSpc>
                <a:spcPct val="150000"/>
              </a:lnSpc>
              <a:buFont typeface="Wingdings" panose="05000000000000000000" pitchFamily="2" charset="2"/>
              <a:buChar char="§"/>
              <a:defRPr sz="2000"/>
            </a:pPr>
            <a:r>
              <a:rPr lang="en-IN" dirty="0">
                <a:solidFill>
                  <a:schemeClr val="bg1">
                    <a:lumMod val="95000"/>
                    <a:lumOff val="5000"/>
                  </a:schemeClr>
                </a:solidFill>
              </a:rPr>
              <a:t>Automate loan processes from application to repayment</a:t>
            </a:r>
          </a:p>
          <a:p>
            <a:pPr marL="285750" indent="-285750">
              <a:lnSpc>
                <a:spcPct val="150000"/>
              </a:lnSpc>
              <a:buFont typeface="Wingdings" panose="05000000000000000000" pitchFamily="2" charset="2"/>
              <a:buChar char="§"/>
              <a:defRPr sz="2000"/>
            </a:pPr>
            <a:r>
              <a:rPr lang="en-IN" dirty="0">
                <a:solidFill>
                  <a:schemeClr val="bg1">
                    <a:lumMod val="95000"/>
                    <a:lumOff val="5000"/>
                  </a:schemeClr>
                </a:solidFill>
              </a:rPr>
              <a:t>Enable role-based access (Admin &amp; Borrower)</a:t>
            </a:r>
          </a:p>
          <a:p>
            <a:pPr marL="285750" indent="-285750">
              <a:lnSpc>
                <a:spcPct val="150000"/>
              </a:lnSpc>
              <a:buFont typeface="Wingdings" panose="05000000000000000000" pitchFamily="2" charset="2"/>
              <a:buChar char="§"/>
              <a:defRPr sz="2000"/>
            </a:pPr>
            <a:r>
              <a:rPr lang="en-IN" dirty="0">
                <a:solidFill>
                  <a:schemeClr val="bg1">
                    <a:lumMod val="95000"/>
                    <a:lumOff val="5000"/>
                  </a:schemeClr>
                </a:solidFill>
              </a:rPr>
              <a:t>Secure authentication using JWT</a:t>
            </a:r>
          </a:p>
          <a:p>
            <a:pPr marL="285750" indent="-285750">
              <a:lnSpc>
                <a:spcPct val="150000"/>
              </a:lnSpc>
              <a:buFont typeface="Wingdings" panose="05000000000000000000" pitchFamily="2" charset="2"/>
              <a:buChar char="§"/>
              <a:defRPr sz="2000"/>
            </a:pPr>
            <a:r>
              <a:rPr lang="en-IN" dirty="0">
                <a:solidFill>
                  <a:schemeClr val="bg1">
                    <a:lumMod val="95000"/>
                    <a:lumOff val="5000"/>
                  </a:schemeClr>
                </a:solidFill>
              </a:rPr>
              <a:t>Real-time loan tracking and transaction history</a:t>
            </a:r>
          </a:p>
          <a:p>
            <a:pPr marL="285750" indent="-285750">
              <a:lnSpc>
                <a:spcPct val="150000"/>
              </a:lnSpc>
              <a:buFont typeface="Wingdings" panose="05000000000000000000" pitchFamily="2" charset="2"/>
              <a:buChar char="§"/>
              <a:defRPr sz="2000"/>
            </a:pPr>
            <a:r>
              <a:rPr lang="en-IN" dirty="0">
                <a:solidFill>
                  <a:schemeClr val="bg1">
                    <a:lumMod val="95000"/>
                    <a:lumOff val="5000"/>
                  </a:schemeClr>
                </a:solidFill>
              </a:rPr>
              <a:t>Increase efficiency, transparency, and scalability</a:t>
            </a:r>
          </a:p>
        </p:txBody>
      </p:sp>
      <p:sp>
        <p:nvSpPr>
          <p:cNvPr id="14" name="TextBox 13">
            <a:extLst>
              <a:ext uri="{FF2B5EF4-FFF2-40B4-BE49-F238E27FC236}">
                <a16:creationId xmlns:a16="http://schemas.microsoft.com/office/drawing/2014/main" id="{0A41214E-DA30-18B9-9279-561310A407E1}"/>
              </a:ext>
            </a:extLst>
          </p:cNvPr>
          <p:cNvSpPr txBox="1"/>
          <p:nvPr/>
        </p:nvSpPr>
        <p:spPr>
          <a:xfrm>
            <a:off x="1042989" y="708666"/>
            <a:ext cx="4381499" cy="642612"/>
          </a:xfrm>
          <a:prstGeom prst="rect">
            <a:avLst/>
          </a:prstGeom>
          <a:noFill/>
        </p:spPr>
        <p:txBody>
          <a:bodyPr wrap="square" rtlCol="0">
            <a:spAutoFit/>
          </a:bodyPr>
          <a:lstStyle/>
          <a:p>
            <a:pPr>
              <a:lnSpc>
                <a:spcPct val="70000"/>
              </a:lnSpc>
            </a:pPr>
            <a:r>
              <a:rPr lang="en-US" sz="4800" b="1" spc="-300" dirty="0">
                <a:solidFill>
                  <a:schemeClr val="bg1"/>
                </a:solidFill>
                <a:latin typeface="Poppins" panose="00000500000000000000" pitchFamily="2" charset="0"/>
                <a:cs typeface="Poppins" panose="00000500000000000000" pitchFamily="2" charset="0"/>
              </a:rPr>
              <a:t>OBJECTIVES</a:t>
            </a:r>
          </a:p>
        </p:txBody>
      </p:sp>
    </p:spTree>
    <p:extLst>
      <p:ext uri="{BB962C8B-B14F-4D97-AF65-F5344CB8AC3E}">
        <p14:creationId xmlns:p14="http://schemas.microsoft.com/office/powerpoint/2010/main" val="3018656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lowchart: Connector 16">
            <a:extLst>
              <a:ext uri="{FF2B5EF4-FFF2-40B4-BE49-F238E27FC236}">
                <a16:creationId xmlns:a16="http://schemas.microsoft.com/office/drawing/2014/main" id="{4C91A7A9-76C6-5C2E-478B-78958A205DC7}"/>
              </a:ext>
            </a:extLst>
          </p:cNvPr>
          <p:cNvSpPr/>
          <p:nvPr/>
        </p:nvSpPr>
        <p:spPr>
          <a:xfrm>
            <a:off x="8806656" y="1013066"/>
            <a:ext cx="431800" cy="431800"/>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lowchart: Connector 17">
            <a:extLst>
              <a:ext uri="{FF2B5EF4-FFF2-40B4-BE49-F238E27FC236}">
                <a16:creationId xmlns:a16="http://schemas.microsoft.com/office/drawing/2014/main" id="{6C79B913-9121-C0E3-775A-7CF709668169}"/>
              </a:ext>
            </a:extLst>
          </p:cNvPr>
          <p:cNvSpPr/>
          <p:nvPr/>
        </p:nvSpPr>
        <p:spPr>
          <a:xfrm>
            <a:off x="6892178" y="5509860"/>
            <a:ext cx="229893" cy="229893"/>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lowchart: Connector 18">
            <a:extLst>
              <a:ext uri="{FF2B5EF4-FFF2-40B4-BE49-F238E27FC236}">
                <a16:creationId xmlns:a16="http://schemas.microsoft.com/office/drawing/2014/main" id="{7D55A065-5D8F-699B-CAD5-956600A06FD1}"/>
              </a:ext>
            </a:extLst>
          </p:cNvPr>
          <p:cNvSpPr/>
          <p:nvPr/>
        </p:nvSpPr>
        <p:spPr>
          <a:xfrm>
            <a:off x="10997406" y="5740400"/>
            <a:ext cx="431800" cy="431800"/>
          </a:xfrm>
          <a:prstGeom prst="flowChartConnector">
            <a:avLst/>
          </a:prstGeom>
          <a:solidFill>
            <a:srgbClr val="F39E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C839A03C-53B6-4F86-A771-D7EC584B7B3F}"/>
              </a:ext>
            </a:extLst>
          </p:cNvPr>
          <p:cNvGrpSpPr/>
          <p:nvPr/>
        </p:nvGrpSpPr>
        <p:grpSpPr>
          <a:xfrm>
            <a:off x="732633" y="6026099"/>
            <a:ext cx="4886323" cy="388987"/>
            <a:chOff x="618333" y="6026099"/>
            <a:chExt cx="4886323" cy="388987"/>
          </a:xfrm>
        </p:grpSpPr>
        <p:sp>
          <p:nvSpPr>
            <p:cNvPr id="24" name="TextBox 23">
              <a:extLst>
                <a:ext uri="{FF2B5EF4-FFF2-40B4-BE49-F238E27FC236}">
                  <a16:creationId xmlns:a16="http://schemas.microsoft.com/office/drawing/2014/main" id="{13FBBCED-CCB6-45CA-9C24-1762F552B79F}"/>
                </a:ext>
              </a:extLst>
            </p:cNvPr>
            <p:cNvSpPr txBox="1"/>
            <p:nvPr/>
          </p:nvSpPr>
          <p:spPr>
            <a:xfrm>
              <a:off x="1123157" y="6050614"/>
              <a:ext cx="4381499" cy="338554"/>
            </a:xfrm>
            <a:prstGeom prst="rect">
              <a:avLst/>
            </a:prstGeom>
            <a:noFill/>
          </p:spPr>
          <p:txBody>
            <a:bodyPr wrap="square" rtlCol="0">
              <a:spAutoFit/>
            </a:bodyPr>
            <a:lstStyle/>
            <a:p>
              <a:r>
                <a:rPr lang="en-IN" sz="1600" b="1" dirty="0"/>
                <a:t>Loan Management System – Project Presentation</a:t>
              </a:r>
              <a:endParaRPr lang="en-US" sz="1600" b="1" dirty="0">
                <a:solidFill>
                  <a:srgbClr val="1B134C"/>
                </a:solidFill>
                <a:latin typeface="Poppins" panose="00000500000000000000" pitchFamily="2" charset="0"/>
                <a:cs typeface="Poppins" panose="00000500000000000000" pitchFamily="2" charset="0"/>
              </a:endParaRPr>
            </a:p>
          </p:txBody>
        </p:sp>
        <p:pic>
          <p:nvPicPr>
            <p:cNvPr id="25" name="Graphic 24">
              <a:extLst>
                <a:ext uri="{FF2B5EF4-FFF2-40B4-BE49-F238E27FC236}">
                  <a16:creationId xmlns:a16="http://schemas.microsoft.com/office/drawing/2014/main" id="{B03EA8CC-97F9-43B9-9AD7-1D83708924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8333" y="6026099"/>
              <a:ext cx="353218" cy="388987"/>
            </a:xfrm>
            <a:prstGeom prst="rect">
              <a:avLst/>
            </a:prstGeom>
          </p:spPr>
        </p:pic>
        <p:cxnSp>
          <p:nvCxnSpPr>
            <p:cNvPr id="26" name="Straight Connector 25">
              <a:extLst>
                <a:ext uri="{FF2B5EF4-FFF2-40B4-BE49-F238E27FC236}">
                  <a16:creationId xmlns:a16="http://schemas.microsoft.com/office/drawing/2014/main" id="{786C3D73-0F31-4675-B89E-4953D38B60D0}"/>
                </a:ext>
              </a:extLst>
            </p:cNvPr>
            <p:cNvCxnSpPr/>
            <p:nvPr/>
          </p:nvCxnSpPr>
          <p:spPr>
            <a:xfrm>
              <a:off x="1123157" y="6026099"/>
              <a:ext cx="0" cy="388987"/>
            </a:xfrm>
            <a:prstGeom prst="line">
              <a:avLst/>
            </a:prstGeom>
          </p:spPr>
          <p:style>
            <a:lnRef idx="3">
              <a:schemeClr val="dk1"/>
            </a:lnRef>
            <a:fillRef idx="0">
              <a:schemeClr val="dk1"/>
            </a:fillRef>
            <a:effectRef idx="2">
              <a:schemeClr val="dk1"/>
            </a:effectRef>
            <a:fontRef idx="minor">
              <a:schemeClr val="tx1"/>
            </a:fontRef>
          </p:style>
        </p:cxnSp>
      </p:grpSp>
      <p:sp>
        <p:nvSpPr>
          <p:cNvPr id="31" name="Rectangle 30">
            <a:extLst>
              <a:ext uri="{FF2B5EF4-FFF2-40B4-BE49-F238E27FC236}">
                <a16:creationId xmlns:a16="http://schemas.microsoft.com/office/drawing/2014/main" id="{3C69502D-DE4E-46ED-ADE6-F444803A615E}"/>
              </a:ext>
            </a:extLst>
          </p:cNvPr>
          <p:cNvSpPr/>
          <p:nvPr/>
        </p:nvSpPr>
        <p:spPr>
          <a:xfrm>
            <a:off x="0" y="5871188"/>
            <a:ext cx="5618956" cy="6974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7" name="Flowchart: Connector 36">
            <a:extLst>
              <a:ext uri="{FF2B5EF4-FFF2-40B4-BE49-F238E27FC236}">
                <a16:creationId xmlns:a16="http://schemas.microsoft.com/office/drawing/2014/main" id="{30E802B1-7511-4805-BCA9-5D806AF02A6E}"/>
              </a:ext>
            </a:extLst>
          </p:cNvPr>
          <p:cNvSpPr/>
          <p:nvPr/>
        </p:nvSpPr>
        <p:spPr>
          <a:xfrm>
            <a:off x="6892178" y="5580980"/>
            <a:ext cx="229893" cy="229893"/>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lowchart: Connector 40">
            <a:extLst>
              <a:ext uri="{FF2B5EF4-FFF2-40B4-BE49-F238E27FC236}">
                <a16:creationId xmlns:a16="http://schemas.microsoft.com/office/drawing/2014/main" id="{0DBB0338-6207-4931-A221-E2B991FA2CC1}"/>
              </a:ext>
            </a:extLst>
          </p:cNvPr>
          <p:cNvSpPr/>
          <p:nvPr/>
        </p:nvSpPr>
        <p:spPr>
          <a:xfrm>
            <a:off x="8806656" y="1013066"/>
            <a:ext cx="431800" cy="431800"/>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lowchart: Connector 41">
            <a:extLst>
              <a:ext uri="{FF2B5EF4-FFF2-40B4-BE49-F238E27FC236}">
                <a16:creationId xmlns:a16="http://schemas.microsoft.com/office/drawing/2014/main" id="{84BAFA20-FD93-4B27-8214-653145055C27}"/>
              </a:ext>
            </a:extLst>
          </p:cNvPr>
          <p:cNvSpPr/>
          <p:nvPr/>
        </p:nvSpPr>
        <p:spPr>
          <a:xfrm>
            <a:off x="6892178" y="5509860"/>
            <a:ext cx="229893" cy="229893"/>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lowchart: Connector 42">
            <a:extLst>
              <a:ext uri="{FF2B5EF4-FFF2-40B4-BE49-F238E27FC236}">
                <a16:creationId xmlns:a16="http://schemas.microsoft.com/office/drawing/2014/main" id="{4F64D3A1-4EA3-4DF8-8C06-D16C20978C7D}"/>
              </a:ext>
            </a:extLst>
          </p:cNvPr>
          <p:cNvSpPr/>
          <p:nvPr/>
        </p:nvSpPr>
        <p:spPr>
          <a:xfrm>
            <a:off x="10997406" y="5740400"/>
            <a:ext cx="431800" cy="431800"/>
          </a:xfrm>
          <a:prstGeom prst="flowChartConnector">
            <a:avLst/>
          </a:prstGeom>
          <a:solidFill>
            <a:srgbClr val="F39E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43">
            <a:extLst>
              <a:ext uri="{FF2B5EF4-FFF2-40B4-BE49-F238E27FC236}">
                <a16:creationId xmlns:a16="http://schemas.microsoft.com/office/drawing/2014/main" id="{69EE1D3D-0850-4795-B444-EA86ABCC8B82}"/>
              </a:ext>
            </a:extLst>
          </p:cNvPr>
          <p:cNvGrpSpPr/>
          <p:nvPr/>
        </p:nvGrpSpPr>
        <p:grpSpPr>
          <a:xfrm>
            <a:off x="732633" y="6026099"/>
            <a:ext cx="4886323" cy="388987"/>
            <a:chOff x="618333" y="6026099"/>
            <a:chExt cx="4886323" cy="388987"/>
          </a:xfrm>
        </p:grpSpPr>
        <p:sp>
          <p:nvSpPr>
            <p:cNvPr id="45" name="TextBox 44">
              <a:extLst>
                <a:ext uri="{FF2B5EF4-FFF2-40B4-BE49-F238E27FC236}">
                  <a16:creationId xmlns:a16="http://schemas.microsoft.com/office/drawing/2014/main" id="{2576C376-3583-406A-A7E0-C88AAEB23FDB}"/>
                </a:ext>
              </a:extLst>
            </p:cNvPr>
            <p:cNvSpPr txBox="1"/>
            <p:nvPr/>
          </p:nvSpPr>
          <p:spPr>
            <a:xfrm>
              <a:off x="1123157" y="6050614"/>
              <a:ext cx="4381499" cy="338554"/>
            </a:xfrm>
            <a:prstGeom prst="rect">
              <a:avLst/>
            </a:prstGeom>
            <a:noFill/>
          </p:spPr>
          <p:txBody>
            <a:bodyPr wrap="square" rtlCol="0">
              <a:spAutoFit/>
            </a:bodyPr>
            <a:lstStyle/>
            <a:p>
              <a:r>
                <a:rPr lang="en-IN" sz="1600" b="1" dirty="0"/>
                <a:t>Loan Management System – Project Presentation</a:t>
              </a:r>
              <a:endParaRPr lang="en-US" sz="1600" b="1" dirty="0">
                <a:solidFill>
                  <a:srgbClr val="1B134C"/>
                </a:solidFill>
                <a:latin typeface="Poppins" panose="00000500000000000000" pitchFamily="2" charset="0"/>
                <a:cs typeface="Poppins" panose="00000500000000000000" pitchFamily="2" charset="0"/>
              </a:endParaRPr>
            </a:p>
          </p:txBody>
        </p:sp>
        <p:pic>
          <p:nvPicPr>
            <p:cNvPr id="46" name="Graphic 45">
              <a:extLst>
                <a:ext uri="{FF2B5EF4-FFF2-40B4-BE49-F238E27FC236}">
                  <a16:creationId xmlns:a16="http://schemas.microsoft.com/office/drawing/2014/main" id="{F566E8B6-FA29-4CD7-881A-B6299033002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8333" y="6026099"/>
              <a:ext cx="353218" cy="388987"/>
            </a:xfrm>
            <a:prstGeom prst="rect">
              <a:avLst/>
            </a:prstGeom>
          </p:spPr>
        </p:pic>
        <p:cxnSp>
          <p:nvCxnSpPr>
            <p:cNvPr id="47" name="Straight Connector 46">
              <a:extLst>
                <a:ext uri="{FF2B5EF4-FFF2-40B4-BE49-F238E27FC236}">
                  <a16:creationId xmlns:a16="http://schemas.microsoft.com/office/drawing/2014/main" id="{5ED09088-C753-4B0A-9031-F864979CD2E3}"/>
                </a:ext>
              </a:extLst>
            </p:cNvPr>
            <p:cNvCxnSpPr/>
            <p:nvPr/>
          </p:nvCxnSpPr>
          <p:spPr>
            <a:xfrm>
              <a:off x="1123157" y="6026099"/>
              <a:ext cx="0" cy="388987"/>
            </a:xfrm>
            <a:prstGeom prst="line">
              <a:avLst/>
            </a:prstGeom>
          </p:spPr>
          <p:style>
            <a:lnRef idx="3">
              <a:schemeClr val="dk1"/>
            </a:lnRef>
            <a:fillRef idx="0">
              <a:schemeClr val="dk1"/>
            </a:fillRef>
            <a:effectRef idx="2">
              <a:schemeClr val="dk1"/>
            </a:effectRef>
            <a:fontRef idx="minor">
              <a:schemeClr val="tx1"/>
            </a:fontRef>
          </p:style>
        </p:cxnSp>
      </p:grpSp>
      <p:sp>
        <p:nvSpPr>
          <p:cNvPr id="49" name="Rectangle 48">
            <a:extLst>
              <a:ext uri="{FF2B5EF4-FFF2-40B4-BE49-F238E27FC236}">
                <a16:creationId xmlns:a16="http://schemas.microsoft.com/office/drawing/2014/main" id="{98DD2F57-4194-4C77-ADC6-F6B38D9F52BD}"/>
              </a:ext>
            </a:extLst>
          </p:cNvPr>
          <p:cNvSpPr/>
          <p:nvPr/>
        </p:nvSpPr>
        <p:spPr>
          <a:xfrm>
            <a:off x="909241" y="1006697"/>
            <a:ext cx="9931479" cy="4153445"/>
          </a:xfrm>
          <a:prstGeom prst="rect">
            <a:avLst/>
          </a:prstGeom>
        </p:spPr>
        <p:txBody>
          <a:bodyPr wrap="square">
            <a:spAutoFit/>
          </a:bodyPr>
          <a:lstStyle/>
          <a:p>
            <a:pPr marL="285750" indent="-285750">
              <a:lnSpc>
                <a:spcPct val="150000"/>
              </a:lnSpc>
              <a:buFont typeface="Wingdings" panose="05000000000000000000" pitchFamily="2" charset="2"/>
              <a:buChar char="q"/>
            </a:pPr>
            <a:endParaRPr lang="en-IN" dirty="0"/>
          </a:p>
          <a:p>
            <a:pPr marL="342900" indent="-342900">
              <a:lnSpc>
                <a:spcPct val="150000"/>
              </a:lnSpc>
              <a:buFont typeface="Wingdings" panose="05000000000000000000" pitchFamily="2" charset="2"/>
              <a:buChar char="q"/>
              <a:defRPr sz="2000"/>
            </a:pPr>
            <a:r>
              <a:rPr lang="en-IN" b="1" dirty="0"/>
              <a:t>User Management </a:t>
            </a:r>
            <a:r>
              <a:rPr lang="en-IN" dirty="0"/>
              <a:t>– Registration and login for Admin &amp; Borrower, role-based permissions and security.</a:t>
            </a:r>
          </a:p>
          <a:p>
            <a:pPr marL="342900" indent="-342900">
              <a:lnSpc>
                <a:spcPct val="150000"/>
              </a:lnSpc>
              <a:buFont typeface="Wingdings" panose="05000000000000000000" pitchFamily="2" charset="2"/>
              <a:buChar char="q"/>
              <a:defRPr sz="2000"/>
            </a:pPr>
            <a:r>
              <a:rPr lang="en-IN" b="1" dirty="0"/>
              <a:t>Loan Management </a:t>
            </a:r>
            <a:r>
              <a:rPr lang="en-IN" dirty="0"/>
              <a:t>– Borrower applies for loans (property, education, vehicle, gold, etc…). Admin reviews and approves/disburses loans or reject loan. Borrower makes repayments in </a:t>
            </a:r>
            <a:r>
              <a:rPr lang="en-IN" dirty="0" err="1"/>
              <a:t>installments</a:t>
            </a:r>
            <a:r>
              <a:rPr lang="en-IN" dirty="0"/>
              <a:t>.</a:t>
            </a:r>
          </a:p>
          <a:p>
            <a:pPr marL="342900" indent="-342900">
              <a:lnSpc>
                <a:spcPct val="150000"/>
              </a:lnSpc>
              <a:buFont typeface="Wingdings" panose="05000000000000000000" pitchFamily="2" charset="2"/>
              <a:buChar char="q"/>
              <a:defRPr sz="2000"/>
            </a:pPr>
            <a:r>
              <a:rPr lang="en-IN" b="1" dirty="0"/>
              <a:t>Secure Authentication </a:t>
            </a:r>
            <a:r>
              <a:rPr lang="en-IN" dirty="0"/>
              <a:t>– JWT-based login ensures safe and secure access.</a:t>
            </a:r>
          </a:p>
          <a:p>
            <a:pPr marL="342900" indent="-342900">
              <a:lnSpc>
                <a:spcPct val="150000"/>
              </a:lnSpc>
              <a:buFont typeface="Wingdings" panose="05000000000000000000" pitchFamily="2" charset="2"/>
              <a:buChar char="q"/>
              <a:defRPr sz="2000"/>
            </a:pPr>
            <a:r>
              <a:rPr lang="en-IN" b="1" dirty="0"/>
              <a:t>Transaction Tracking</a:t>
            </a:r>
            <a:r>
              <a:rPr lang="en-IN" dirty="0"/>
              <a:t> – Loan balance &amp; repayment history</a:t>
            </a:r>
          </a:p>
          <a:p>
            <a:pPr marL="342900" indent="-342900">
              <a:lnSpc>
                <a:spcPct val="150000"/>
              </a:lnSpc>
              <a:buFont typeface="Wingdings" panose="05000000000000000000" pitchFamily="2" charset="2"/>
              <a:buChar char="q"/>
              <a:defRPr sz="2000"/>
            </a:pPr>
            <a:r>
              <a:rPr lang="en-IN" b="1" dirty="0"/>
              <a:t>API-driven System </a:t>
            </a:r>
            <a:r>
              <a:rPr lang="en-IN" dirty="0"/>
              <a:t>– REST APIs for integration</a:t>
            </a:r>
          </a:p>
        </p:txBody>
      </p:sp>
      <p:sp>
        <p:nvSpPr>
          <p:cNvPr id="50" name="TextBox 49">
            <a:extLst>
              <a:ext uri="{FF2B5EF4-FFF2-40B4-BE49-F238E27FC236}">
                <a16:creationId xmlns:a16="http://schemas.microsoft.com/office/drawing/2014/main" id="{E7645B4B-43EE-401C-B19A-824A4D93A8F8}"/>
              </a:ext>
            </a:extLst>
          </p:cNvPr>
          <p:cNvSpPr txBox="1"/>
          <p:nvPr/>
        </p:nvSpPr>
        <p:spPr>
          <a:xfrm>
            <a:off x="909241" y="802254"/>
            <a:ext cx="4381499" cy="550920"/>
          </a:xfrm>
          <a:prstGeom prst="rect">
            <a:avLst/>
          </a:prstGeom>
          <a:noFill/>
        </p:spPr>
        <p:txBody>
          <a:bodyPr wrap="square" rtlCol="0">
            <a:spAutoFit/>
          </a:bodyPr>
          <a:lstStyle/>
          <a:p>
            <a:pPr>
              <a:lnSpc>
                <a:spcPct val="70000"/>
              </a:lnSpc>
            </a:pPr>
            <a:r>
              <a:rPr lang="en-IN" sz="4000" b="1" dirty="0">
                <a:effectLst>
                  <a:outerShdw blurRad="38100" dist="38100" dir="2700000" algn="tl">
                    <a:srgbClr val="000000">
                      <a:alpha val="43137"/>
                    </a:srgbClr>
                  </a:outerShdw>
                </a:effectLst>
              </a:rPr>
              <a:t>Key Features</a:t>
            </a:r>
            <a:endParaRPr lang="en-US" sz="4000" b="1" spc="-300" dirty="0">
              <a:solidFill>
                <a:srgbClr val="F39E34"/>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393197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lowchart: Connector 16">
            <a:extLst>
              <a:ext uri="{FF2B5EF4-FFF2-40B4-BE49-F238E27FC236}">
                <a16:creationId xmlns:a16="http://schemas.microsoft.com/office/drawing/2014/main" id="{4C91A7A9-76C6-5C2E-478B-78958A205DC7}"/>
              </a:ext>
            </a:extLst>
          </p:cNvPr>
          <p:cNvSpPr/>
          <p:nvPr/>
        </p:nvSpPr>
        <p:spPr>
          <a:xfrm>
            <a:off x="8806656" y="1013066"/>
            <a:ext cx="431800" cy="431800"/>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lowchart: Connector 17">
            <a:extLst>
              <a:ext uri="{FF2B5EF4-FFF2-40B4-BE49-F238E27FC236}">
                <a16:creationId xmlns:a16="http://schemas.microsoft.com/office/drawing/2014/main" id="{6C79B913-9121-C0E3-775A-7CF709668169}"/>
              </a:ext>
            </a:extLst>
          </p:cNvPr>
          <p:cNvSpPr/>
          <p:nvPr/>
        </p:nvSpPr>
        <p:spPr>
          <a:xfrm>
            <a:off x="6892178" y="5509860"/>
            <a:ext cx="229893" cy="229893"/>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lowchart: Connector 18">
            <a:extLst>
              <a:ext uri="{FF2B5EF4-FFF2-40B4-BE49-F238E27FC236}">
                <a16:creationId xmlns:a16="http://schemas.microsoft.com/office/drawing/2014/main" id="{7D55A065-5D8F-699B-CAD5-956600A06FD1}"/>
              </a:ext>
            </a:extLst>
          </p:cNvPr>
          <p:cNvSpPr/>
          <p:nvPr/>
        </p:nvSpPr>
        <p:spPr>
          <a:xfrm>
            <a:off x="10997406" y="5740400"/>
            <a:ext cx="431800" cy="431800"/>
          </a:xfrm>
          <a:prstGeom prst="flowChartConnector">
            <a:avLst/>
          </a:prstGeom>
          <a:solidFill>
            <a:srgbClr val="F39E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C839A03C-53B6-4F86-A771-D7EC584B7B3F}"/>
              </a:ext>
            </a:extLst>
          </p:cNvPr>
          <p:cNvGrpSpPr/>
          <p:nvPr/>
        </p:nvGrpSpPr>
        <p:grpSpPr>
          <a:xfrm>
            <a:off x="732633" y="6026099"/>
            <a:ext cx="4886323" cy="388987"/>
            <a:chOff x="618333" y="6026099"/>
            <a:chExt cx="4886323" cy="388987"/>
          </a:xfrm>
        </p:grpSpPr>
        <p:sp>
          <p:nvSpPr>
            <p:cNvPr id="24" name="TextBox 23">
              <a:extLst>
                <a:ext uri="{FF2B5EF4-FFF2-40B4-BE49-F238E27FC236}">
                  <a16:creationId xmlns:a16="http://schemas.microsoft.com/office/drawing/2014/main" id="{13FBBCED-CCB6-45CA-9C24-1762F552B79F}"/>
                </a:ext>
              </a:extLst>
            </p:cNvPr>
            <p:cNvSpPr txBox="1"/>
            <p:nvPr/>
          </p:nvSpPr>
          <p:spPr>
            <a:xfrm>
              <a:off x="1123157" y="6050614"/>
              <a:ext cx="4381499" cy="338554"/>
            </a:xfrm>
            <a:prstGeom prst="rect">
              <a:avLst/>
            </a:prstGeom>
            <a:noFill/>
          </p:spPr>
          <p:txBody>
            <a:bodyPr wrap="square" rtlCol="0">
              <a:spAutoFit/>
            </a:bodyPr>
            <a:lstStyle/>
            <a:p>
              <a:r>
                <a:rPr lang="en-IN" sz="1600" b="1" dirty="0"/>
                <a:t>Loan Management System – Project Presentation</a:t>
              </a:r>
              <a:endParaRPr lang="en-US" sz="1600" b="1" dirty="0">
                <a:solidFill>
                  <a:srgbClr val="1B134C"/>
                </a:solidFill>
                <a:latin typeface="Poppins" panose="00000500000000000000" pitchFamily="2" charset="0"/>
                <a:cs typeface="Poppins" panose="00000500000000000000" pitchFamily="2" charset="0"/>
              </a:endParaRPr>
            </a:p>
          </p:txBody>
        </p:sp>
        <p:pic>
          <p:nvPicPr>
            <p:cNvPr id="25" name="Graphic 24">
              <a:extLst>
                <a:ext uri="{FF2B5EF4-FFF2-40B4-BE49-F238E27FC236}">
                  <a16:creationId xmlns:a16="http://schemas.microsoft.com/office/drawing/2014/main" id="{B03EA8CC-97F9-43B9-9AD7-1D83708924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8333" y="6026099"/>
              <a:ext cx="353218" cy="388987"/>
            </a:xfrm>
            <a:prstGeom prst="rect">
              <a:avLst/>
            </a:prstGeom>
          </p:spPr>
        </p:pic>
        <p:cxnSp>
          <p:nvCxnSpPr>
            <p:cNvPr id="26" name="Straight Connector 25">
              <a:extLst>
                <a:ext uri="{FF2B5EF4-FFF2-40B4-BE49-F238E27FC236}">
                  <a16:creationId xmlns:a16="http://schemas.microsoft.com/office/drawing/2014/main" id="{786C3D73-0F31-4675-B89E-4953D38B60D0}"/>
                </a:ext>
              </a:extLst>
            </p:cNvPr>
            <p:cNvCxnSpPr/>
            <p:nvPr/>
          </p:nvCxnSpPr>
          <p:spPr>
            <a:xfrm>
              <a:off x="1123157" y="6026099"/>
              <a:ext cx="0" cy="388987"/>
            </a:xfrm>
            <a:prstGeom prst="line">
              <a:avLst/>
            </a:prstGeom>
          </p:spPr>
          <p:style>
            <a:lnRef idx="3">
              <a:schemeClr val="dk1"/>
            </a:lnRef>
            <a:fillRef idx="0">
              <a:schemeClr val="dk1"/>
            </a:fillRef>
            <a:effectRef idx="2">
              <a:schemeClr val="dk1"/>
            </a:effectRef>
            <a:fontRef idx="minor">
              <a:schemeClr val="tx1"/>
            </a:fontRef>
          </p:style>
        </p:cxnSp>
      </p:grpSp>
      <p:sp>
        <p:nvSpPr>
          <p:cNvPr id="2" name="Rectangle 1">
            <a:extLst>
              <a:ext uri="{FF2B5EF4-FFF2-40B4-BE49-F238E27FC236}">
                <a16:creationId xmlns:a16="http://schemas.microsoft.com/office/drawing/2014/main" id="{A880F503-D26D-4E47-A180-EB4F7BA8CDE0}"/>
              </a:ext>
            </a:extLst>
          </p:cNvPr>
          <p:cNvSpPr/>
          <p:nvPr/>
        </p:nvSpPr>
        <p:spPr>
          <a:xfrm>
            <a:off x="909242" y="736980"/>
            <a:ext cx="4528172" cy="707886"/>
          </a:xfrm>
          <a:prstGeom prst="rect">
            <a:avLst/>
          </a:prstGeom>
        </p:spPr>
        <p:txBody>
          <a:bodyPr wrap="square">
            <a:spAutoFit/>
          </a:bodyPr>
          <a:lstStyle/>
          <a:p>
            <a:r>
              <a:rPr lang="en-IN" sz="4000" b="1" dirty="0">
                <a:effectLst>
                  <a:outerShdw blurRad="38100" dist="38100" dir="2700000" algn="tl">
                    <a:srgbClr val="000000">
                      <a:alpha val="43137"/>
                    </a:srgbClr>
                  </a:outerShdw>
                </a:effectLst>
              </a:rPr>
              <a:t>Technology Stack</a:t>
            </a:r>
          </a:p>
        </p:txBody>
      </p:sp>
      <p:sp>
        <p:nvSpPr>
          <p:cNvPr id="3" name="Rectangle 2">
            <a:extLst>
              <a:ext uri="{FF2B5EF4-FFF2-40B4-BE49-F238E27FC236}">
                <a16:creationId xmlns:a16="http://schemas.microsoft.com/office/drawing/2014/main" id="{B595565A-6794-4DA5-8111-72AC19ACB279}"/>
              </a:ext>
            </a:extLst>
          </p:cNvPr>
          <p:cNvSpPr/>
          <p:nvPr/>
        </p:nvSpPr>
        <p:spPr>
          <a:xfrm>
            <a:off x="909242" y="1300086"/>
            <a:ext cx="6800316" cy="3359061"/>
          </a:xfrm>
          <a:prstGeom prst="rect">
            <a:avLst/>
          </a:prstGeom>
        </p:spPr>
        <p:txBody>
          <a:bodyPr wrap="square">
            <a:spAutoFit/>
          </a:bodyPr>
          <a:lstStyle/>
          <a:p>
            <a:pPr>
              <a:lnSpc>
                <a:spcPct val="150000"/>
              </a:lnSpc>
              <a:buFont typeface="Wingdings" panose="05000000000000000000" pitchFamily="2" charset="2"/>
              <a:buChar char="Ø"/>
            </a:pPr>
            <a:endParaRPr lang="en-IN" sz="2400" dirty="0"/>
          </a:p>
          <a:p>
            <a:pPr>
              <a:lnSpc>
                <a:spcPct val="150000"/>
              </a:lnSpc>
              <a:buFont typeface="Wingdings" panose="05000000000000000000" pitchFamily="2" charset="2"/>
              <a:buChar char="Ø"/>
              <a:defRPr sz="2000"/>
            </a:pPr>
            <a:r>
              <a:rPr lang="en-IN" sz="2400" b="1" dirty="0"/>
              <a:t>  Backend:</a:t>
            </a:r>
            <a:r>
              <a:rPr lang="en-IN" sz="2400" dirty="0"/>
              <a:t> </a:t>
            </a:r>
            <a:r>
              <a:rPr lang="en-IN" sz="2400" dirty="0" err="1"/>
              <a:t>FastAPI</a:t>
            </a:r>
            <a:r>
              <a:rPr lang="en-IN" sz="2400" dirty="0"/>
              <a:t> (Python)</a:t>
            </a:r>
          </a:p>
          <a:p>
            <a:pPr>
              <a:lnSpc>
                <a:spcPct val="150000"/>
              </a:lnSpc>
              <a:buFont typeface="Wingdings" panose="05000000000000000000" pitchFamily="2" charset="2"/>
              <a:buChar char="Ø"/>
              <a:defRPr sz="2000"/>
            </a:pPr>
            <a:r>
              <a:rPr lang="en-IN" sz="2400" b="1" dirty="0"/>
              <a:t>  Database:</a:t>
            </a:r>
            <a:r>
              <a:rPr lang="en-IN" sz="2400" dirty="0"/>
              <a:t> MongoDB</a:t>
            </a:r>
          </a:p>
          <a:p>
            <a:pPr>
              <a:lnSpc>
                <a:spcPct val="150000"/>
              </a:lnSpc>
              <a:buFont typeface="Wingdings" panose="05000000000000000000" pitchFamily="2" charset="2"/>
              <a:buChar char="Ø"/>
              <a:defRPr sz="2000"/>
            </a:pPr>
            <a:r>
              <a:rPr lang="en-IN" sz="2400" b="1" dirty="0"/>
              <a:t>  Authentication:</a:t>
            </a:r>
            <a:r>
              <a:rPr lang="en-IN" sz="2400" dirty="0"/>
              <a:t> JWT (JSON Web Tokens)</a:t>
            </a:r>
          </a:p>
          <a:p>
            <a:pPr>
              <a:lnSpc>
                <a:spcPct val="150000"/>
              </a:lnSpc>
              <a:buFont typeface="Wingdings" panose="05000000000000000000" pitchFamily="2" charset="2"/>
              <a:buChar char="Ø"/>
              <a:defRPr sz="2000"/>
            </a:pPr>
            <a:r>
              <a:rPr lang="en-IN" sz="2400" b="1" dirty="0"/>
              <a:t>  Testing:</a:t>
            </a:r>
            <a:r>
              <a:rPr lang="en-IN" sz="2400" dirty="0"/>
              <a:t> Postman (for API testing)</a:t>
            </a:r>
          </a:p>
          <a:p>
            <a:pPr>
              <a:lnSpc>
                <a:spcPct val="150000"/>
              </a:lnSpc>
              <a:buFont typeface="Wingdings" panose="05000000000000000000" pitchFamily="2" charset="2"/>
              <a:buChar char="Ø"/>
              <a:defRPr sz="2000"/>
            </a:pPr>
            <a:r>
              <a:rPr lang="en-IN" sz="2400" b="1" dirty="0"/>
              <a:t>  Deployment: </a:t>
            </a:r>
            <a:r>
              <a:rPr lang="en-IN" sz="2400" dirty="0"/>
              <a:t>Cloud-ready (AWS/Azure/Local)</a:t>
            </a:r>
          </a:p>
        </p:txBody>
      </p:sp>
      <p:sp>
        <p:nvSpPr>
          <p:cNvPr id="14" name="Flowchart: Connector 13">
            <a:extLst>
              <a:ext uri="{FF2B5EF4-FFF2-40B4-BE49-F238E27FC236}">
                <a16:creationId xmlns:a16="http://schemas.microsoft.com/office/drawing/2014/main" id="{7274E342-72DF-400D-B2CA-C2606340874A}"/>
              </a:ext>
            </a:extLst>
          </p:cNvPr>
          <p:cNvSpPr/>
          <p:nvPr/>
        </p:nvSpPr>
        <p:spPr>
          <a:xfrm>
            <a:off x="8806656" y="1084186"/>
            <a:ext cx="431800" cy="431800"/>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lowchart: Connector 14">
            <a:extLst>
              <a:ext uri="{FF2B5EF4-FFF2-40B4-BE49-F238E27FC236}">
                <a16:creationId xmlns:a16="http://schemas.microsoft.com/office/drawing/2014/main" id="{033CA6D0-3001-483B-B87C-0EAB492F49AC}"/>
              </a:ext>
            </a:extLst>
          </p:cNvPr>
          <p:cNvSpPr/>
          <p:nvPr/>
        </p:nvSpPr>
        <p:spPr>
          <a:xfrm>
            <a:off x="6892178" y="5580980"/>
            <a:ext cx="229893" cy="229893"/>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lowchart: Connector 15">
            <a:extLst>
              <a:ext uri="{FF2B5EF4-FFF2-40B4-BE49-F238E27FC236}">
                <a16:creationId xmlns:a16="http://schemas.microsoft.com/office/drawing/2014/main" id="{30033BD8-0DF1-4BF8-BD6C-7F4EE947AEC6}"/>
              </a:ext>
            </a:extLst>
          </p:cNvPr>
          <p:cNvSpPr/>
          <p:nvPr/>
        </p:nvSpPr>
        <p:spPr>
          <a:xfrm>
            <a:off x="10997406" y="5811520"/>
            <a:ext cx="431800" cy="431800"/>
          </a:xfrm>
          <a:prstGeom prst="flowChartConnector">
            <a:avLst/>
          </a:prstGeom>
          <a:solidFill>
            <a:srgbClr val="F39E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6383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B088F8-073A-5FCF-7308-2EC60CDF3639}"/>
            </a:ext>
          </a:extLst>
        </p:cNvPr>
        <p:cNvGrpSpPr/>
        <p:nvPr/>
      </p:nvGrpSpPr>
      <p:grpSpPr>
        <a:xfrm>
          <a:off x="0" y="0"/>
          <a:ext cx="0" cy="0"/>
          <a:chOff x="0" y="0"/>
          <a:chExt cx="0" cy="0"/>
        </a:xfrm>
      </p:grpSpPr>
      <p:pic>
        <p:nvPicPr>
          <p:cNvPr id="34" name="Picture 33">
            <a:extLst>
              <a:ext uri="{FF2B5EF4-FFF2-40B4-BE49-F238E27FC236}">
                <a16:creationId xmlns:a16="http://schemas.microsoft.com/office/drawing/2014/main" id="{ABC8A2CD-9507-4B88-9DEF-BFC94F5E92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5" name="Rectangle 34">
            <a:extLst>
              <a:ext uri="{FF2B5EF4-FFF2-40B4-BE49-F238E27FC236}">
                <a16:creationId xmlns:a16="http://schemas.microsoft.com/office/drawing/2014/main" id="{21DEC640-157A-4441-B646-26F3CFCF67AE}"/>
              </a:ext>
            </a:extLst>
          </p:cNvPr>
          <p:cNvSpPr/>
          <p:nvPr/>
        </p:nvSpPr>
        <p:spPr>
          <a:xfrm>
            <a:off x="223441" y="376300"/>
            <a:ext cx="5703797" cy="707886"/>
          </a:xfrm>
          <a:prstGeom prst="rect">
            <a:avLst/>
          </a:prstGeom>
        </p:spPr>
        <p:txBody>
          <a:bodyPr wrap="square">
            <a:spAutoFit/>
          </a:bodyPr>
          <a:lstStyle/>
          <a:p>
            <a:r>
              <a:rPr lang="en-IN" sz="4000" b="1" dirty="0">
                <a:solidFill>
                  <a:schemeClr val="bg1"/>
                </a:solidFill>
                <a:effectLst>
                  <a:outerShdw blurRad="38100" dist="38100" dir="2700000" algn="tl">
                    <a:srgbClr val="000000">
                      <a:alpha val="43137"/>
                    </a:srgbClr>
                  </a:outerShdw>
                </a:effectLst>
              </a:rPr>
              <a:t>WORKFLOW DIAGRAM</a:t>
            </a:r>
          </a:p>
        </p:txBody>
      </p:sp>
      <p:pic>
        <p:nvPicPr>
          <p:cNvPr id="36" name="Picture 35">
            <a:extLst>
              <a:ext uri="{FF2B5EF4-FFF2-40B4-BE49-F238E27FC236}">
                <a16:creationId xmlns:a16="http://schemas.microsoft.com/office/drawing/2014/main" id="{E6DFBD80-0664-4AC7-A3D1-EE8BFE0ABBD5}"/>
              </a:ext>
            </a:extLst>
          </p:cNvPr>
          <p:cNvPicPr>
            <a:picLocks noChangeAspect="1"/>
          </p:cNvPicPr>
          <p:nvPr/>
        </p:nvPicPr>
        <p:blipFill>
          <a:blip r:embed="rId4"/>
          <a:stretch>
            <a:fillRect/>
          </a:stretch>
        </p:blipFill>
        <p:spPr>
          <a:xfrm>
            <a:off x="7135586" y="0"/>
            <a:ext cx="5056414" cy="6858000"/>
          </a:xfrm>
          <a:prstGeom prst="rect">
            <a:avLst/>
          </a:prstGeom>
        </p:spPr>
      </p:pic>
      <p:sp>
        <p:nvSpPr>
          <p:cNvPr id="39" name="Rectangle 38">
            <a:extLst>
              <a:ext uri="{FF2B5EF4-FFF2-40B4-BE49-F238E27FC236}">
                <a16:creationId xmlns:a16="http://schemas.microsoft.com/office/drawing/2014/main" id="{F9643125-B101-4D02-9210-DED4B77020C5}"/>
              </a:ext>
            </a:extLst>
          </p:cNvPr>
          <p:cNvSpPr/>
          <p:nvPr/>
        </p:nvSpPr>
        <p:spPr>
          <a:xfrm>
            <a:off x="0" y="5871188"/>
            <a:ext cx="5283200" cy="6974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p>
        </p:txBody>
      </p:sp>
      <p:grpSp>
        <p:nvGrpSpPr>
          <p:cNvPr id="40" name="Group 39">
            <a:extLst>
              <a:ext uri="{FF2B5EF4-FFF2-40B4-BE49-F238E27FC236}">
                <a16:creationId xmlns:a16="http://schemas.microsoft.com/office/drawing/2014/main" id="{853DA7C5-C058-43D6-95D2-E72DB8D11BD6}"/>
              </a:ext>
            </a:extLst>
          </p:cNvPr>
          <p:cNvGrpSpPr/>
          <p:nvPr/>
        </p:nvGrpSpPr>
        <p:grpSpPr>
          <a:xfrm>
            <a:off x="396877" y="6025396"/>
            <a:ext cx="4886323" cy="388987"/>
            <a:chOff x="618333" y="6026099"/>
            <a:chExt cx="4886323" cy="388987"/>
          </a:xfrm>
        </p:grpSpPr>
        <p:sp>
          <p:nvSpPr>
            <p:cNvPr id="41" name="TextBox 40">
              <a:extLst>
                <a:ext uri="{FF2B5EF4-FFF2-40B4-BE49-F238E27FC236}">
                  <a16:creationId xmlns:a16="http://schemas.microsoft.com/office/drawing/2014/main" id="{0DF07922-98A1-47D5-BD74-30777F10F522}"/>
                </a:ext>
              </a:extLst>
            </p:cNvPr>
            <p:cNvSpPr txBox="1"/>
            <p:nvPr/>
          </p:nvSpPr>
          <p:spPr>
            <a:xfrm>
              <a:off x="1123157" y="6050614"/>
              <a:ext cx="4381499" cy="338554"/>
            </a:xfrm>
            <a:prstGeom prst="rect">
              <a:avLst/>
            </a:prstGeom>
            <a:noFill/>
          </p:spPr>
          <p:txBody>
            <a:bodyPr wrap="square" rtlCol="0">
              <a:spAutoFit/>
            </a:bodyPr>
            <a:lstStyle/>
            <a:p>
              <a:r>
                <a:rPr lang="en-IN" sz="1600" b="1" dirty="0"/>
                <a:t>Loan Management System – Project Presentation</a:t>
              </a:r>
              <a:endParaRPr lang="en-US" sz="1600" b="1" dirty="0">
                <a:solidFill>
                  <a:srgbClr val="1B134C"/>
                </a:solidFill>
                <a:latin typeface="Poppins" panose="00000500000000000000" pitchFamily="2" charset="0"/>
                <a:cs typeface="Poppins" panose="00000500000000000000" pitchFamily="2" charset="0"/>
              </a:endParaRPr>
            </a:p>
          </p:txBody>
        </p:sp>
        <p:pic>
          <p:nvPicPr>
            <p:cNvPr id="42" name="Graphic 41">
              <a:extLst>
                <a:ext uri="{FF2B5EF4-FFF2-40B4-BE49-F238E27FC236}">
                  <a16:creationId xmlns:a16="http://schemas.microsoft.com/office/drawing/2014/main" id="{3FEB0B84-CF1F-4E81-BE9D-8325043029C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8333" y="6026099"/>
              <a:ext cx="353218" cy="388987"/>
            </a:xfrm>
            <a:prstGeom prst="rect">
              <a:avLst/>
            </a:prstGeom>
          </p:spPr>
        </p:pic>
        <p:cxnSp>
          <p:nvCxnSpPr>
            <p:cNvPr id="43" name="Straight Connector 42">
              <a:extLst>
                <a:ext uri="{FF2B5EF4-FFF2-40B4-BE49-F238E27FC236}">
                  <a16:creationId xmlns:a16="http://schemas.microsoft.com/office/drawing/2014/main" id="{7D4A0D17-F4EC-4649-B50B-DAE750116E85}"/>
                </a:ext>
              </a:extLst>
            </p:cNvPr>
            <p:cNvCxnSpPr/>
            <p:nvPr/>
          </p:nvCxnSpPr>
          <p:spPr>
            <a:xfrm>
              <a:off x="1123157" y="6026099"/>
              <a:ext cx="0" cy="388987"/>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853014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B088F8-073A-5FCF-7308-2EC60CDF3639}"/>
            </a:ext>
          </a:extLst>
        </p:cNvPr>
        <p:cNvGrpSpPr/>
        <p:nvPr/>
      </p:nvGrpSpPr>
      <p:grpSpPr>
        <a:xfrm>
          <a:off x="0" y="0"/>
          <a:ext cx="0" cy="0"/>
          <a:chOff x="0" y="0"/>
          <a:chExt cx="0" cy="0"/>
        </a:xfrm>
      </p:grpSpPr>
      <p:sp>
        <p:nvSpPr>
          <p:cNvPr id="20" name="Flowchart: Connector 19">
            <a:extLst>
              <a:ext uri="{FF2B5EF4-FFF2-40B4-BE49-F238E27FC236}">
                <a16:creationId xmlns:a16="http://schemas.microsoft.com/office/drawing/2014/main" id="{8283488B-9794-40D7-B0ED-9214FBE85D8C}"/>
              </a:ext>
            </a:extLst>
          </p:cNvPr>
          <p:cNvSpPr/>
          <p:nvPr/>
        </p:nvSpPr>
        <p:spPr>
          <a:xfrm>
            <a:off x="8806656" y="1084186"/>
            <a:ext cx="431800" cy="431800"/>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lowchart: Connector 20">
            <a:extLst>
              <a:ext uri="{FF2B5EF4-FFF2-40B4-BE49-F238E27FC236}">
                <a16:creationId xmlns:a16="http://schemas.microsoft.com/office/drawing/2014/main" id="{7750F112-F87D-4775-B335-0E1071A81C78}"/>
              </a:ext>
            </a:extLst>
          </p:cNvPr>
          <p:cNvSpPr/>
          <p:nvPr/>
        </p:nvSpPr>
        <p:spPr>
          <a:xfrm>
            <a:off x="6892178" y="5580980"/>
            <a:ext cx="229893" cy="229893"/>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lowchart: Connector 21">
            <a:extLst>
              <a:ext uri="{FF2B5EF4-FFF2-40B4-BE49-F238E27FC236}">
                <a16:creationId xmlns:a16="http://schemas.microsoft.com/office/drawing/2014/main" id="{EF5C20B4-54EA-4C41-B0A4-A9DFB6EE2F98}"/>
              </a:ext>
            </a:extLst>
          </p:cNvPr>
          <p:cNvSpPr/>
          <p:nvPr/>
        </p:nvSpPr>
        <p:spPr>
          <a:xfrm>
            <a:off x="10997406" y="5811520"/>
            <a:ext cx="431800" cy="431800"/>
          </a:xfrm>
          <a:prstGeom prst="flowChartConnector">
            <a:avLst/>
          </a:prstGeom>
          <a:solidFill>
            <a:srgbClr val="F39E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E6549639-4A9F-467B-B0EC-95A39C46A29E}"/>
              </a:ext>
            </a:extLst>
          </p:cNvPr>
          <p:cNvGrpSpPr/>
          <p:nvPr/>
        </p:nvGrpSpPr>
        <p:grpSpPr>
          <a:xfrm>
            <a:off x="732633" y="6026099"/>
            <a:ext cx="4886323" cy="388987"/>
            <a:chOff x="618333" y="6026099"/>
            <a:chExt cx="4886323" cy="388987"/>
          </a:xfrm>
        </p:grpSpPr>
        <p:sp>
          <p:nvSpPr>
            <p:cNvPr id="24" name="TextBox 23">
              <a:extLst>
                <a:ext uri="{FF2B5EF4-FFF2-40B4-BE49-F238E27FC236}">
                  <a16:creationId xmlns:a16="http://schemas.microsoft.com/office/drawing/2014/main" id="{8C8AEDAC-F1B6-47AA-B199-64A75465DF0C}"/>
                </a:ext>
              </a:extLst>
            </p:cNvPr>
            <p:cNvSpPr txBox="1"/>
            <p:nvPr/>
          </p:nvSpPr>
          <p:spPr>
            <a:xfrm>
              <a:off x="1123157" y="6050614"/>
              <a:ext cx="4381499" cy="338554"/>
            </a:xfrm>
            <a:prstGeom prst="rect">
              <a:avLst/>
            </a:prstGeom>
            <a:noFill/>
          </p:spPr>
          <p:txBody>
            <a:bodyPr wrap="square" rtlCol="0">
              <a:spAutoFit/>
            </a:bodyPr>
            <a:lstStyle/>
            <a:p>
              <a:r>
                <a:rPr lang="en-IN" sz="1600" b="1" dirty="0"/>
                <a:t>Loan Management System – Project Presentation</a:t>
              </a:r>
              <a:endParaRPr lang="en-US" sz="1600" b="1" dirty="0">
                <a:solidFill>
                  <a:srgbClr val="1B134C"/>
                </a:solidFill>
                <a:latin typeface="Poppins" panose="00000500000000000000" pitchFamily="2" charset="0"/>
                <a:cs typeface="Poppins" panose="00000500000000000000" pitchFamily="2" charset="0"/>
              </a:endParaRPr>
            </a:p>
          </p:txBody>
        </p:sp>
        <p:pic>
          <p:nvPicPr>
            <p:cNvPr id="25" name="Graphic 24">
              <a:extLst>
                <a:ext uri="{FF2B5EF4-FFF2-40B4-BE49-F238E27FC236}">
                  <a16:creationId xmlns:a16="http://schemas.microsoft.com/office/drawing/2014/main" id="{29A43D79-8512-466A-B67B-A858D532B3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8333" y="6026099"/>
              <a:ext cx="353218" cy="388987"/>
            </a:xfrm>
            <a:prstGeom prst="rect">
              <a:avLst/>
            </a:prstGeom>
          </p:spPr>
        </p:pic>
        <p:cxnSp>
          <p:nvCxnSpPr>
            <p:cNvPr id="26" name="Straight Connector 25">
              <a:extLst>
                <a:ext uri="{FF2B5EF4-FFF2-40B4-BE49-F238E27FC236}">
                  <a16:creationId xmlns:a16="http://schemas.microsoft.com/office/drawing/2014/main" id="{CF54C819-F998-4199-A51D-055B9F3D91C5}"/>
                </a:ext>
              </a:extLst>
            </p:cNvPr>
            <p:cNvCxnSpPr/>
            <p:nvPr/>
          </p:nvCxnSpPr>
          <p:spPr>
            <a:xfrm>
              <a:off x="1123157" y="6026099"/>
              <a:ext cx="0" cy="388987"/>
            </a:xfrm>
            <a:prstGeom prst="line">
              <a:avLst/>
            </a:prstGeom>
          </p:spPr>
          <p:style>
            <a:lnRef idx="3">
              <a:schemeClr val="dk1"/>
            </a:lnRef>
            <a:fillRef idx="0">
              <a:schemeClr val="dk1"/>
            </a:fillRef>
            <a:effectRef idx="2">
              <a:schemeClr val="dk1"/>
            </a:effectRef>
            <a:fontRef idx="minor">
              <a:schemeClr val="tx1"/>
            </a:fontRef>
          </p:style>
        </p:cxnSp>
      </p:grpSp>
      <p:sp>
        <p:nvSpPr>
          <p:cNvPr id="31" name="Rectangle 30">
            <a:extLst>
              <a:ext uri="{FF2B5EF4-FFF2-40B4-BE49-F238E27FC236}">
                <a16:creationId xmlns:a16="http://schemas.microsoft.com/office/drawing/2014/main" id="{380668BB-660B-4253-93BE-B12FB643B4F9}"/>
              </a:ext>
            </a:extLst>
          </p:cNvPr>
          <p:cNvSpPr/>
          <p:nvPr/>
        </p:nvSpPr>
        <p:spPr>
          <a:xfrm>
            <a:off x="909242" y="784871"/>
            <a:ext cx="3711735" cy="707886"/>
          </a:xfrm>
          <a:prstGeom prst="rect">
            <a:avLst/>
          </a:prstGeom>
        </p:spPr>
        <p:txBody>
          <a:bodyPr wrap="square">
            <a:spAutoFit/>
          </a:bodyPr>
          <a:lstStyle/>
          <a:p>
            <a:r>
              <a:rPr lang="en-IN" sz="4000" b="1" dirty="0">
                <a:effectLst>
                  <a:outerShdw blurRad="38100" dist="38100" dir="2700000" algn="tl">
                    <a:srgbClr val="000000">
                      <a:alpha val="43137"/>
                    </a:srgbClr>
                  </a:outerShdw>
                </a:effectLst>
              </a:rPr>
              <a:t>WORKFLOW </a:t>
            </a:r>
          </a:p>
        </p:txBody>
      </p:sp>
      <p:sp>
        <p:nvSpPr>
          <p:cNvPr id="2" name="Rectangle 1">
            <a:extLst>
              <a:ext uri="{FF2B5EF4-FFF2-40B4-BE49-F238E27FC236}">
                <a16:creationId xmlns:a16="http://schemas.microsoft.com/office/drawing/2014/main" id="{DBAD0D1D-F1CD-4B85-9F95-359B3F4FE52B}"/>
              </a:ext>
            </a:extLst>
          </p:cNvPr>
          <p:cNvSpPr/>
          <p:nvPr/>
        </p:nvSpPr>
        <p:spPr>
          <a:xfrm>
            <a:off x="911124" y="1659051"/>
            <a:ext cx="6096000" cy="3183949"/>
          </a:xfrm>
          <a:prstGeom prst="rect">
            <a:avLst/>
          </a:prstGeom>
        </p:spPr>
        <p:txBody>
          <a:bodyPr>
            <a:spAutoFit/>
          </a:bodyPr>
          <a:lstStyle/>
          <a:p>
            <a:pPr marL="342900" indent="-342900">
              <a:lnSpc>
                <a:spcPct val="150000"/>
              </a:lnSpc>
              <a:buFont typeface="Wingdings" panose="05000000000000000000" pitchFamily="2" charset="2"/>
              <a:buChar char="ü"/>
              <a:defRPr sz="2000"/>
            </a:pPr>
            <a:r>
              <a:rPr lang="en-IN" dirty="0"/>
              <a:t>Admin registers and manages system</a:t>
            </a:r>
          </a:p>
          <a:p>
            <a:pPr marL="342900" indent="-342900">
              <a:lnSpc>
                <a:spcPct val="150000"/>
              </a:lnSpc>
              <a:buFont typeface="Wingdings" panose="05000000000000000000" pitchFamily="2" charset="2"/>
              <a:buChar char="ü"/>
              <a:defRPr sz="2000"/>
            </a:pPr>
            <a:r>
              <a:rPr lang="en-US" dirty="0"/>
              <a:t>Borrower registers and logs in.</a:t>
            </a:r>
            <a:endParaRPr lang="en-IN" dirty="0"/>
          </a:p>
          <a:p>
            <a:pPr marL="285750" lvl="0" indent="-285750">
              <a:lnSpc>
                <a:spcPct val="150000"/>
              </a:lnSpc>
              <a:buFont typeface="Wingdings" panose="05000000000000000000" pitchFamily="2" charset="2"/>
              <a:buChar char="ü"/>
            </a:pPr>
            <a:r>
              <a:rPr lang="en-US" dirty="0"/>
              <a:t>Borrower applies for a loan.</a:t>
            </a:r>
            <a:endParaRPr lang="en-IN" dirty="0"/>
          </a:p>
          <a:p>
            <a:pPr marL="285750" lvl="0" indent="-285750">
              <a:lnSpc>
                <a:spcPct val="150000"/>
              </a:lnSpc>
              <a:buFont typeface="Wingdings" panose="05000000000000000000" pitchFamily="2" charset="2"/>
              <a:buChar char="ü"/>
            </a:pPr>
            <a:r>
              <a:rPr lang="en-US" dirty="0"/>
              <a:t>Admin reviews the application → Approve or Reject.</a:t>
            </a:r>
            <a:endParaRPr lang="en-IN" dirty="0"/>
          </a:p>
          <a:p>
            <a:pPr marL="342900" indent="-342900">
              <a:lnSpc>
                <a:spcPct val="150000"/>
              </a:lnSpc>
              <a:buFont typeface="Wingdings" panose="05000000000000000000" pitchFamily="2" charset="2"/>
              <a:buChar char="ü"/>
              <a:defRPr sz="2000"/>
            </a:pPr>
            <a:r>
              <a:rPr lang="en-US" dirty="0"/>
              <a:t>If approved, </a:t>
            </a:r>
            <a:r>
              <a:rPr lang="en-IN" dirty="0"/>
              <a:t>Admin disburses loans</a:t>
            </a:r>
          </a:p>
          <a:p>
            <a:pPr marL="342900" indent="-342900">
              <a:lnSpc>
                <a:spcPct val="150000"/>
              </a:lnSpc>
              <a:buFont typeface="Wingdings" panose="05000000000000000000" pitchFamily="2" charset="2"/>
              <a:buChar char="ü"/>
              <a:defRPr sz="2000"/>
            </a:pPr>
            <a:r>
              <a:rPr lang="en-IN" dirty="0"/>
              <a:t>Borrower repays loan in </a:t>
            </a:r>
            <a:r>
              <a:rPr lang="en-IN" dirty="0" err="1"/>
              <a:t>installments</a:t>
            </a:r>
            <a:endParaRPr lang="en-IN" dirty="0"/>
          </a:p>
          <a:p>
            <a:pPr marL="342900" indent="-342900">
              <a:lnSpc>
                <a:spcPct val="150000"/>
              </a:lnSpc>
              <a:buFont typeface="Wingdings" panose="05000000000000000000" pitchFamily="2" charset="2"/>
              <a:buChar char="ü"/>
              <a:defRPr sz="2000"/>
            </a:pPr>
            <a:r>
              <a:rPr lang="en-IN" dirty="0"/>
              <a:t>System updates loan status &amp; history</a:t>
            </a:r>
          </a:p>
        </p:txBody>
      </p:sp>
    </p:spTree>
    <p:extLst>
      <p:ext uri="{BB962C8B-B14F-4D97-AF65-F5344CB8AC3E}">
        <p14:creationId xmlns:p14="http://schemas.microsoft.com/office/powerpoint/2010/main" val="780978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B088F8-073A-5FCF-7308-2EC60CDF3639}"/>
            </a:ext>
          </a:extLst>
        </p:cNvPr>
        <p:cNvGrpSpPr/>
        <p:nvPr/>
      </p:nvGrpSpPr>
      <p:grpSpPr>
        <a:xfrm>
          <a:off x="0" y="0"/>
          <a:ext cx="0" cy="0"/>
          <a:chOff x="0" y="0"/>
          <a:chExt cx="0" cy="0"/>
        </a:xfrm>
      </p:grpSpPr>
      <p:sp>
        <p:nvSpPr>
          <p:cNvPr id="20" name="Flowchart: Connector 19">
            <a:extLst>
              <a:ext uri="{FF2B5EF4-FFF2-40B4-BE49-F238E27FC236}">
                <a16:creationId xmlns:a16="http://schemas.microsoft.com/office/drawing/2014/main" id="{8283488B-9794-40D7-B0ED-9214FBE85D8C}"/>
              </a:ext>
            </a:extLst>
          </p:cNvPr>
          <p:cNvSpPr/>
          <p:nvPr/>
        </p:nvSpPr>
        <p:spPr>
          <a:xfrm>
            <a:off x="8806656" y="1084186"/>
            <a:ext cx="431800" cy="431800"/>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lowchart: Connector 20">
            <a:extLst>
              <a:ext uri="{FF2B5EF4-FFF2-40B4-BE49-F238E27FC236}">
                <a16:creationId xmlns:a16="http://schemas.microsoft.com/office/drawing/2014/main" id="{7750F112-F87D-4775-B335-0E1071A81C78}"/>
              </a:ext>
            </a:extLst>
          </p:cNvPr>
          <p:cNvSpPr/>
          <p:nvPr/>
        </p:nvSpPr>
        <p:spPr>
          <a:xfrm>
            <a:off x="6892178" y="5580980"/>
            <a:ext cx="229893" cy="229893"/>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lowchart: Connector 21">
            <a:extLst>
              <a:ext uri="{FF2B5EF4-FFF2-40B4-BE49-F238E27FC236}">
                <a16:creationId xmlns:a16="http://schemas.microsoft.com/office/drawing/2014/main" id="{EF5C20B4-54EA-4C41-B0A4-A9DFB6EE2F98}"/>
              </a:ext>
            </a:extLst>
          </p:cNvPr>
          <p:cNvSpPr/>
          <p:nvPr/>
        </p:nvSpPr>
        <p:spPr>
          <a:xfrm>
            <a:off x="10997406" y="5811520"/>
            <a:ext cx="431800" cy="431800"/>
          </a:xfrm>
          <a:prstGeom prst="flowChartConnector">
            <a:avLst/>
          </a:prstGeom>
          <a:solidFill>
            <a:srgbClr val="F39E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E6549639-4A9F-467B-B0EC-95A39C46A29E}"/>
              </a:ext>
            </a:extLst>
          </p:cNvPr>
          <p:cNvGrpSpPr/>
          <p:nvPr/>
        </p:nvGrpSpPr>
        <p:grpSpPr>
          <a:xfrm>
            <a:off x="732633" y="6026099"/>
            <a:ext cx="4886323" cy="388987"/>
            <a:chOff x="618333" y="6026099"/>
            <a:chExt cx="4886323" cy="388987"/>
          </a:xfrm>
        </p:grpSpPr>
        <p:sp>
          <p:nvSpPr>
            <p:cNvPr id="24" name="TextBox 23">
              <a:extLst>
                <a:ext uri="{FF2B5EF4-FFF2-40B4-BE49-F238E27FC236}">
                  <a16:creationId xmlns:a16="http://schemas.microsoft.com/office/drawing/2014/main" id="{8C8AEDAC-F1B6-47AA-B199-64A75465DF0C}"/>
                </a:ext>
              </a:extLst>
            </p:cNvPr>
            <p:cNvSpPr txBox="1"/>
            <p:nvPr/>
          </p:nvSpPr>
          <p:spPr>
            <a:xfrm>
              <a:off x="1123157" y="6050614"/>
              <a:ext cx="4381499" cy="338554"/>
            </a:xfrm>
            <a:prstGeom prst="rect">
              <a:avLst/>
            </a:prstGeom>
            <a:noFill/>
          </p:spPr>
          <p:txBody>
            <a:bodyPr wrap="square" rtlCol="0">
              <a:spAutoFit/>
            </a:bodyPr>
            <a:lstStyle/>
            <a:p>
              <a:r>
                <a:rPr lang="en-IN" sz="1600" b="1" dirty="0"/>
                <a:t>Loan Management System – Project Presentation</a:t>
              </a:r>
              <a:endParaRPr lang="en-US" sz="1600" b="1" dirty="0">
                <a:solidFill>
                  <a:srgbClr val="1B134C"/>
                </a:solidFill>
                <a:latin typeface="Poppins" panose="00000500000000000000" pitchFamily="2" charset="0"/>
                <a:cs typeface="Poppins" panose="00000500000000000000" pitchFamily="2" charset="0"/>
              </a:endParaRPr>
            </a:p>
          </p:txBody>
        </p:sp>
        <p:pic>
          <p:nvPicPr>
            <p:cNvPr id="25" name="Graphic 24">
              <a:extLst>
                <a:ext uri="{FF2B5EF4-FFF2-40B4-BE49-F238E27FC236}">
                  <a16:creationId xmlns:a16="http://schemas.microsoft.com/office/drawing/2014/main" id="{29A43D79-8512-466A-B67B-A858D532B3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8333" y="6026099"/>
              <a:ext cx="353218" cy="388987"/>
            </a:xfrm>
            <a:prstGeom prst="rect">
              <a:avLst/>
            </a:prstGeom>
          </p:spPr>
        </p:pic>
        <p:cxnSp>
          <p:nvCxnSpPr>
            <p:cNvPr id="26" name="Straight Connector 25">
              <a:extLst>
                <a:ext uri="{FF2B5EF4-FFF2-40B4-BE49-F238E27FC236}">
                  <a16:creationId xmlns:a16="http://schemas.microsoft.com/office/drawing/2014/main" id="{CF54C819-F998-4199-A51D-055B9F3D91C5}"/>
                </a:ext>
              </a:extLst>
            </p:cNvPr>
            <p:cNvCxnSpPr/>
            <p:nvPr/>
          </p:nvCxnSpPr>
          <p:spPr>
            <a:xfrm>
              <a:off x="1123157" y="6026099"/>
              <a:ext cx="0" cy="388987"/>
            </a:xfrm>
            <a:prstGeom prst="line">
              <a:avLst/>
            </a:prstGeom>
          </p:spPr>
          <p:style>
            <a:lnRef idx="3">
              <a:schemeClr val="dk1"/>
            </a:lnRef>
            <a:fillRef idx="0">
              <a:schemeClr val="dk1"/>
            </a:fillRef>
            <a:effectRef idx="2">
              <a:schemeClr val="dk1"/>
            </a:effectRef>
            <a:fontRef idx="minor">
              <a:schemeClr val="tx1"/>
            </a:fontRef>
          </p:style>
        </p:cxnSp>
      </p:grpSp>
      <p:sp>
        <p:nvSpPr>
          <p:cNvPr id="31" name="Rectangle 30">
            <a:extLst>
              <a:ext uri="{FF2B5EF4-FFF2-40B4-BE49-F238E27FC236}">
                <a16:creationId xmlns:a16="http://schemas.microsoft.com/office/drawing/2014/main" id="{380668BB-660B-4253-93BE-B12FB643B4F9}"/>
              </a:ext>
            </a:extLst>
          </p:cNvPr>
          <p:cNvSpPr/>
          <p:nvPr/>
        </p:nvSpPr>
        <p:spPr>
          <a:xfrm>
            <a:off x="732633" y="592200"/>
            <a:ext cx="4333318" cy="707886"/>
          </a:xfrm>
          <a:prstGeom prst="rect">
            <a:avLst/>
          </a:prstGeom>
        </p:spPr>
        <p:txBody>
          <a:bodyPr wrap="square">
            <a:spAutoFit/>
          </a:bodyPr>
          <a:lstStyle/>
          <a:p>
            <a:r>
              <a:rPr lang="en-IN" sz="4000" b="1" dirty="0">
                <a:effectLst>
                  <a:outerShdw blurRad="38100" dist="38100" dir="2700000" algn="tl">
                    <a:srgbClr val="000000">
                      <a:alpha val="43137"/>
                    </a:srgbClr>
                  </a:outerShdw>
                </a:effectLst>
              </a:rPr>
              <a:t>Project Structure</a:t>
            </a:r>
          </a:p>
        </p:txBody>
      </p:sp>
      <p:pic>
        <p:nvPicPr>
          <p:cNvPr id="5" name="Picture 4">
            <a:extLst>
              <a:ext uri="{FF2B5EF4-FFF2-40B4-BE49-F238E27FC236}">
                <a16:creationId xmlns:a16="http://schemas.microsoft.com/office/drawing/2014/main" id="{9BBAC6D3-6B2B-4F5D-9B27-FE555FBCA2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1460" y="1540501"/>
            <a:ext cx="9115975" cy="3969115"/>
          </a:xfrm>
          <a:prstGeom prst="rect">
            <a:avLst/>
          </a:prstGeom>
        </p:spPr>
      </p:pic>
    </p:spTree>
    <p:extLst>
      <p:ext uri="{BB962C8B-B14F-4D97-AF65-F5344CB8AC3E}">
        <p14:creationId xmlns:p14="http://schemas.microsoft.com/office/powerpoint/2010/main" val="1956274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B088F8-073A-5FCF-7308-2EC60CDF3639}"/>
            </a:ext>
          </a:extLst>
        </p:cNvPr>
        <p:cNvGrpSpPr/>
        <p:nvPr/>
      </p:nvGrpSpPr>
      <p:grpSpPr>
        <a:xfrm>
          <a:off x="0" y="0"/>
          <a:ext cx="0" cy="0"/>
          <a:chOff x="0" y="0"/>
          <a:chExt cx="0" cy="0"/>
        </a:xfrm>
      </p:grpSpPr>
      <p:sp>
        <p:nvSpPr>
          <p:cNvPr id="20" name="Flowchart: Connector 19">
            <a:extLst>
              <a:ext uri="{FF2B5EF4-FFF2-40B4-BE49-F238E27FC236}">
                <a16:creationId xmlns:a16="http://schemas.microsoft.com/office/drawing/2014/main" id="{8283488B-9794-40D7-B0ED-9214FBE85D8C}"/>
              </a:ext>
            </a:extLst>
          </p:cNvPr>
          <p:cNvSpPr/>
          <p:nvPr/>
        </p:nvSpPr>
        <p:spPr>
          <a:xfrm>
            <a:off x="8806656" y="1084186"/>
            <a:ext cx="431800" cy="431800"/>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lowchart: Connector 20">
            <a:extLst>
              <a:ext uri="{FF2B5EF4-FFF2-40B4-BE49-F238E27FC236}">
                <a16:creationId xmlns:a16="http://schemas.microsoft.com/office/drawing/2014/main" id="{7750F112-F87D-4775-B335-0E1071A81C78}"/>
              </a:ext>
            </a:extLst>
          </p:cNvPr>
          <p:cNvSpPr/>
          <p:nvPr/>
        </p:nvSpPr>
        <p:spPr>
          <a:xfrm>
            <a:off x="6892178" y="5580980"/>
            <a:ext cx="229893" cy="229893"/>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lowchart: Connector 21">
            <a:extLst>
              <a:ext uri="{FF2B5EF4-FFF2-40B4-BE49-F238E27FC236}">
                <a16:creationId xmlns:a16="http://schemas.microsoft.com/office/drawing/2014/main" id="{EF5C20B4-54EA-4C41-B0A4-A9DFB6EE2F98}"/>
              </a:ext>
            </a:extLst>
          </p:cNvPr>
          <p:cNvSpPr/>
          <p:nvPr/>
        </p:nvSpPr>
        <p:spPr>
          <a:xfrm>
            <a:off x="10997406" y="5811520"/>
            <a:ext cx="431800" cy="431800"/>
          </a:xfrm>
          <a:prstGeom prst="flowChartConnector">
            <a:avLst/>
          </a:prstGeom>
          <a:solidFill>
            <a:srgbClr val="F39E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E6549639-4A9F-467B-B0EC-95A39C46A29E}"/>
              </a:ext>
            </a:extLst>
          </p:cNvPr>
          <p:cNvGrpSpPr/>
          <p:nvPr/>
        </p:nvGrpSpPr>
        <p:grpSpPr>
          <a:xfrm>
            <a:off x="732633" y="6026099"/>
            <a:ext cx="4886323" cy="388987"/>
            <a:chOff x="618333" y="6026099"/>
            <a:chExt cx="4886323" cy="388987"/>
          </a:xfrm>
        </p:grpSpPr>
        <p:sp>
          <p:nvSpPr>
            <p:cNvPr id="24" name="TextBox 23">
              <a:extLst>
                <a:ext uri="{FF2B5EF4-FFF2-40B4-BE49-F238E27FC236}">
                  <a16:creationId xmlns:a16="http://schemas.microsoft.com/office/drawing/2014/main" id="{8C8AEDAC-F1B6-47AA-B199-64A75465DF0C}"/>
                </a:ext>
              </a:extLst>
            </p:cNvPr>
            <p:cNvSpPr txBox="1"/>
            <p:nvPr/>
          </p:nvSpPr>
          <p:spPr>
            <a:xfrm>
              <a:off x="1123157" y="6050614"/>
              <a:ext cx="4381499" cy="338554"/>
            </a:xfrm>
            <a:prstGeom prst="rect">
              <a:avLst/>
            </a:prstGeom>
            <a:noFill/>
          </p:spPr>
          <p:txBody>
            <a:bodyPr wrap="square" rtlCol="0">
              <a:spAutoFit/>
            </a:bodyPr>
            <a:lstStyle/>
            <a:p>
              <a:r>
                <a:rPr lang="en-IN" sz="1600" b="1" dirty="0"/>
                <a:t>Loan Management System – Project Presentation</a:t>
              </a:r>
              <a:endParaRPr lang="en-US" sz="1600" b="1" dirty="0">
                <a:solidFill>
                  <a:srgbClr val="1B134C"/>
                </a:solidFill>
                <a:latin typeface="Poppins" panose="00000500000000000000" pitchFamily="2" charset="0"/>
                <a:cs typeface="Poppins" panose="00000500000000000000" pitchFamily="2" charset="0"/>
              </a:endParaRPr>
            </a:p>
          </p:txBody>
        </p:sp>
        <p:pic>
          <p:nvPicPr>
            <p:cNvPr id="25" name="Graphic 24">
              <a:extLst>
                <a:ext uri="{FF2B5EF4-FFF2-40B4-BE49-F238E27FC236}">
                  <a16:creationId xmlns:a16="http://schemas.microsoft.com/office/drawing/2014/main" id="{29A43D79-8512-466A-B67B-A858D532B3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8333" y="6026099"/>
              <a:ext cx="353218" cy="388987"/>
            </a:xfrm>
            <a:prstGeom prst="rect">
              <a:avLst/>
            </a:prstGeom>
          </p:spPr>
        </p:pic>
        <p:cxnSp>
          <p:nvCxnSpPr>
            <p:cNvPr id="26" name="Straight Connector 25">
              <a:extLst>
                <a:ext uri="{FF2B5EF4-FFF2-40B4-BE49-F238E27FC236}">
                  <a16:creationId xmlns:a16="http://schemas.microsoft.com/office/drawing/2014/main" id="{CF54C819-F998-4199-A51D-055B9F3D91C5}"/>
                </a:ext>
              </a:extLst>
            </p:cNvPr>
            <p:cNvCxnSpPr/>
            <p:nvPr/>
          </p:nvCxnSpPr>
          <p:spPr>
            <a:xfrm>
              <a:off x="1123157" y="6026099"/>
              <a:ext cx="0" cy="388987"/>
            </a:xfrm>
            <a:prstGeom prst="line">
              <a:avLst/>
            </a:prstGeom>
          </p:spPr>
          <p:style>
            <a:lnRef idx="3">
              <a:schemeClr val="dk1"/>
            </a:lnRef>
            <a:fillRef idx="0">
              <a:schemeClr val="dk1"/>
            </a:fillRef>
            <a:effectRef idx="2">
              <a:schemeClr val="dk1"/>
            </a:effectRef>
            <a:fontRef idx="minor">
              <a:schemeClr val="tx1"/>
            </a:fontRef>
          </p:style>
        </p:cxnSp>
      </p:grpSp>
      <p:sp>
        <p:nvSpPr>
          <p:cNvPr id="31" name="Rectangle 30">
            <a:extLst>
              <a:ext uri="{FF2B5EF4-FFF2-40B4-BE49-F238E27FC236}">
                <a16:creationId xmlns:a16="http://schemas.microsoft.com/office/drawing/2014/main" id="{380668BB-660B-4253-93BE-B12FB643B4F9}"/>
              </a:ext>
            </a:extLst>
          </p:cNvPr>
          <p:cNvSpPr/>
          <p:nvPr/>
        </p:nvSpPr>
        <p:spPr>
          <a:xfrm>
            <a:off x="909242" y="376300"/>
            <a:ext cx="5703797" cy="707886"/>
          </a:xfrm>
          <a:prstGeom prst="rect">
            <a:avLst/>
          </a:prstGeom>
        </p:spPr>
        <p:txBody>
          <a:bodyPr wrap="square">
            <a:spAutoFit/>
          </a:bodyPr>
          <a:lstStyle/>
          <a:p>
            <a:r>
              <a:rPr lang="en-IN" sz="4000" b="1" dirty="0">
                <a:effectLst>
                  <a:outerShdw blurRad="38100" dist="38100" dir="2700000" algn="tl">
                    <a:srgbClr val="000000">
                      <a:alpha val="43137"/>
                    </a:srgbClr>
                  </a:outerShdw>
                </a:effectLst>
              </a:rPr>
              <a:t>API ENDPOINTS</a:t>
            </a:r>
          </a:p>
        </p:txBody>
      </p:sp>
      <p:sp>
        <p:nvSpPr>
          <p:cNvPr id="2" name="Rectangle 1">
            <a:extLst>
              <a:ext uri="{FF2B5EF4-FFF2-40B4-BE49-F238E27FC236}">
                <a16:creationId xmlns:a16="http://schemas.microsoft.com/office/drawing/2014/main" id="{53E91EED-5FD1-4CD9-BACB-AFACFCF764DA}"/>
              </a:ext>
            </a:extLst>
          </p:cNvPr>
          <p:cNvSpPr/>
          <p:nvPr/>
        </p:nvSpPr>
        <p:spPr>
          <a:xfrm>
            <a:off x="909242" y="1028343"/>
            <a:ext cx="9067493" cy="5035353"/>
          </a:xfrm>
          <a:prstGeom prst="rect">
            <a:avLst/>
          </a:prstGeom>
        </p:spPr>
        <p:txBody>
          <a:bodyPr wrap="square">
            <a:spAutoFit/>
          </a:bodyPr>
          <a:lstStyle/>
          <a:p>
            <a:pPr lvl="0">
              <a:lnSpc>
                <a:spcPct val="150000"/>
              </a:lnSpc>
              <a:buFont typeface="Wingdings" panose="05000000000000000000" pitchFamily="2" charset="2"/>
              <a:buChar char="Ø"/>
            </a:pPr>
            <a:r>
              <a:rPr lang="en-US" b="1" dirty="0"/>
              <a:t> Authentication API’s :</a:t>
            </a:r>
            <a:br>
              <a:rPr lang="en-US" dirty="0"/>
            </a:br>
            <a:r>
              <a:rPr lang="en-US" dirty="0"/>
              <a:t>  POST /auth/register → Register user (Admin/Borrower)</a:t>
            </a:r>
          </a:p>
          <a:p>
            <a:pPr lvl="0">
              <a:lnSpc>
                <a:spcPct val="150000"/>
              </a:lnSpc>
            </a:pPr>
            <a:r>
              <a:rPr lang="en-US" dirty="0"/>
              <a:t>  POST /auth/login → Login user (Admin/Borrower) and receive JWT token</a:t>
            </a:r>
            <a:br>
              <a:rPr lang="en-US" dirty="0"/>
            </a:br>
            <a:r>
              <a:rPr lang="en-US" dirty="0"/>
              <a:t>  GET /auth/me → Get details of logged-in user</a:t>
            </a:r>
            <a:br>
              <a:rPr lang="en-US" dirty="0"/>
            </a:br>
            <a:r>
              <a:rPr lang="en-US" dirty="0"/>
              <a:t>  GET /auth/users → List all users (Admin or Borrower )</a:t>
            </a:r>
            <a:endParaRPr lang="en-IN" dirty="0"/>
          </a:p>
          <a:p>
            <a:pPr lvl="0">
              <a:lnSpc>
                <a:spcPct val="150000"/>
              </a:lnSpc>
              <a:buFont typeface="Wingdings" panose="05000000000000000000" pitchFamily="2" charset="2"/>
              <a:buChar char="Ø"/>
            </a:pPr>
            <a:r>
              <a:rPr lang="en-US" b="1" dirty="0"/>
              <a:t> Loan API’s :</a:t>
            </a:r>
            <a:br>
              <a:rPr lang="en-US" b="1" dirty="0"/>
            </a:br>
            <a:r>
              <a:rPr lang="en-US" b="1" dirty="0"/>
              <a:t>  </a:t>
            </a:r>
            <a:r>
              <a:rPr lang="en-US" dirty="0"/>
              <a:t>POST /loans/apply → Borrower applies for a loan</a:t>
            </a:r>
            <a:br>
              <a:rPr lang="en-US" dirty="0"/>
            </a:br>
            <a:r>
              <a:rPr lang="en-US" dirty="0"/>
              <a:t>  POST /loans/{</a:t>
            </a:r>
            <a:r>
              <a:rPr lang="en-US" dirty="0" err="1"/>
              <a:t>loan_id</a:t>
            </a:r>
            <a:r>
              <a:rPr lang="en-US" dirty="0"/>
              <a:t>}/approve → Admin approves loan</a:t>
            </a:r>
            <a:br>
              <a:rPr lang="en-US" dirty="0"/>
            </a:br>
            <a:r>
              <a:rPr lang="en-US" dirty="0"/>
              <a:t>  POST /loans/{</a:t>
            </a:r>
            <a:r>
              <a:rPr lang="en-US" dirty="0" err="1"/>
              <a:t>loan_id</a:t>
            </a:r>
            <a:r>
              <a:rPr lang="en-US" dirty="0"/>
              <a:t>}/disburse → Admin disburses loan</a:t>
            </a:r>
            <a:br>
              <a:rPr lang="en-US" dirty="0"/>
            </a:br>
            <a:r>
              <a:rPr lang="en-US" dirty="0"/>
              <a:t>  POST /loans/{</a:t>
            </a:r>
            <a:r>
              <a:rPr lang="en-US" dirty="0" err="1"/>
              <a:t>loan_id</a:t>
            </a:r>
            <a:r>
              <a:rPr lang="en-US" dirty="0"/>
              <a:t>}/repay → Borrower repays loan</a:t>
            </a:r>
          </a:p>
          <a:p>
            <a:pPr lvl="0">
              <a:lnSpc>
                <a:spcPct val="150000"/>
              </a:lnSpc>
            </a:pPr>
            <a:r>
              <a:rPr lang="en-US" dirty="0"/>
              <a:t>  POST /loans/{</a:t>
            </a:r>
            <a:r>
              <a:rPr lang="en-US" dirty="0" err="1"/>
              <a:t>loan_id</a:t>
            </a:r>
            <a:r>
              <a:rPr lang="en-US" dirty="0"/>
              <a:t>}/reject → Admin reject loan</a:t>
            </a:r>
            <a:br>
              <a:rPr lang="en-US" dirty="0"/>
            </a:br>
            <a:endParaRPr lang="en-IN" dirty="0"/>
          </a:p>
        </p:txBody>
      </p:sp>
    </p:spTree>
    <p:extLst>
      <p:ext uri="{BB962C8B-B14F-4D97-AF65-F5344CB8AC3E}">
        <p14:creationId xmlns:p14="http://schemas.microsoft.com/office/powerpoint/2010/main" val="1365868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TotalTime>
  <Words>528</Words>
  <Application>Microsoft Office PowerPoint</Application>
  <PresentationFormat>Widescreen</PresentationFormat>
  <Paragraphs>68</Paragraphs>
  <Slides>12</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(Headings)</vt:lpstr>
      <vt:lpstr>Calibri Light</vt:lpstr>
      <vt:lpstr>Poppins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Nandanwar</dc:creator>
  <cp:lastModifiedBy>Sai Prasad Muthyapwar</cp:lastModifiedBy>
  <cp:revision>45</cp:revision>
  <dcterms:created xsi:type="dcterms:W3CDTF">2025-08-25T08:51:55Z</dcterms:created>
  <dcterms:modified xsi:type="dcterms:W3CDTF">2025-09-09T11:08:55Z</dcterms:modified>
</cp:coreProperties>
</file>