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4"/>
  </p:notesMasterIdLst>
  <p:sldIdLst>
    <p:sldId id="256"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3B3B"/>
    <a:srgbClr val="6E4D99"/>
    <a:srgbClr val="6798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83"/>
    <p:restoredTop sz="94694"/>
  </p:normalViewPr>
  <p:slideViewPr>
    <p:cSldViewPr snapToGrid="0">
      <p:cViewPr varScale="1">
        <p:scale>
          <a:sx n="161" d="100"/>
          <a:sy n="161" d="100"/>
        </p:scale>
        <p:origin x="132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9461511ca2_2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 name="Google Shape;60;g19461511ca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B AI"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B AI Research ">
  <p:cSld name="FB AI Research ">
    <p:spTree>
      <p:nvGrpSpPr>
        <p:cNvPr id="1" name="Shape 56"/>
        <p:cNvGrpSpPr/>
        <p:nvPr/>
      </p:nvGrpSpPr>
      <p:grpSpPr>
        <a:xfrm>
          <a:off x="0" y="0"/>
          <a:ext cx="0" cy="0"/>
          <a:chOff x="0" y="0"/>
          <a:chExt cx="0" cy="0"/>
        </a:xfrm>
      </p:grpSpPr>
      <p:sp>
        <p:nvSpPr>
          <p:cNvPr id="57" name="Google Shape;57;p15"/>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lvl="0"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69056"/>
            <a:ext cx="8229600" cy="1131094"/>
          </a:xfrm>
          <a:prstGeom prst="rect">
            <a:avLst/>
          </a:prstGeom>
          <a:noFill/>
          <a:ln>
            <a:noFill/>
          </a:ln>
        </p:spPr>
        <p:txBody>
          <a:bodyPr spcFirstLastPara="1" wrap="square" lIns="12025" tIns="12025" rIns="12025" bIns="12025" anchor="ctr" anchorCtr="0">
            <a:noAutofit/>
          </a:bodyPr>
          <a:lstStyle>
            <a:lvl1pPr marR="0" lvl="0"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3700"/>
              <a:buFont typeface="Calibri"/>
              <a:buNone/>
              <a:defRPr sz="3700" b="0" i="0" u="none" strike="noStrike" cap="none">
                <a:solidFill>
                  <a:srgbClr val="000000"/>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943350"/>
          </a:xfrm>
          <a:prstGeom prst="rect">
            <a:avLst/>
          </a:prstGeom>
          <a:noFill/>
          <a:ln>
            <a:noFill/>
          </a:ln>
        </p:spPr>
        <p:txBody>
          <a:bodyPr spcFirstLastPara="1" wrap="square" lIns="12025" tIns="12025" rIns="12025" bIns="12025" anchor="t" anchorCtr="0">
            <a:noAutofit/>
          </a:bodyPr>
          <a:lstStyle>
            <a:lvl1pPr marL="457200" marR="0" lvl="0"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1pPr>
            <a:lvl2pPr marL="914400" marR="0" lvl="1"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2pPr>
            <a:lvl3pPr marL="1371600" marR="0" lvl="2"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3pPr>
            <a:lvl4pPr marL="1828800" marR="0" lvl="3"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4pPr>
            <a:lvl5pPr marL="2286000" marR="0" lvl="4"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5pPr>
            <a:lvl6pPr marL="2743200" marR="0" lvl="5"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6pPr>
            <a:lvl7pPr marL="3200400" marR="0" lvl="6"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7pPr>
            <a:lvl8pPr marL="3657600" marR="0" lvl="7"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8pPr>
            <a:lvl9pPr marL="4114800" marR="0" lvl="8" indent="-374650" algn="l" rtl="0">
              <a:lnSpc>
                <a:spcPct val="90000"/>
              </a:lnSpc>
              <a:spcBef>
                <a:spcPts val="800"/>
              </a:spcBef>
              <a:spcAft>
                <a:spcPts val="0"/>
              </a:spcAft>
              <a:buClr>
                <a:srgbClr val="000000"/>
              </a:buClr>
              <a:buSzPts val="2300"/>
              <a:buFont typeface="Arial"/>
              <a:buChar char="•"/>
              <a:defRPr sz="2300" b="0" i="0" u="none" strike="noStrike" cap="none">
                <a:solidFill>
                  <a:srgbClr val="000000"/>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4419600" y="4630340"/>
            <a:ext cx="2133600" cy="273844"/>
          </a:xfrm>
          <a:prstGeom prst="rect">
            <a:avLst/>
          </a:prstGeom>
          <a:noFill/>
          <a:ln>
            <a:noFill/>
          </a:ln>
        </p:spPr>
        <p:txBody>
          <a:bodyPr spcFirstLastPara="1" wrap="square" lIns="12025" tIns="12025" rIns="12025" bIns="12025" anchor="ctr" anchorCtr="0">
            <a:spAutoFit/>
          </a:bodyPr>
          <a:lstStyle>
            <a:lvl1pPr marL="0" marR="0" lvl="0"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00"/>
              <a:buFont typeface="Calibri"/>
              <a:buNone/>
              <a:defRPr sz="3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9" name="Google Shape;69;p16"/>
          <p:cNvSpPr txBox="1"/>
          <p:nvPr/>
        </p:nvSpPr>
        <p:spPr>
          <a:xfrm>
            <a:off x="268965" y="1117909"/>
            <a:ext cx="2517926" cy="3126673"/>
          </a:xfrm>
          <a:prstGeom prst="rect">
            <a:avLst/>
          </a:prstGeom>
          <a:noFill/>
          <a:ln>
            <a:noFill/>
          </a:ln>
        </p:spPr>
        <p:txBody>
          <a:bodyPr spcFirstLastPara="1" wrap="square" lIns="12025" tIns="12025" rIns="12025" bIns="12025" anchor="t" anchorCtr="0">
            <a:spAutoFit/>
          </a:bodyPr>
          <a:lstStyle/>
          <a:p>
            <a:pPr marL="0" marR="0" lvl="0" indent="0" algn="just" rtl="0">
              <a:lnSpc>
                <a:spcPct val="120000"/>
              </a:lnSpc>
              <a:spcBef>
                <a:spcPts val="0"/>
              </a:spcBef>
              <a:spcAft>
                <a:spcPts val="0"/>
              </a:spcAft>
              <a:buClr>
                <a:srgbClr val="344854"/>
              </a:buClr>
              <a:buSzPts val="600"/>
              <a:buFont typeface="Arial"/>
              <a:buNone/>
            </a:pPr>
            <a:r>
              <a:rPr lang="en-US" sz="600" i="0" u="none" strike="noStrike" cap="none" dirty="0">
                <a:solidFill>
                  <a:schemeClr val="tx1"/>
                </a:solidFill>
                <a:latin typeface="+mn-lt"/>
                <a:cs typeface="Times New Roman" panose="02020603050405020304" pitchFamily="18" charset="0"/>
                <a:sym typeface="Arial"/>
              </a:rPr>
              <a:t>In recent years, advancements in deep neural networks, especially with convolutional neural networks (CNNs), have transformed tasks like object and facial recognition. However, this success brings a new challenge—vulnerability to adversarial attacks, posing risks in real-world applications. For example, in finance, adversarial attacks on fraud detection models could lead to misclassifying transactions, causing substantial financial losses and potentially destabilizing the financial system. Similarly, in smart home security, adversarial attacks on facial recognition models could compromise the system's integrity, misidentifying unauthorized individuals and jeopardizing overall security. </a:t>
            </a:r>
          </a:p>
          <a:p>
            <a:pPr marL="0" marR="0" lvl="0" indent="0" algn="l" rtl="0">
              <a:lnSpc>
                <a:spcPct val="120000"/>
              </a:lnSpc>
              <a:spcBef>
                <a:spcPts val="0"/>
              </a:spcBef>
              <a:spcAft>
                <a:spcPts val="0"/>
              </a:spcAft>
              <a:buClr>
                <a:srgbClr val="344854"/>
              </a:buClr>
              <a:buSzPts val="600"/>
              <a:buFont typeface="Arial"/>
              <a:buNone/>
            </a:pPr>
            <a:endParaRPr lang="en-US" altLang="zh-CN" sz="600" dirty="0">
              <a:solidFill>
                <a:schemeClr val="tx1"/>
              </a:solidFill>
              <a:latin typeface="+mn-lt"/>
              <a:cs typeface="Times New Roman" panose="02020603050405020304" pitchFamily="18" charset="0"/>
            </a:endParaRPr>
          </a:p>
          <a:p>
            <a:pPr marL="0" marR="0" lvl="0" indent="0" algn="just" rtl="0">
              <a:lnSpc>
                <a:spcPct val="120000"/>
              </a:lnSpc>
              <a:spcBef>
                <a:spcPts val="0"/>
              </a:spcBef>
              <a:spcAft>
                <a:spcPts val="0"/>
              </a:spcAft>
              <a:buClr>
                <a:srgbClr val="344854"/>
              </a:buClr>
              <a:buSzPts val="600"/>
              <a:buFont typeface="Arial"/>
              <a:buNone/>
            </a:pPr>
            <a:r>
              <a:rPr lang="en-US" altLang="zh-CN" sz="600" dirty="0">
                <a:solidFill>
                  <a:schemeClr val="tx1"/>
                </a:solidFill>
                <a:latin typeface="+mn-lt"/>
                <a:cs typeface="Times New Roman" panose="02020603050405020304" pitchFamily="18" charset="0"/>
              </a:rPr>
              <a:t>While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most</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of</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these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attacks</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are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image-dependent</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and</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focus</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on</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making</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imperceptible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changes</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to</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the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input,</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in</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this</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project,</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we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develop</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“physical”</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attack</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in</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the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form</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of</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adversarial</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patches</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that</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can</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be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printed</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and</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applied</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to</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attack</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image</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and</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video</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classification</a:t>
            </a:r>
            <a:r>
              <a:rPr lang="zh-CN" altLang="en-US" sz="600" dirty="0">
                <a:solidFill>
                  <a:schemeClr val="tx1"/>
                </a:solidFill>
                <a:latin typeface="+mn-lt"/>
                <a:cs typeface="Times New Roman" panose="02020603050405020304" pitchFamily="18" charset="0"/>
              </a:rPr>
              <a:t> </a:t>
            </a:r>
            <a:r>
              <a:rPr lang="en-US" altLang="zh-CN" sz="600" dirty="0">
                <a:solidFill>
                  <a:schemeClr val="tx1"/>
                </a:solidFill>
                <a:latin typeface="+mn-lt"/>
                <a:cs typeface="Times New Roman" panose="02020603050405020304" pitchFamily="18" charset="0"/>
              </a:rPr>
              <a:t>models.</a:t>
            </a:r>
          </a:p>
          <a:p>
            <a:pPr marL="0" marR="0" lvl="0" indent="0" algn="just" rtl="0">
              <a:lnSpc>
                <a:spcPct val="120000"/>
              </a:lnSpc>
              <a:spcBef>
                <a:spcPts val="0"/>
              </a:spcBef>
              <a:spcAft>
                <a:spcPts val="0"/>
              </a:spcAft>
              <a:buClr>
                <a:srgbClr val="344854"/>
              </a:buClr>
              <a:buSzPts val="600"/>
              <a:buFont typeface="Arial"/>
              <a:buNone/>
            </a:pPr>
            <a:endParaRPr lang="en-US" sz="600" dirty="0">
              <a:latin typeface="+mn-lt"/>
              <a:cs typeface="Times New Roman" panose="02020603050405020304" pitchFamily="18" charset="0"/>
            </a:endParaRPr>
          </a:p>
          <a:p>
            <a:pPr marL="0" marR="0" lvl="0" indent="0" algn="just" rtl="0">
              <a:lnSpc>
                <a:spcPct val="120000"/>
              </a:lnSpc>
              <a:spcBef>
                <a:spcPts val="0"/>
              </a:spcBef>
              <a:spcAft>
                <a:spcPts val="0"/>
              </a:spcAft>
              <a:buClr>
                <a:srgbClr val="344854"/>
              </a:buClr>
              <a:buSzPts val="600"/>
              <a:buFont typeface="Arial"/>
              <a:buNone/>
            </a:pPr>
            <a:r>
              <a:rPr lang="en-US" altLang="zh-CN" sz="600" dirty="0">
                <a:latin typeface="+mn-lt"/>
                <a:cs typeface="Times New Roman" panose="02020603050405020304" pitchFamily="18" charset="0"/>
              </a:rPr>
              <a:t>In</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this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project,</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we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design</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and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train</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patches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aimed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at</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deceiving</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neural</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networks.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Our</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objectives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include:</a:t>
            </a:r>
          </a:p>
          <a:p>
            <a:pPr marL="0" marR="0" lvl="0" indent="0" algn="l" rtl="0">
              <a:lnSpc>
                <a:spcPct val="120000"/>
              </a:lnSpc>
              <a:spcBef>
                <a:spcPts val="0"/>
              </a:spcBef>
              <a:spcAft>
                <a:spcPts val="0"/>
              </a:spcAft>
              <a:buClr>
                <a:srgbClr val="344854"/>
              </a:buClr>
              <a:buSzPts val="600"/>
              <a:buFont typeface="Arial"/>
              <a:buNone/>
            </a:pPr>
            <a:endParaRPr lang="en-US" altLang="zh-CN" sz="600" dirty="0">
              <a:latin typeface="+mn-lt"/>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mn-lt"/>
                <a:cs typeface="Times New Roman" panose="02020603050405020304" pitchFamily="18" charset="0"/>
              </a:rPr>
              <a:t>Development</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of</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“Physical”</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Attacks:</a:t>
            </a:r>
          </a:p>
          <a:p>
            <a:pPr marL="285750" lvl="2" indent="-285750">
              <a:lnSpc>
                <a:spcPct val="120000"/>
              </a:lnSpc>
              <a:buClr>
                <a:srgbClr val="344854"/>
              </a:buClr>
              <a:buSzPts val="600"/>
              <a:buFont typeface="+mj-lt"/>
              <a:buAutoNum type="romanUcPeriod"/>
            </a:pPr>
            <a:endParaRPr lang="en-US" sz="600" dirty="0">
              <a:latin typeface="+mn-lt"/>
              <a:cs typeface="Times New Roman" panose="02020603050405020304" pitchFamily="18" charset="0"/>
            </a:endParaRPr>
          </a:p>
          <a:p>
            <a:pPr marL="285750" lvl="2" indent="-285750">
              <a:lnSpc>
                <a:spcPct val="120000"/>
              </a:lnSpc>
              <a:buClr>
                <a:srgbClr val="344854"/>
              </a:buClr>
              <a:buSzPts val="600"/>
              <a:buFont typeface="+mj-lt"/>
              <a:buAutoNum type="romanUcPeriod"/>
            </a:pPr>
            <a:endParaRPr lang="en-US" sz="600" dirty="0">
              <a:latin typeface="+mn-lt"/>
              <a:cs typeface="Times New Roman" panose="02020603050405020304" pitchFamily="18" charset="0"/>
            </a:endParaRPr>
          </a:p>
          <a:p>
            <a:pPr marL="285750" lvl="2" indent="-285750">
              <a:lnSpc>
                <a:spcPct val="120000"/>
              </a:lnSpc>
              <a:buClr>
                <a:srgbClr val="344854"/>
              </a:buClr>
              <a:buSzPts val="600"/>
              <a:buFont typeface="+mj-lt"/>
              <a:buAutoNum type="romanUcPeriod"/>
            </a:pPr>
            <a:endParaRPr lang="en-US" sz="600" dirty="0">
              <a:latin typeface="+mn-lt"/>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mn-lt"/>
                <a:cs typeface="Times New Roman" panose="02020603050405020304" pitchFamily="18" charset="0"/>
              </a:rPr>
              <a:t>Patch</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Attack</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Generation</a:t>
            </a: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mn-lt"/>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mn-lt"/>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sz="600" dirty="0">
              <a:latin typeface="+mn-lt"/>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latin typeface="+mn-lt"/>
                <a:cs typeface="Times New Roman" panose="02020603050405020304" pitchFamily="18" charset="0"/>
              </a:rPr>
              <a:t>Evaluation</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of</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Attack</a:t>
            </a:r>
            <a:r>
              <a:rPr lang="zh-CN" altLang="en-US" sz="600" b="1" dirty="0">
                <a:latin typeface="+mn-lt"/>
                <a:cs typeface="Times New Roman" panose="02020603050405020304" pitchFamily="18" charset="0"/>
              </a:rPr>
              <a:t> </a:t>
            </a:r>
            <a:r>
              <a:rPr lang="en-US" altLang="zh-CN" sz="600" b="1" dirty="0">
                <a:latin typeface="+mn-lt"/>
                <a:cs typeface="Times New Roman" panose="02020603050405020304" pitchFamily="18" charset="0"/>
              </a:rPr>
              <a:t>Effectiveness</a:t>
            </a:r>
            <a:endParaRPr lang="en-US" sz="600" b="1" dirty="0">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CD3BC0D0-3BD6-32D2-764F-138B381A6DE7}"/>
              </a:ext>
            </a:extLst>
          </p:cNvPr>
          <p:cNvSpPr txBox="1"/>
          <p:nvPr/>
        </p:nvSpPr>
        <p:spPr>
          <a:xfrm>
            <a:off x="355251" y="3328875"/>
            <a:ext cx="2272852"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mn-lt"/>
                <a:cs typeface="Times New Roman" panose="02020603050405020304" pitchFamily="18" charset="0"/>
              </a:rPr>
              <a:t>Designed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to</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be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printed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and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applied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without</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prior</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knowledge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of</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the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scene</a:t>
            </a:r>
            <a:endParaRPr lang="en-CN" sz="600" dirty="0">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69BD05A6-49C6-6C19-820F-9F450408C8C8}"/>
              </a:ext>
            </a:extLst>
          </p:cNvPr>
          <p:cNvSpPr txBox="1"/>
          <p:nvPr/>
        </p:nvSpPr>
        <p:spPr>
          <a:xfrm>
            <a:off x="355250" y="3753146"/>
            <a:ext cx="2272853"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mn-lt"/>
                <a:cs typeface="Times New Roman" panose="02020603050405020304" pitchFamily="18" charset="0"/>
              </a:rPr>
              <a:t>Insert</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targeted/untargeted</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patches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into</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images,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leading</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neural</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networks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into</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incorrect</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classifications</a:t>
            </a:r>
            <a:endParaRPr lang="en-CN" sz="600"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821BED16-DA37-FA69-41BA-9210ED142492}"/>
              </a:ext>
            </a:extLst>
          </p:cNvPr>
          <p:cNvSpPr txBox="1"/>
          <p:nvPr/>
        </p:nvSpPr>
        <p:spPr>
          <a:xfrm>
            <a:off x="355250" y="4231726"/>
            <a:ext cx="2272853" cy="27699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600" dirty="0">
                <a:latin typeface="+mn-lt"/>
                <a:cs typeface="Times New Roman" panose="02020603050405020304" pitchFamily="18" charset="0"/>
              </a:rPr>
              <a:t>Assess the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transferability</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of</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these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patches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across</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diverse</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neural</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network</a:t>
            </a:r>
            <a:r>
              <a:rPr lang="zh-CN" altLang="en-US" sz="600" dirty="0">
                <a:latin typeface="+mn-lt"/>
                <a:cs typeface="Times New Roman" panose="02020603050405020304" pitchFamily="18" charset="0"/>
              </a:rPr>
              <a:t> </a:t>
            </a:r>
            <a:r>
              <a:rPr lang="en-US" altLang="zh-CN" sz="600" dirty="0">
                <a:latin typeface="+mn-lt"/>
                <a:cs typeface="Times New Roman" panose="02020603050405020304" pitchFamily="18" charset="0"/>
              </a:rPr>
              <a:t>architectures</a:t>
            </a:r>
          </a:p>
        </p:txBody>
      </p:sp>
      <p:sp>
        <p:nvSpPr>
          <p:cNvPr id="7" name="Google Shape;69;p16">
            <a:extLst>
              <a:ext uri="{FF2B5EF4-FFF2-40B4-BE49-F238E27FC236}">
                <a16:creationId xmlns:a16="http://schemas.microsoft.com/office/drawing/2014/main" id="{ED11FB19-854F-9300-8B12-B868B8CF07E2}"/>
              </a:ext>
            </a:extLst>
          </p:cNvPr>
          <p:cNvSpPr txBox="1"/>
          <p:nvPr/>
        </p:nvSpPr>
        <p:spPr>
          <a:xfrm>
            <a:off x="2927150" y="1093299"/>
            <a:ext cx="2517926" cy="2461875"/>
          </a:xfrm>
          <a:prstGeom prst="rect">
            <a:avLst/>
          </a:prstGeom>
          <a:noFill/>
          <a:ln>
            <a:noFill/>
          </a:ln>
        </p:spPr>
        <p:txBody>
          <a:bodyPr spcFirstLastPara="1" wrap="square" lIns="12025" tIns="12025" rIns="12025" bIns="12025" anchor="t" anchorCtr="0">
            <a:spAutoFit/>
          </a:bodyPr>
          <a:lstStyle/>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Dataset</a:t>
            </a: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Model</a:t>
            </a: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L="285750" marR="0" lvl="0" indent="-285750" algn="l" rtl="0">
              <a:lnSpc>
                <a:spcPct val="120000"/>
              </a:lnSpc>
              <a:spcBef>
                <a:spcPts val="0"/>
              </a:spcBef>
              <a:spcAft>
                <a:spcPts val="0"/>
              </a:spcAft>
              <a:buClr>
                <a:srgbClr val="344854"/>
              </a:buClr>
              <a:buSzPts val="600"/>
              <a:buFont typeface="+mj-lt"/>
              <a:buAutoNum type="romanLcPeriod"/>
            </a:pPr>
            <a:r>
              <a:rPr lang="en-US" altLang="zh-CN" sz="600" b="1" dirty="0">
                <a:solidFill>
                  <a:srgbClr val="344854"/>
                </a:solidFill>
                <a:latin typeface="Times New Roman" panose="02020603050405020304" pitchFamily="18" charset="0"/>
                <a:cs typeface="Times New Roman" panose="02020603050405020304" pitchFamily="18" charset="0"/>
              </a:rPr>
              <a:t>Patches</a:t>
            </a:r>
          </a:p>
          <a:p>
            <a:pPr marR="0" lvl="0" algn="l" rtl="0">
              <a:lnSpc>
                <a:spcPct val="120000"/>
              </a:lnSpc>
              <a:spcBef>
                <a:spcPts val="0"/>
              </a:spcBef>
              <a:spcAft>
                <a:spcPts val="0"/>
              </a:spcAft>
              <a:buClr>
                <a:srgbClr val="344854"/>
              </a:buClr>
              <a:buSzPts val="600"/>
            </a:pPr>
            <a:endParaRPr lang="en-US" altLang="zh-CN" sz="600" b="1" dirty="0">
              <a:solidFill>
                <a:srgbClr val="344854"/>
              </a:solidFill>
              <a:latin typeface="Times New Roman" panose="02020603050405020304" pitchFamily="18" charset="0"/>
              <a:cs typeface="Times New Roman" panose="02020603050405020304" pitchFamily="18" charset="0"/>
            </a:endParaRPr>
          </a:p>
          <a:p>
            <a:pPr marR="0" lvl="0" algn="l" rtl="0">
              <a:lnSpc>
                <a:spcPct val="120000"/>
              </a:lnSpc>
              <a:spcBef>
                <a:spcPts val="0"/>
              </a:spcBef>
              <a:spcAft>
                <a:spcPts val="0"/>
              </a:spcAft>
              <a:buClr>
                <a:srgbClr val="344854"/>
              </a:buClr>
              <a:buSzPts val="600"/>
            </a:pPr>
            <a:endParaRPr lang="en-US" altLang="zh-CN" sz="600" b="1" dirty="0">
              <a:solidFill>
                <a:srgbClr val="34485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57F849-F7D9-0EC1-54D9-123535485D67}"/>
              </a:ext>
            </a:extLst>
          </p:cNvPr>
          <p:cNvSpPr txBox="1"/>
          <p:nvPr/>
        </p:nvSpPr>
        <p:spPr>
          <a:xfrm>
            <a:off x="3121238" y="1174931"/>
            <a:ext cx="2657738" cy="461665"/>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effectLst/>
                <a:latin typeface="+mn-lt"/>
                <a:ea typeface="DengXian" panose="02010600030101010101" pitchFamily="2" charset="-122"/>
                <a:cs typeface="Times New Roman" panose="02020603050405020304" pitchFamily="18" charset="0"/>
              </a:rPr>
              <a:t>The CIFAR-10 dataset comprises 60,000 color images, each with dimensions of 32 by 32 pixels. These images are categorized into 10 distinct classes. The dataset is divided into training and testing sets, containing 50,000 and 10,000 images</a:t>
            </a:r>
            <a:r>
              <a:rPr lang="en-CN" sz="600" dirty="0">
                <a:effectLst/>
                <a:latin typeface="+mn-lt"/>
                <a:cs typeface="Times New Roman" panose="02020603050405020304" pitchFamily="18" charset="0"/>
              </a:rPr>
              <a:t> </a:t>
            </a:r>
            <a:endParaRPr lang="en-CN" sz="600" dirty="0">
              <a:latin typeface="+mn-lt"/>
              <a:cs typeface="Times New Roman" panose="02020603050405020304" pitchFamily="18" charset="0"/>
            </a:endParaRPr>
          </a:p>
        </p:txBody>
      </p:sp>
      <p:sp>
        <p:nvSpPr>
          <p:cNvPr id="9" name="TextBox 8">
            <a:extLst>
              <a:ext uri="{FF2B5EF4-FFF2-40B4-BE49-F238E27FC236}">
                <a16:creationId xmlns:a16="http://schemas.microsoft.com/office/drawing/2014/main" id="{DD3F48F1-3CBA-8E78-7232-3F5641B4491D}"/>
              </a:ext>
            </a:extLst>
          </p:cNvPr>
          <p:cNvSpPr txBox="1"/>
          <p:nvPr/>
        </p:nvSpPr>
        <p:spPr>
          <a:xfrm>
            <a:off x="3099640" y="2292050"/>
            <a:ext cx="2681678" cy="1015663"/>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effectLst/>
                <a:latin typeface="+mn-lt"/>
                <a:ea typeface="DengXian" panose="02010600030101010101" pitchFamily="2" charset="-122"/>
                <a:cs typeface="Times New Roman" panose="02020603050405020304" pitchFamily="18" charset="0"/>
              </a:rPr>
              <a:t>We employed a Convolutional Neural Network (CNN) based on the ResNet-20 architecture to train on the CIFAR-10 dataset. Through further adjustments to our model, we successfully achieved a 90% accuracy on the test dataset</a:t>
            </a:r>
            <a:r>
              <a:rPr lang="en-CN" sz="600" dirty="0">
                <a:latin typeface="+mn-lt"/>
                <a:ea typeface="DengXian" panose="02010600030101010101" pitchFamily="2" charset="-122"/>
                <a:cs typeface="Times New Roman" panose="02020603050405020304" pitchFamily="18" charset="0"/>
              </a:rPr>
              <a:t>. </a:t>
            </a:r>
            <a:r>
              <a:rPr lang="en-US" sz="600" dirty="0">
                <a:effectLst/>
                <a:latin typeface="+mn-lt"/>
                <a:ea typeface="DengXian" panose="02010600030101010101" pitchFamily="2" charset="-122"/>
                <a:cs typeface="Times New Roman" panose="02020603050405020304" pitchFamily="18" charset="0"/>
              </a:rPr>
              <a:t>Subsequently, our trained model was utilized to generate both targeted and untargeted patches. </a:t>
            </a:r>
          </a:p>
          <a:p>
            <a:pPr marL="171450" indent="-171450" algn="just">
              <a:buFont typeface="Arial" panose="020B0604020202020204" pitchFamily="34" charset="0"/>
              <a:buChar char="•"/>
            </a:pPr>
            <a:r>
              <a:rPr lang="en-US" sz="600" dirty="0">
                <a:latin typeface="+mn-lt"/>
                <a:ea typeface="DengXian" panose="02010600030101010101" pitchFamily="2" charset="-122"/>
                <a:cs typeface="Times New Roman" panose="02020603050405020304" pitchFamily="18" charset="0"/>
              </a:rPr>
              <a:t>W</a:t>
            </a:r>
            <a:r>
              <a:rPr lang="en-US" sz="600" dirty="0">
                <a:effectLst/>
                <a:latin typeface="+mn-lt"/>
                <a:ea typeface="DengXian" panose="02010600030101010101" pitchFamily="2" charset="-122"/>
                <a:cs typeface="Times New Roman" panose="02020603050405020304" pitchFamily="18" charset="0"/>
              </a:rPr>
              <a:t>e used the trained </a:t>
            </a:r>
            <a:r>
              <a:rPr lang="en-US" sz="600" dirty="0">
                <a:latin typeface="+mn-lt"/>
                <a:ea typeface="DengXian" panose="02010600030101010101" pitchFamily="2" charset="-122"/>
                <a:cs typeface="Times New Roman" panose="02020603050405020304" pitchFamily="18" charset="0"/>
              </a:rPr>
              <a:t>R</a:t>
            </a:r>
            <a:r>
              <a:rPr lang="en-US" sz="600" dirty="0">
                <a:effectLst/>
                <a:latin typeface="+mn-lt"/>
                <a:ea typeface="DengXian" panose="02010600030101010101" pitchFamily="2" charset="-122"/>
                <a:cs typeface="Times New Roman" panose="02020603050405020304" pitchFamily="18" charset="0"/>
              </a:rPr>
              <a:t>esnet-</a:t>
            </a:r>
            <a:r>
              <a:rPr lang="en-US" altLang="zh-CN" sz="600" dirty="0">
                <a:latin typeface="+mn-lt"/>
                <a:ea typeface="DengXian" panose="02010600030101010101" pitchFamily="2" charset="-122"/>
                <a:cs typeface="Times New Roman" panose="02020603050405020304" pitchFamily="18" charset="0"/>
              </a:rPr>
              <a:t>20</a:t>
            </a:r>
            <a:r>
              <a:rPr lang="en-US" sz="600" dirty="0">
                <a:effectLst/>
                <a:latin typeface="+mn-lt"/>
                <a:ea typeface="DengXian" panose="02010600030101010101" pitchFamily="2" charset="-122"/>
                <a:cs typeface="Times New Roman" panose="02020603050405020304" pitchFamily="18" charset="0"/>
              </a:rPr>
              <a:t> model as the </a:t>
            </a:r>
            <a:r>
              <a:rPr lang="en-US" sz="600" dirty="0" err="1">
                <a:effectLst/>
                <a:latin typeface="+mn-lt"/>
                <a:ea typeface="DengXian" panose="02010600030101010101" pitchFamily="2" charset="-122"/>
                <a:cs typeface="Times New Roman" panose="02020603050405020304" pitchFamily="18" charset="0"/>
              </a:rPr>
              <a:t>whitebox</a:t>
            </a:r>
            <a:r>
              <a:rPr lang="en-US" sz="600" dirty="0">
                <a:effectLst/>
                <a:latin typeface="+mn-lt"/>
                <a:ea typeface="DengXian" panose="02010600030101010101" pitchFamily="2" charset="-122"/>
                <a:cs typeface="Times New Roman" panose="02020603050405020304" pitchFamily="18" charset="0"/>
              </a:rPr>
              <a:t> model to test the attack effectiveness</a:t>
            </a:r>
            <a:r>
              <a:rPr lang="en-CN" sz="600" dirty="0">
                <a:effectLst/>
                <a:latin typeface="+mn-lt"/>
                <a:cs typeface="Times New Roman" panose="02020603050405020304" pitchFamily="18" charset="0"/>
              </a:rPr>
              <a:t> </a:t>
            </a:r>
          </a:p>
          <a:p>
            <a:pPr marL="171450" indent="-171450" algn="just">
              <a:buFont typeface="Arial" panose="020B0604020202020204" pitchFamily="34" charset="0"/>
              <a:buChar char="•"/>
            </a:pPr>
            <a:r>
              <a:rPr lang="en-US" sz="600" dirty="0">
                <a:latin typeface="+mn-lt"/>
                <a:ea typeface="DengXian" panose="02010600030101010101" pitchFamily="2" charset="-122"/>
                <a:cs typeface="Times New Roman" panose="02020603050405020304" pitchFamily="18" charset="0"/>
              </a:rPr>
              <a:t>W</a:t>
            </a:r>
            <a:r>
              <a:rPr lang="en-US" sz="600" dirty="0">
                <a:effectLst/>
                <a:latin typeface="+mn-lt"/>
                <a:ea typeface="DengXian" panose="02010600030101010101" pitchFamily="2" charset="-122"/>
                <a:cs typeface="Times New Roman" panose="02020603050405020304" pitchFamily="18" charset="0"/>
              </a:rPr>
              <a:t>e used </a:t>
            </a:r>
            <a:r>
              <a:rPr lang="en-US" altLang="zh-CN" sz="600" dirty="0">
                <a:effectLst/>
                <a:latin typeface="+mn-lt"/>
                <a:ea typeface="DengXian" panose="02010600030101010101" pitchFamily="2" charset="-122"/>
                <a:cs typeface="Times New Roman" panose="02020603050405020304" pitchFamily="18" charset="0"/>
              </a:rPr>
              <a:t>ResNet-56,</a:t>
            </a:r>
            <a:r>
              <a:rPr lang="zh-CN" altLang="en-US" sz="600" dirty="0">
                <a:effectLst/>
                <a:latin typeface="+mn-lt"/>
                <a:ea typeface="DengXian" panose="02010600030101010101" pitchFamily="2" charset="-122"/>
                <a:cs typeface="Times New Roman" panose="02020603050405020304" pitchFamily="18" charset="0"/>
              </a:rPr>
              <a:t> </a:t>
            </a:r>
            <a:r>
              <a:rPr lang="en-US" altLang="zh-CN" sz="600" dirty="0">
                <a:effectLst/>
                <a:latin typeface="+mn-lt"/>
                <a:ea typeface="DengXian" panose="02010600030101010101" pitchFamily="2" charset="-122"/>
                <a:cs typeface="Times New Roman" panose="02020603050405020304" pitchFamily="18" charset="0"/>
              </a:rPr>
              <a:t>VGG-16,</a:t>
            </a:r>
            <a:r>
              <a:rPr lang="zh-CN" altLang="en-US" sz="600" dirty="0">
                <a:effectLst/>
                <a:latin typeface="+mn-lt"/>
                <a:ea typeface="DengXian" panose="02010600030101010101" pitchFamily="2" charset="-122"/>
                <a:cs typeface="Times New Roman" panose="02020603050405020304" pitchFamily="18" charset="0"/>
              </a:rPr>
              <a:t> </a:t>
            </a:r>
            <a:r>
              <a:rPr lang="en-US" altLang="zh-CN" sz="600" dirty="0" err="1">
                <a:latin typeface="+mn-lt"/>
                <a:ea typeface="DengXian" panose="02010600030101010101" pitchFamily="2" charset="-122"/>
                <a:cs typeface="Times New Roman" panose="02020603050405020304" pitchFamily="18" charset="0"/>
              </a:rPr>
              <a:t>MobileNet</a:t>
            </a:r>
            <a:r>
              <a:rPr lang="en-US" altLang="zh-CN" sz="600" dirty="0">
                <a:latin typeface="+mn-lt"/>
                <a:ea typeface="DengXian" panose="02010600030101010101" pitchFamily="2" charset="-122"/>
                <a:cs typeface="Times New Roman" panose="02020603050405020304" pitchFamily="18" charset="0"/>
              </a:rPr>
              <a:t>,</a:t>
            </a:r>
            <a:r>
              <a:rPr lang="zh-CN" altLang="en-US" sz="600" dirty="0">
                <a:latin typeface="+mn-lt"/>
                <a:ea typeface="DengXian" panose="02010600030101010101" pitchFamily="2" charset="-122"/>
                <a:cs typeface="Times New Roman" panose="02020603050405020304" pitchFamily="18" charset="0"/>
              </a:rPr>
              <a:t> </a:t>
            </a:r>
            <a:r>
              <a:rPr lang="en-US" altLang="zh-CN" sz="600" dirty="0" err="1">
                <a:latin typeface="+mn-lt"/>
                <a:ea typeface="DengXian" panose="02010600030101010101" pitchFamily="2" charset="-122"/>
                <a:cs typeface="Times New Roman" panose="02020603050405020304" pitchFamily="18" charset="0"/>
              </a:rPr>
              <a:t>ShufflenNet</a:t>
            </a:r>
            <a:r>
              <a:rPr lang="zh-CN" altLang="en-US" sz="600" dirty="0">
                <a:latin typeface="+mn-lt"/>
                <a:ea typeface="DengXian" panose="02010600030101010101" pitchFamily="2" charset="-122"/>
                <a:cs typeface="Times New Roman" panose="02020603050405020304" pitchFamily="18" charset="0"/>
              </a:rPr>
              <a:t> </a:t>
            </a:r>
            <a:r>
              <a:rPr lang="en-US" altLang="zh-CN" sz="600" dirty="0">
                <a:latin typeface="+mn-lt"/>
                <a:ea typeface="DengXian" panose="02010600030101010101" pitchFamily="2" charset="-122"/>
                <a:cs typeface="Times New Roman" panose="02020603050405020304" pitchFamily="18" charset="0"/>
              </a:rPr>
              <a:t>and</a:t>
            </a:r>
            <a:r>
              <a:rPr lang="zh-CN" altLang="en-US" sz="600" dirty="0">
                <a:latin typeface="+mn-lt"/>
                <a:ea typeface="DengXian" panose="02010600030101010101" pitchFamily="2" charset="-122"/>
                <a:cs typeface="Times New Roman" panose="02020603050405020304" pitchFamily="18" charset="0"/>
              </a:rPr>
              <a:t> </a:t>
            </a:r>
            <a:r>
              <a:rPr lang="en-US" altLang="zh-CN" sz="600" dirty="0" err="1">
                <a:latin typeface="+mn-lt"/>
                <a:ea typeface="DengXian" panose="02010600030101010101" pitchFamily="2" charset="-122"/>
                <a:cs typeface="Times New Roman" panose="02020603050405020304" pitchFamily="18" charset="0"/>
              </a:rPr>
              <a:t>RepVGG</a:t>
            </a:r>
            <a:r>
              <a:rPr lang="en-US" sz="600" dirty="0">
                <a:effectLst/>
                <a:latin typeface="+mn-lt"/>
                <a:ea typeface="DengXian" panose="02010600030101010101" pitchFamily="2" charset="-122"/>
                <a:cs typeface="Times New Roman" panose="02020603050405020304" pitchFamily="18" charset="0"/>
              </a:rPr>
              <a:t> as </a:t>
            </a:r>
            <a:r>
              <a:rPr lang="en-US" sz="600" dirty="0" err="1">
                <a:effectLst/>
                <a:latin typeface="+mn-lt"/>
                <a:ea typeface="DengXian" panose="02010600030101010101" pitchFamily="2" charset="-122"/>
                <a:cs typeface="Times New Roman" panose="02020603050405020304" pitchFamily="18" charset="0"/>
              </a:rPr>
              <a:t>blackbox</a:t>
            </a:r>
            <a:r>
              <a:rPr lang="en-US" sz="600" dirty="0">
                <a:effectLst/>
                <a:latin typeface="+mn-lt"/>
                <a:ea typeface="DengXian" panose="02010600030101010101" pitchFamily="2" charset="-122"/>
                <a:cs typeface="Times New Roman" panose="02020603050405020304" pitchFamily="18" charset="0"/>
              </a:rPr>
              <a:t> model</a:t>
            </a:r>
            <a:r>
              <a:rPr lang="en-US" altLang="zh-CN" sz="600" dirty="0">
                <a:effectLst/>
                <a:latin typeface="+mn-lt"/>
                <a:ea typeface="DengXian" panose="02010600030101010101" pitchFamily="2" charset="-122"/>
                <a:cs typeface="Times New Roman" panose="02020603050405020304" pitchFamily="18" charset="0"/>
              </a:rPr>
              <a:t>s</a:t>
            </a:r>
            <a:r>
              <a:rPr lang="en-US" sz="600" dirty="0">
                <a:effectLst/>
                <a:latin typeface="+mn-lt"/>
                <a:ea typeface="DengXian" panose="02010600030101010101" pitchFamily="2" charset="-122"/>
                <a:cs typeface="Times New Roman" panose="02020603050405020304" pitchFamily="18" charset="0"/>
              </a:rPr>
              <a:t> to test the transferability of the adversarial patch</a:t>
            </a:r>
            <a:endParaRPr lang="en-CN" sz="600" dirty="0">
              <a:latin typeface="+mn-lt"/>
              <a:cs typeface="Times New Roman" panose="02020603050405020304" pitchFamily="18" charset="0"/>
            </a:endParaRPr>
          </a:p>
          <a:p>
            <a:endParaRPr lang="en-CN" sz="600" dirty="0">
              <a:latin typeface="+mn-lt"/>
              <a:cs typeface="Times New Roman" panose="02020603050405020304" pitchFamily="18" charset="0"/>
            </a:endParaRPr>
          </a:p>
        </p:txBody>
      </p:sp>
      <p:sp>
        <p:nvSpPr>
          <p:cNvPr id="12" name="TextBox 11">
            <a:extLst>
              <a:ext uri="{FF2B5EF4-FFF2-40B4-BE49-F238E27FC236}">
                <a16:creationId xmlns:a16="http://schemas.microsoft.com/office/drawing/2014/main" id="{7069292F-8E0A-AB01-81DB-1BA9371D36E5}"/>
              </a:ext>
            </a:extLst>
          </p:cNvPr>
          <p:cNvSpPr txBox="1"/>
          <p:nvPr/>
        </p:nvSpPr>
        <p:spPr>
          <a:xfrm>
            <a:off x="3099280" y="3295841"/>
            <a:ext cx="2687821" cy="1200329"/>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latin typeface="+mn-lt"/>
                <a:ea typeface="DengXian" panose="02010600030101010101" pitchFamily="2" charset="-122"/>
                <a:cs typeface="Times New Roman" panose="02020603050405020304" pitchFamily="18" charset="0"/>
              </a:rPr>
              <a:t>We In</a:t>
            </a:r>
            <a:r>
              <a:rPr lang="en-US" sz="600" dirty="0">
                <a:effectLst/>
                <a:latin typeface="+mn-lt"/>
                <a:ea typeface="DengXian" panose="02010600030101010101" pitchFamily="2" charset="-122"/>
                <a:cs typeface="Times New Roman" panose="02020603050405020304" pitchFamily="18" charset="0"/>
              </a:rPr>
              <a:t>itialized a rectangular patch of the designated size, positioning it randomly within the training images</a:t>
            </a:r>
            <a:r>
              <a:rPr lang="en-CN" sz="600" dirty="0">
                <a:effectLst/>
                <a:latin typeface="+mn-lt"/>
                <a:cs typeface="Times New Roman" panose="02020603050405020304" pitchFamily="18" charset="0"/>
              </a:rPr>
              <a:t> </a:t>
            </a:r>
          </a:p>
          <a:p>
            <a:pPr marL="171450" indent="-171450" algn="just">
              <a:buFont typeface="Arial" panose="020B0604020202020204" pitchFamily="34" charset="0"/>
              <a:buChar char="•"/>
            </a:pPr>
            <a:r>
              <a:rPr lang="en-US" sz="600" dirty="0">
                <a:effectLst/>
                <a:latin typeface="+mn-lt"/>
                <a:ea typeface="DengXian" panose="02010600030101010101" pitchFamily="2" charset="-122"/>
                <a:cs typeface="Times New Roman" panose="02020603050405020304" pitchFamily="18" charset="0"/>
              </a:rPr>
              <a:t>The patch underwent optimization over </a:t>
            </a:r>
            <a:r>
              <a:rPr lang="en-US" sz="600" dirty="0">
                <a:solidFill>
                  <a:srgbClr val="000000"/>
                </a:solidFill>
                <a:effectLst/>
                <a:latin typeface="+mn-lt"/>
                <a:ea typeface="DengXian" panose="02010600030101010101" pitchFamily="2" charset="-122"/>
                <a:cs typeface="Times New Roman" panose="02020603050405020304" pitchFamily="18" charset="0"/>
              </a:rPr>
              <a:t>10 epochs</a:t>
            </a:r>
            <a:r>
              <a:rPr lang="en-US" sz="600" dirty="0">
                <a:effectLst/>
                <a:latin typeface="+mn-lt"/>
                <a:ea typeface="DengXian" panose="02010600030101010101" pitchFamily="2" charset="-122"/>
                <a:cs typeface="Times New Roman" panose="02020603050405020304" pitchFamily="18" charset="0"/>
              </a:rPr>
              <a:t>, employing </a:t>
            </a:r>
            <a:r>
              <a:rPr lang="en-US" sz="600" dirty="0">
                <a:solidFill>
                  <a:srgbClr val="000000"/>
                </a:solidFill>
                <a:effectLst/>
                <a:latin typeface="+mn-lt"/>
                <a:ea typeface="DengXian" panose="02010600030101010101" pitchFamily="2" charset="-122"/>
                <a:cs typeface="Times New Roman" panose="02020603050405020304" pitchFamily="18" charset="0"/>
              </a:rPr>
              <a:t>a learning rate of 0.1 </a:t>
            </a:r>
            <a:r>
              <a:rPr lang="en-US" sz="600" dirty="0">
                <a:effectLst/>
                <a:latin typeface="+mn-lt"/>
                <a:ea typeface="DengXian" panose="02010600030101010101" pitchFamily="2" charset="-122"/>
                <a:cs typeface="Times New Roman" panose="02020603050405020304" pitchFamily="18" charset="0"/>
              </a:rPr>
              <a:t>and utilizing our trained ResNet-20 model</a:t>
            </a:r>
            <a:r>
              <a:rPr lang="en-CN" sz="600" dirty="0">
                <a:effectLst/>
                <a:latin typeface="+mn-lt"/>
                <a:cs typeface="Times New Roman" panose="02020603050405020304" pitchFamily="18" charset="0"/>
              </a:rPr>
              <a:t> with Adam as the optimizer</a:t>
            </a:r>
          </a:p>
          <a:p>
            <a:pPr marL="171450" indent="-171450" algn="just">
              <a:buFont typeface="Arial" panose="020B0604020202020204" pitchFamily="34" charset="0"/>
              <a:buChar char="•"/>
            </a:pPr>
            <a:r>
              <a:rPr lang="en-CN" sz="600" dirty="0">
                <a:latin typeface="+mn-lt"/>
                <a:cs typeface="Times New Roman" panose="02020603050405020304" pitchFamily="18" charset="0"/>
              </a:rPr>
              <a:t>To maximize the CrossEntropy loss in the case of untargeted patches. To minimize the loss for targetd patches.</a:t>
            </a:r>
          </a:p>
          <a:p>
            <a:pPr marL="171450" indent="-171450" algn="just">
              <a:buFont typeface="Arial" panose="020B0604020202020204" pitchFamily="34" charset="0"/>
              <a:buChar char="•"/>
            </a:pPr>
            <a:r>
              <a:rPr lang="en-US" sz="600" dirty="0">
                <a:latin typeface="+mn-lt"/>
                <a:ea typeface="DengXian" panose="02010600030101010101" pitchFamily="2" charset="-122"/>
                <a:cs typeface="Times New Roman" panose="02020603050405020304" pitchFamily="18" charset="0"/>
              </a:rPr>
              <a:t>T</a:t>
            </a:r>
            <a:r>
              <a:rPr lang="en-US" sz="600" dirty="0">
                <a:effectLst/>
                <a:latin typeface="+mn-lt"/>
                <a:ea typeface="DengXian" panose="02010600030101010101" pitchFamily="2" charset="-122"/>
                <a:cs typeface="Times New Roman" panose="02020603050405020304" pitchFamily="18" charset="0"/>
              </a:rPr>
              <a:t>est accuracy</a:t>
            </a:r>
            <a:r>
              <a:rPr lang="en-CN" sz="600" dirty="0">
                <a:effectLst/>
                <a:latin typeface="+mn-lt"/>
                <a:cs typeface="Times New Roman" panose="02020603050405020304" pitchFamily="18" charset="0"/>
              </a:rPr>
              <a:t> as the evaluation criteria for untargeted patch attack. </a:t>
            </a:r>
            <a:r>
              <a:rPr lang="en-US" sz="600" dirty="0">
                <a:latin typeface="+mn-lt"/>
                <a:ea typeface="DengXian" panose="02010600030101010101" pitchFamily="2" charset="-122"/>
                <a:cs typeface="Times New Roman" panose="02020603050405020304" pitchFamily="18" charset="0"/>
              </a:rPr>
              <a:t>T</a:t>
            </a:r>
            <a:r>
              <a:rPr lang="en-US" sz="600" dirty="0">
                <a:effectLst/>
                <a:latin typeface="+mn-lt"/>
                <a:ea typeface="DengXian" panose="02010600030101010101" pitchFamily="2" charset="-122"/>
                <a:cs typeface="Times New Roman" panose="02020603050405020304" pitchFamily="18" charset="0"/>
              </a:rPr>
              <a:t>est accuracy and the Attack Success Rate for targeted patch attack.</a:t>
            </a:r>
            <a:endParaRPr lang="en-CN" sz="600" dirty="0">
              <a:effectLst/>
              <a:latin typeface="+mn-lt"/>
              <a:ea typeface="DengXian" panose="02010600030101010101" pitchFamily="2" charset="-122"/>
              <a:cs typeface="Times New Roman" panose="02020603050405020304" pitchFamily="18" charset="0"/>
            </a:endParaRPr>
          </a:p>
          <a:p>
            <a:pPr marL="171450" indent="-171450" algn="just">
              <a:buFont typeface="Arial" panose="020B0604020202020204" pitchFamily="34" charset="0"/>
              <a:buChar char="•"/>
            </a:pPr>
            <a:r>
              <a:rPr lang="en-CN" sz="600" dirty="0">
                <a:latin typeface="+mn-lt"/>
                <a:cs typeface="Times New Roman" panose="02020603050405020304" pitchFamily="18" charset="0"/>
              </a:rPr>
              <a:t>See 15x15 generated patch examples below:</a:t>
            </a:r>
          </a:p>
          <a:p>
            <a:pPr marL="171450" indent="-171450">
              <a:buFont typeface="Arial" panose="020B0604020202020204" pitchFamily="34" charset="0"/>
              <a:buChar char="•"/>
            </a:pPr>
            <a:endParaRPr lang="en-CN" sz="600" dirty="0">
              <a:latin typeface="+mn-lt"/>
              <a:cs typeface="Times New Roman" panose="02020603050405020304" pitchFamily="18" charset="0"/>
            </a:endParaRPr>
          </a:p>
        </p:txBody>
      </p:sp>
      <p:sp>
        <p:nvSpPr>
          <p:cNvPr id="17" name="TextBox 16">
            <a:extLst>
              <a:ext uri="{FF2B5EF4-FFF2-40B4-BE49-F238E27FC236}">
                <a16:creationId xmlns:a16="http://schemas.microsoft.com/office/drawing/2014/main" id="{1B4D4EC3-AF8C-479B-F039-B7CE17A36D03}"/>
              </a:ext>
            </a:extLst>
          </p:cNvPr>
          <p:cNvSpPr txBox="1"/>
          <p:nvPr/>
        </p:nvSpPr>
        <p:spPr>
          <a:xfrm>
            <a:off x="6119724" y="4178529"/>
            <a:ext cx="2726803" cy="1015663"/>
          </a:xfrm>
          <a:prstGeom prst="rect">
            <a:avLst/>
          </a:prstGeom>
          <a:noFill/>
        </p:spPr>
        <p:txBody>
          <a:bodyPr wrap="square">
            <a:spAutoFit/>
          </a:bodyPr>
          <a:lstStyle/>
          <a:p>
            <a:pPr marL="171450" indent="-171450" algn="just">
              <a:buFont typeface="Wingdings" pitchFamily="2" charset="2"/>
              <a:buChar char="q"/>
            </a:pPr>
            <a:r>
              <a:rPr lang="en-CN" sz="600" dirty="0">
                <a:latin typeface="+mn-lt"/>
                <a:cs typeface="Times New Roman" panose="02020603050405020304" pitchFamily="18" charset="0"/>
              </a:rPr>
              <a:t>As </a:t>
            </a:r>
            <a:r>
              <a:rPr lang="en-US" sz="600" dirty="0">
                <a:latin typeface="+mn-lt"/>
                <a:cs typeface="Times New Roman" panose="02020603050405020304" pitchFamily="18" charset="0"/>
              </a:rPr>
              <a:t>indicated by </a:t>
            </a:r>
            <a:r>
              <a:rPr lang="en-CN" sz="600" dirty="0">
                <a:latin typeface="+mn-lt"/>
                <a:cs typeface="Times New Roman" panose="02020603050405020304" pitchFamily="18" charset="0"/>
              </a:rPr>
              <a:t>the images on the left, there are no discernible patterns in our patches. In our experiments, the larger the patch size the higher the ASR.</a:t>
            </a:r>
          </a:p>
          <a:p>
            <a:pPr marL="171450" indent="-171450" algn="just">
              <a:buFont typeface="Wingdings" pitchFamily="2" charset="2"/>
              <a:buChar char="q"/>
            </a:pPr>
            <a:endParaRPr lang="en-CN" sz="600" dirty="0">
              <a:latin typeface="+mn-lt"/>
              <a:cs typeface="Times New Roman" panose="02020603050405020304" pitchFamily="18" charset="0"/>
            </a:endParaRPr>
          </a:p>
          <a:p>
            <a:pPr marL="171450" indent="-171450" algn="just">
              <a:buFont typeface="Wingdings" pitchFamily="2" charset="2"/>
              <a:buChar char="q"/>
            </a:pPr>
            <a:r>
              <a:rPr lang="en-US" sz="600" b="0" i="0" dirty="0">
                <a:solidFill>
                  <a:schemeClr val="tx1"/>
                </a:solidFill>
                <a:effectLst/>
                <a:latin typeface="+mn-lt"/>
                <a:cs typeface="Times New Roman" panose="02020603050405020304" pitchFamily="18" charset="0"/>
              </a:rPr>
              <a:t>The attack's transferability across models highlights its high generalizability.</a:t>
            </a:r>
          </a:p>
          <a:p>
            <a:pPr marL="171450" indent="-171450" algn="just">
              <a:buFont typeface="Wingdings" pitchFamily="2" charset="2"/>
              <a:buChar char="q"/>
            </a:pPr>
            <a:endParaRPr lang="en-US" sz="600" b="0" i="0" dirty="0">
              <a:solidFill>
                <a:schemeClr val="tx1"/>
              </a:solidFill>
              <a:effectLst/>
              <a:latin typeface="+mn-lt"/>
              <a:cs typeface="Times New Roman" panose="02020603050405020304" pitchFamily="18" charset="0"/>
            </a:endParaRPr>
          </a:p>
          <a:p>
            <a:pPr marL="171450" indent="-171450" algn="just">
              <a:buFont typeface="Wingdings" pitchFamily="2" charset="2"/>
              <a:buChar char="q"/>
            </a:pPr>
            <a:r>
              <a:rPr lang="en-US" sz="600" b="0" i="0" dirty="0">
                <a:solidFill>
                  <a:schemeClr val="tx1"/>
                </a:solidFill>
                <a:effectLst/>
                <a:latin typeface="+mn-lt"/>
                <a:cs typeface="Times New Roman" panose="02020603050405020304" pitchFamily="18" charset="0"/>
              </a:rPr>
              <a:t>We believe that there is substantial room for improvement in attack success rate by increasing the patch size.</a:t>
            </a:r>
            <a:endParaRPr lang="en-CN" sz="600" dirty="0">
              <a:solidFill>
                <a:schemeClr val="tx1"/>
              </a:solidFill>
              <a:latin typeface="+mn-lt"/>
              <a:cs typeface="Times New Roman" panose="02020603050405020304" pitchFamily="18" charset="0"/>
            </a:endParaRPr>
          </a:p>
          <a:p>
            <a:endParaRPr lang="en-CN" sz="600" dirty="0">
              <a:latin typeface="+mn-lt"/>
              <a:cs typeface="Times New Roman" panose="02020603050405020304" pitchFamily="18" charset="0"/>
            </a:endParaRPr>
          </a:p>
        </p:txBody>
      </p:sp>
      <p:sp>
        <p:nvSpPr>
          <p:cNvPr id="24" name="Google Shape;142;p1">
            <a:extLst>
              <a:ext uri="{FF2B5EF4-FFF2-40B4-BE49-F238E27FC236}">
                <a16:creationId xmlns:a16="http://schemas.microsoft.com/office/drawing/2014/main" id="{F724B0FE-E3F1-D698-5885-7276AF436932}"/>
              </a:ext>
            </a:extLst>
          </p:cNvPr>
          <p:cNvSpPr/>
          <p:nvPr/>
        </p:nvSpPr>
        <p:spPr>
          <a:xfrm flipH="1">
            <a:off x="0" y="-4506"/>
            <a:ext cx="9144000" cy="758476"/>
          </a:xfrm>
          <a:prstGeom prst="roundRect">
            <a:avLst>
              <a:gd name="adj" fmla="val 16667"/>
            </a:avLst>
          </a:prstGeom>
          <a:solidFill>
            <a:srgbClr val="2A4A70"/>
          </a:solid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None/>
            </a:pPr>
            <a:endParaRPr sz="3266" b="0" i="1"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8" name="Google Shape;72;p16">
            <a:extLst>
              <a:ext uri="{FF2B5EF4-FFF2-40B4-BE49-F238E27FC236}">
                <a16:creationId xmlns:a16="http://schemas.microsoft.com/office/drawing/2014/main" id="{1408D596-BD4B-4A90-80E3-9916C3DF5F41}"/>
              </a:ext>
            </a:extLst>
          </p:cNvPr>
          <p:cNvSpPr txBox="1"/>
          <p:nvPr/>
        </p:nvSpPr>
        <p:spPr>
          <a:xfrm>
            <a:off x="3313037" y="81443"/>
            <a:ext cx="2517926" cy="239728"/>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b="1" dirty="0">
                <a:solidFill>
                  <a:schemeClr val="bg1"/>
                </a:solidFill>
                <a:latin typeface="+mj-lt"/>
                <a:cs typeface="Times New Roman" panose="02020603050405020304" pitchFamily="18" charset="0"/>
              </a:rPr>
              <a:t>Adversarial</a:t>
            </a:r>
            <a:r>
              <a:rPr lang="zh-CN" altLang="en-US" b="1" dirty="0">
                <a:solidFill>
                  <a:schemeClr val="bg1"/>
                </a:solidFill>
                <a:latin typeface="+mj-lt"/>
                <a:cs typeface="Times New Roman" panose="02020603050405020304" pitchFamily="18" charset="0"/>
              </a:rPr>
              <a:t> </a:t>
            </a:r>
            <a:r>
              <a:rPr lang="en-US" altLang="zh-CN" b="1" dirty="0">
                <a:solidFill>
                  <a:schemeClr val="bg1"/>
                </a:solidFill>
                <a:latin typeface="+mj-lt"/>
                <a:cs typeface="Times New Roman" panose="02020603050405020304" pitchFamily="18" charset="0"/>
              </a:rPr>
              <a:t>Patch</a:t>
            </a:r>
            <a:r>
              <a:rPr lang="zh-CN" altLang="en-US" b="1" dirty="0">
                <a:solidFill>
                  <a:schemeClr val="bg1"/>
                </a:solidFill>
                <a:latin typeface="+mj-lt"/>
                <a:cs typeface="Times New Roman" panose="02020603050405020304" pitchFamily="18" charset="0"/>
              </a:rPr>
              <a:t> </a:t>
            </a:r>
            <a:r>
              <a:rPr lang="en-US" altLang="zh-CN" b="1" dirty="0">
                <a:solidFill>
                  <a:schemeClr val="bg1"/>
                </a:solidFill>
                <a:latin typeface="+mj-lt"/>
                <a:cs typeface="Times New Roman" panose="02020603050405020304" pitchFamily="18" charset="0"/>
              </a:rPr>
              <a:t>Attack</a:t>
            </a:r>
            <a:endParaRPr lang="en-US" b="1" dirty="0">
              <a:solidFill>
                <a:schemeClr val="bg1"/>
              </a:solidFill>
              <a:latin typeface="+mj-lt"/>
              <a:cs typeface="Times New Roman" panose="02020603050405020304" pitchFamily="18" charset="0"/>
            </a:endParaRPr>
          </a:p>
        </p:txBody>
      </p:sp>
      <p:sp>
        <p:nvSpPr>
          <p:cNvPr id="29" name="Google Shape;72;p16">
            <a:extLst>
              <a:ext uri="{FF2B5EF4-FFF2-40B4-BE49-F238E27FC236}">
                <a16:creationId xmlns:a16="http://schemas.microsoft.com/office/drawing/2014/main" id="{836DFC63-947B-7230-725E-4B3BC82D5F23}"/>
              </a:ext>
            </a:extLst>
          </p:cNvPr>
          <p:cNvSpPr txBox="1"/>
          <p:nvPr/>
        </p:nvSpPr>
        <p:spPr>
          <a:xfrm>
            <a:off x="3313037" y="332787"/>
            <a:ext cx="2517926" cy="178173"/>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000" dirty="0" err="1">
                <a:solidFill>
                  <a:schemeClr val="bg1"/>
                </a:solidFill>
                <a:latin typeface="+mn-lt"/>
                <a:cs typeface="Times New Roman" panose="02020603050405020304" pitchFamily="18" charset="0"/>
              </a:rPr>
              <a:t>Mutian</a:t>
            </a:r>
            <a:r>
              <a:rPr lang="en-US" sz="1000" dirty="0">
                <a:solidFill>
                  <a:schemeClr val="bg1"/>
                </a:solidFill>
                <a:latin typeface="+mn-lt"/>
                <a:cs typeface="Times New Roman" panose="02020603050405020304" pitchFamily="18" charset="0"/>
              </a:rPr>
              <a:t> Ling, </a:t>
            </a:r>
            <a:r>
              <a:rPr lang="en-US" sz="1000" dirty="0" err="1">
                <a:solidFill>
                  <a:schemeClr val="bg1"/>
                </a:solidFill>
                <a:latin typeface="+mn-lt"/>
                <a:cs typeface="Times New Roman" panose="02020603050405020304" pitchFamily="18" charset="0"/>
              </a:rPr>
              <a:t>Chenjie</a:t>
            </a:r>
            <a:r>
              <a:rPr lang="en-US" sz="1000" dirty="0">
                <a:solidFill>
                  <a:schemeClr val="bg1"/>
                </a:solidFill>
                <a:latin typeface="+mn-lt"/>
                <a:cs typeface="Times New Roman" panose="02020603050405020304" pitchFamily="18" charset="0"/>
              </a:rPr>
              <a:t> Yang, </a:t>
            </a:r>
            <a:r>
              <a:rPr lang="en-US" sz="1000" dirty="0" err="1">
                <a:solidFill>
                  <a:schemeClr val="bg1"/>
                </a:solidFill>
                <a:latin typeface="+mn-lt"/>
                <a:cs typeface="Times New Roman" panose="02020603050405020304" pitchFamily="18" charset="0"/>
              </a:rPr>
              <a:t>Xiaoyu</a:t>
            </a:r>
            <a:r>
              <a:rPr lang="en-US" sz="1000" dirty="0">
                <a:solidFill>
                  <a:schemeClr val="bg1"/>
                </a:solidFill>
                <a:latin typeface="+mn-lt"/>
                <a:cs typeface="Times New Roman" panose="02020603050405020304" pitchFamily="18" charset="0"/>
              </a:rPr>
              <a:t> Wang</a:t>
            </a:r>
          </a:p>
        </p:txBody>
      </p:sp>
      <p:sp>
        <p:nvSpPr>
          <p:cNvPr id="30" name="Google Shape;72;p16">
            <a:extLst>
              <a:ext uri="{FF2B5EF4-FFF2-40B4-BE49-F238E27FC236}">
                <a16:creationId xmlns:a16="http://schemas.microsoft.com/office/drawing/2014/main" id="{F7526A08-8393-9BC9-645C-E0862CF5D737}"/>
              </a:ext>
            </a:extLst>
          </p:cNvPr>
          <p:cNvSpPr txBox="1"/>
          <p:nvPr/>
        </p:nvSpPr>
        <p:spPr>
          <a:xfrm>
            <a:off x="1802053" y="531902"/>
            <a:ext cx="6017494" cy="178173"/>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1000" dirty="0">
                <a:solidFill>
                  <a:schemeClr val="bg1"/>
                </a:solidFill>
                <a:latin typeface="Times New Roman" panose="02020603050405020304" pitchFamily="18" charset="0"/>
                <a:cs typeface="Times New Roman" panose="02020603050405020304" pitchFamily="18" charset="0"/>
              </a:rPr>
              <a:t>Duke University ECE 661:</a:t>
            </a:r>
            <a:r>
              <a:rPr lang="en-US" sz="1000" dirty="0">
                <a:solidFill>
                  <a:schemeClr val="bg1"/>
                </a:solidFill>
                <a:latin typeface="+mn-lt"/>
                <a:cs typeface="Times New Roman" panose="02020603050405020304" pitchFamily="18" charset="0"/>
              </a:rPr>
              <a:t>Computer</a:t>
            </a:r>
            <a:r>
              <a:rPr lang="en-US" sz="1000" dirty="0">
                <a:solidFill>
                  <a:schemeClr val="bg1"/>
                </a:solidFill>
                <a:latin typeface="Times New Roman" panose="02020603050405020304" pitchFamily="18" charset="0"/>
                <a:cs typeface="Times New Roman" panose="02020603050405020304" pitchFamily="18" charset="0"/>
              </a:rPr>
              <a:t> Engineering Machine Learning and Deep Neural Nets</a:t>
            </a:r>
          </a:p>
        </p:txBody>
      </p:sp>
      <p:grpSp>
        <p:nvGrpSpPr>
          <p:cNvPr id="36" name="Group 35">
            <a:extLst>
              <a:ext uri="{FF2B5EF4-FFF2-40B4-BE49-F238E27FC236}">
                <a16:creationId xmlns:a16="http://schemas.microsoft.com/office/drawing/2014/main" id="{DD337BB7-C06A-01B4-50A4-D3F0D71F4162}"/>
              </a:ext>
            </a:extLst>
          </p:cNvPr>
          <p:cNvGrpSpPr/>
          <p:nvPr/>
        </p:nvGrpSpPr>
        <p:grpSpPr>
          <a:xfrm>
            <a:off x="-422745" y="922708"/>
            <a:ext cx="2517926" cy="174141"/>
            <a:chOff x="5701329" y="2113165"/>
            <a:chExt cx="2517926" cy="174141"/>
          </a:xfrm>
        </p:grpSpPr>
        <p:sp>
          <p:nvSpPr>
            <p:cNvPr id="68" name="Google Shape;68;p16"/>
            <p:cNvSpPr txBox="1"/>
            <p:nvPr/>
          </p:nvSpPr>
          <p:spPr>
            <a:xfrm>
              <a:off x="5701329" y="2124522"/>
              <a:ext cx="2517926" cy="162784"/>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900" b="1" i="0" u="none" strike="noStrike" cap="none" dirty="0">
                  <a:solidFill>
                    <a:srgbClr val="A33B3B"/>
                  </a:solidFill>
                  <a:latin typeface="+mj-lt"/>
                  <a:cs typeface="Times New Roman" panose="02020603050405020304" pitchFamily="18" charset="0"/>
                  <a:sym typeface="Arial"/>
                </a:rPr>
                <a:t>Introduction</a:t>
              </a:r>
              <a:endParaRPr sz="900" b="1" dirty="0">
                <a:solidFill>
                  <a:srgbClr val="A33B3B"/>
                </a:solidFill>
                <a:latin typeface="+mj-lt"/>
                <a:cs typeface="Times New Roman" panose="02020603050405020304" pitchFamily="18" charset="0"/>
              </a:endParaRPr>
            </a:p>
          </p:txBody>
        </p:sp>
        <p:sp>
          <p:nvSpPr>
            <p:cNvPr id="31" name="Google Shape;113;p1">
              <a:extLst>
                <a:ext uri="{FF2B5EF4-FFF2-40B4-BE49-F238E27FC236}">
                  <a16:creationId xmlns:a16="http://schemas.microsoft.com/office/drawing/2014/main" id="{ACC0FFC6-A864-606B-6DB3-B1362F995C9E}"/>
                </a:ext>
              </a:extLst>
            </p:cNvPr>
            <p:cNvSpPr/>
            <p:nvPr/>
          </p:nvSpPr>
          <p:spPr>
            <a:xfrm>
              <a:off x="6393039" y="2113165"/>
              <a:ext cx="161698" cy="169279"/>
            </a:xfrm>
            <a:prstGeom prst="rect">
              <a:avLst/>
            </a:prstGeom>
            <a:solidFill>
              <a:srgbClr val="A33B3B"/>
            </a:solidFill>
            <a:ln>
              <a:noFill/>
            </a:ln>
          </p:spPr>
          <p:txBody>
            <a:bodyPr spcFirstLastPara="1" wrap="square" lIns="60949" tIns="30474" rIns="60949" bIns="30474"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8" name="Group 37">
            <a:extLst>
              <a:ext uri="{FF2B5EF4-FFF2-40B4-BE49-F238E27FC236}">
                <a16:creationId xmlns:a16="http://schemas.microsoft.com/office/drawing/2014/main" id="{335B3A2F-88EE-709E-E19B-5E1EA676CD45}"/>
              </a:ext>
            </a:extLst>
          </p:cNvPr>
          <p:cNvGrpSpPr/>
          <p:nvPr/>
        </p:nvGrpSpPr>
        <p:grpSpPr>
          <a:xfrm>
            <a:off x="2282037" y="917533"/>
            <a:ext cx="2517926" cy="175576"/>
            <a:chOff x="5743326" y="1312242"/>
            <a:chExt cx="2517926" cy="175576"/>
          </a:xfrm>
        </p:grpSpPr>
        <p:sp>
          <p:nvSpPr>
            <p:cNvPr id="72" name="Google Shape;72;p16"/>
            <p:cNvSpPr txBox="1"/>
            <p:nvPr/>
          </p:nvSpPr>
          <p:spPr>
            <a:xfrm>
              <a:off x="5743326" y="1325034"/>
              <a:ext cx="2517926" cy="162784"/>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900" b="1" i="0" u="none" strike="noStrike" cap="none" dirty="0">
                  <a:solidFill>
                    <a:srgbClr val="679855"/>
                  </a:solidFill>
                  <a:latin typeface="+mj-lt"/>
                  <a:cs typeface="Times New Roman" panose="02020603050405020304" pitchFamily="18" charset="0"/>
                  <a:sym typeface="Arial"/>
                </a:rPr>
                <a:t>Methodology</a:t>
              </a:r>
              <a:endParaRPr lang="en-US" sz="900" b="1" dirty="0">
                <a:solidFill>
                  <a:srgbClr val="679855"/>
                </a:solidFill>
                <a:latin typeface="+mj-lt"/>
                <a:cs typeface="Times New Roman" panose="02020603050405020304" pitchFamily="18" charset="0"/>
              </a:endParaRPr>
            </a:p>
          </p:txBody>
        </p:sp>
        <p:sp>
          <p:nvSpPr>
            <p:cNvPr id="32" name="Google Shape;104;p1">
              <a:extLst>
                <a:ext uri="{FF2B5EF4-FFF2-40B4-BE49-F238E27FC236}">
                  <a16:creationId xmlns:a16="http://schemas.microsoft.com/office/drawing/2014/main" id="{05A82FF6-95B3-1290-0967-577445B4B25A}"/>
                </a:ext>
              </a:extLst>
            </p:cNvPr>
            <p:cNvSpPr/>
            <p:nvPr/>
          </p:nvSpPr>
          <p:spPr>
            <a:xfrm>
              <a:off x="6414471" y="1312242"/>
              <a:ext cx="162000" cy="169200"/>
            </a:xfrm>
            <a:prstGeom prst="rect">
              <a:avLst/>
            </a:prstGeom>
            <a:solidFill>
              <a:srgbClr val="679955"/>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9" name="Group 38">
            <a:extLst>
              <a:ext uri="{FF2B5EF4-FFF2-40B4-BE49-F238E27FC236}">
                <a16:creationId xmlns:a16="http://schemas.microsoft.com/office/drawing/2014/main" id="{B2362F37-023B-BE9A-A721-441636601F14}"/>
              </a:ext>
            </a:extLst>
          </p:cNvPr>
          <p:cNvGrpSpPr/>
          <p:nvPr/>
        </p:nvGrpSpPr>
        <p:grpSpPr>
          <a:xfrm>
            <a:off x="5360068" y="944615"/>
            <a:ext cx="2517926" cy="178187"/>
            <a:chOff x="5597803" y="908782"/>
            <a:chExt cx="2517926" cy="178187"/>
          </a:xfrm>
        </p:grpSpPr>
        <p:sp>
          <p:nvSpPr>
            <p:cNvPr id="3" name="Google Shape;72;p16">
              <a:extLst>
                <a:ext uri="{FF2B5EF4-FFF2-40B4-BE49-F238E27FC236}">
                  <a16:creationId xmlns:a16="http://schemas.microsoft.com/office/drawing/2014/main" id="{1DFFE8CA-4AEC-A893-1189-B24A535D4638}"/>
                </a:ext>
              </a:extLst>
            </p:cNvPr>
            <p:cNvSpPr txBox="1"/>
            <p:nvPr/>
          </p:nvSpPr>
          <p:spPr>
            <a:xfrm>
              <a:off x="5597803" y="924185"/>
              <a:ext cx="2517926" cy="162784"/>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altLang="zh-CN" sz="900" b="1" i="0" u="none" strike="noStrike" cap="none" dirty="0">
                  <a:solidFill>
                    <a:srgbClr val="6E4D99"/>
                  </a:solidFill>
                  <a:latin typeface="+mj-lt"/>
                  <a:cs typeface="Times New Roman" panose="02020603050405020304" pitchFamily="18" charset="0"/>
                  <a:sym typeface="Arial"/>
                </a:rPr>
                <a:t> Results</a:t>
              </a:r>
              <a:r>
                <a:rPr lang="zh-CN" altLang="en-US" sz="900" b="1" i="0" u="none" strike="noStrike" cap="none" dirty="0">
                  <a:solidFill>
                    <a:srgbClr val="6E4D99"/>
                  </a:solidFill>
                  <a:latin typeface="+mj-lt"/>
                  <a:cs typeface="Times New Roman" panose="02020603050405020304" pitchFamily="18" charset="0"/>
                  <a:sym typeface="Arial"/>
                </a:rPr>
                <a:t> </a:t>
              </a:r>
              <a:endParaRPr lang="en-US" sz="900" b="1" dirty="0">
                <a:solidFill>
                  <a:srgbClr val="6E4D99"/>
                </a:solidFill>
                <a:latin typeface="+mj-lt"/>
                <a:cs typeface="Times New Roman" panose="02020603050405020304" pitchFamily="18" charset="0"/>
              </a:endParaRPr>
            </a:p>
          </p:txBody>
        </p:sp>
        <p:sp>
          <p:nvSpPr>
            <p:cNvPr id="33" name="Google Shape;101;p1">
              <a:extLst>
                <a:ext uri="{FF2B5EF4-FFF2-40B4-BE49-F238E27FC236}">
                  <a16:creationId xmlns:a16="http://schemas.microsoft.com/office/drawing/2014/main" id="{66E73E2C-A4D7-A700-E192-B57EA9A020F6}"/>
                </a:ext>
              </a:extLst>
            </p:cNvPr>
            <p:cNvSpPr/>
            <p:nvPr/>
          </p:nvSpPr>
          <p:spPr>
            <a:xfrm>
              <a:off x="6415380" y="908782"/>
              <a:ext cx="162000" cy="169200"/>
            </a:xfrm>
            <a:prstGeom prst="rect">
              <a:avLst/>
            </a:prstGeom>
            <a:solidFill>
              <a:srgbClr val="6E4D9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37" name="Group 36">
            <a:extLst>
              <a:ext uri="{FF2B5EF4-FFF2-40B4-BE49-F238E27FC236}">
                <a16:creationId xmlns:a16="http://schemas.microsoft.com/office/drawing/2014/main" id="{6DCEADF5-7475-8811-0115-E69B0BC80D15}"/>
              </a:ext>
            </a:extLst>
          </p:cNvPr>
          <p:cNvGrpSpPr/>
          <p:nvPr/>
        </p:nvGrpSpPr>
        <p:grpSpPr>
          <a:xfrm>
            <a:off x="5506499" y="3953887"/>
            <a:ext cx="2517926" cy="169709"/>
            <a:chOff x="5692618" y="1706316"/>
            <a:chExt cx="2517926" cy="169709"/>
          </a:xfrm>
        </p:grpSpPr>
        <p:sp>
          <p:nvSpPr>
            <p:cNvPr id="18" name="Google Shape;72;p16">
              <a:extLst>
                <a:ext uri="{FF2B5EF4-FFF2-40B4-BE49-F238E27FC236}">
                  <a16:creationId xmlns:a16="http://schemas.microsoft.com/office/drawing/2014/main" id="{E081C7DC-4FC4-54A8-8DB1-3632DF9589D9}"/>
                </a:ext>
              </a:extLst>
            </p:cNvPr>
            <p:cNvSpPr txBox="1"/>
            <p:nvPr/>
          </p:nvSpPr>
          <p:spPr>
            <a:xfrm>
              <a:off x="5692618" y="1713241"/>
              <a:ext cx="2517926" cy="162784"/>
            </a:xfrm>
            <a:prstGeom prst="rect">
              <a:avLst/>
            </a:prstGeom>
            <a:noFill/>
            <a:ln>
              <a:noFill/>
            </a:ln>
          </p:spPr>
          <p:txBody>
            <a:bodyPr spcFirstLastPara="1" wrap="square" lIns="12025" tIns="12025" rIns="12025" bIns="120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dirty="0">
                  <a:solidFill>
                    <a:srgbClr val="A33B3B"/>
                  </a:solidFill>
                  <a:latin typeface="+mn-lt"/>
                  <a:cs typeface="Times New Roman" panose="02020603050405020304" pitchFamily="18" charset="0"/>
                </a:rPr>
                <a:t>Conclusion</a:t>
              </a:r>
            </a:p>
          </p:txBody>
        </p:sp>
        <p:sp>
          <p:nvSpPr>
            <p:cNvPr id="35" name="Google Shape;113;p1">
              <a:extLst>
                <a:ext uri="{FF2B5EF4-FFF2-40B4-BE49-F238E27FC236}">
                  <a16:creationId xmlns:a16="http://schemas.microsoft.com/office/drawing/2014/main" id="{69E9ED5D-740C-9FE0-6A68-59C904897CD7}"/>
                </a:ext>
              </a:extLst>
            </p:cNvPr>
            <p:cNvSpPr/>
            <p:nvPr/>
          </p:nvSpPr>
          <p:spPr>
            <a:xfrm>
              <a:off x="6388770" y="1706316"/>
              <a:ext cx="161698" cy="169279"/>
            </a:xfrm>
            <a:prstGeom prst="rect">
              <a:avLst/>
            </a:prstGeom>
            <a:solidFill>
              <a:srgbClr val="A33B3B"/>
            </a:solidFill>
            <a:ln>
              <a:noFill/>
            </a:ln>
          </p:spPr>
          <p:txBody>
            <a:bodyPr spcFirstLastPara="1" wrap="square" lIns="60949" tIns="30474" rIns="60949" bIns="30474" anchor="t" anchorCtr="0">
              <a:noAutofit/>
            </a:bodyPr>
            <a:lstStyle/>
            <a:p>
              <a:pPr marL="0" marR="0" lvl="0" indent="0" algn="l" rtl="0">
                <a:spcBef>
                  <a:spcPts val="0"/>
                </a:spcBef>
                <a:spcAft>
                  <a:spcPts val="0"/>
                </a:spcAft>
                <a:buNone/>
              </a:pPr>
              <a:endParaRPr sz="3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56" name="Group 55">
            <a:extLst>
              <a:ext uri="{FF2B5EF4-FFF2-40B4-BE49-F238E27FC236}">
                <a16:creationId xmlns:a16="http://schemas.microsoft.com/office/drawing/2014/main" id="{04418CA8-BAFC-CFFC-D617-FDC6F5A450AA}"/>
              </a:ext>
            </a:extLst>
          </p:cNvPr>
          <p:cNvGrpSpPr/>
          <p:nvPr/>
        </p:nvGrpSpPr>
        <p:grpSpPr>
          <a:xfrm>
            <a:off x="2980291" y="4390129"/>
            <a:ext cx="2997495" cy="633046"/>
            <a:chOff x="3423778" y="4500022"/>
            <a:chExt cx="2997495" cy="633046"/>
          </a:xfrm>
        </p:grpSpPr>
        <p:grpSp>
          <p:nvGrpSpPr>
            <p:cNvPr id="51" name="Group 50">
              <a:extLst>
                <a:ext uri="{FF2B5EF4-FFF2-40B4-BE49-F238E27FC236}">
                  <a16:creationId xmlns:a16="http://schemas.microsoft.com/office/drawing/2014/main" id="{696BF6F1-1B1E-D0B1-A80A-B91235365F45}"/>
                </a:ext>
              </a:extLst>
            </p:cNvPr>
            <p:cNvGrpSpPr/>
            <p:nvPr/>
          </p:nvGrpSpPr>
          <p:grpSpPr>
            <a:xfrm>
              <a:off x="3423778" y="4514590"/>
              <a:ext cx="802789" cy="618478"/>
              <a:chOff x="3622468" y="4514562"/>
              <a:chExt cx="802789" cy="618478"/>
            </a:xfrm>
          </p:grpSpPr>
          <p:pic>
            <p:nvPicPr>
              <p:cNvPr id="25" name="Picture 24">
                <a:extLst>
                  <a:ext uri="{FF2B5EF4-FFF2-40B4-BE49-F238E27FC236}">
                    <a16:creationId xmlns:a16="http://schemas.microsoft.com/office/drawing/2014/main" id="{6D99F3D4-CD3B-DEBC-551D-790FD2004107}"/>
                  </a:ext>
                </a:extLst>
              </p:cNvPr>
              <p:cNvPicPr>
                <a:picLocks noChangeAspect="1"/>
              </p:cNvPicPr>
              <p:nvPr/>
            </p:nvPicPr>
            <p:blipFill>
              <a:blip r:embed="rId3"/>
              <a:stretch>
                <a:fillRect/>
              </a:stretch>
            </p:blipFill>
            <p:spPr>
              <a:xfrm>
                <a:off x="3669929" y="4514562"/>
                <a:ext cx="509091" cy="504000"/>
              </a:xfrm>
              <a:prstGeom prst="rect">
                <a:avLst/>
              </a:prstGeom>
            </p:spPr>
          </p:pic>
          <p:sp>
            <p:nvSpPr>
              <p:cNvPr id="46" name="TextBox 45">
                <a:extLst>
                  <a:ext uri="{FF2B5EF4-FFF2-40B4-BE49-F238E27FC236}">
                    <a16:creationId xmlns:a16="http://schemas.microsoft.com/office/drawing/2014/main" id="{56767DFF-9B76-BB09-E6EA-1210C5B88918}"/>
                  </a:ext>
                </a:extLst>
              </p:cNvPr>
              <p:cNvSpPr txBox="1"/>
              <p:nvPr/>
            </p:nvSpPr>
            <p:spPr>
              <a:xfrm>
                <a:off x="3622468" y="499182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2.</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Cat</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47" name="TextBox 46">
              <a:extLst>
                <a:ext uri="{FF2B5EF4-FFF2-40B4-BE49-F238E27FC236}">
                  <a16:creationId xmlns:a16="http://schemas.microsoft.com/office/drawing/2014/main" id="{BCD33551-56CB-E69B-0DDC-600F89648E12}"/>
                </a:ext>
              </a:extLst>
            </p:cNvPr>
            <p:cNvSpPr txBox="1"/>
            <p:nvPr/>
          </p:nvSpPr>
          <p:spPr>
            <a:xfrm>
              <a:off x="3974433" y="4987904"/>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3.</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Frog</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1885DF4F-FAF1-25F2-7217-629AAB633A65}"/>
                </a:ext>
              </a:extLst>
            </p:cNvPr>
            <p:cNvGrpSpPr/>
            <p:nvPr/>
          </p:nvGrpSpPr>
          <p:grpSpPr>
            <a:xfrm>
              <a:off x="4525088" y="4508883"/>
              <a:ext cx="802789" cy="616285"/>
              <a:chOff x="4660124" y="4519115"/>
              <a:chExt cx="802789" cy="616285"/>
            </a:xfrm>
          </p:grpSpPr>
          <p:pic>
            <p:nvPicPr>
              <p:cNvPr id="40" name="Picture 39">
                <a:extLst>
                  <a:ext uri="{FF2B5EF4-FFF2-40B4-BE49-F238E27FC236}">
                    <a16:creationId xmlns:a16="http://schemas.microsoft.com/office/drawing/2014/main" id="{CC2C8155-DE41-1489-3564-DB39C0329948}"/>
                  </a:ext>
                </a:extLst>
              </p:cNvPr>
              <p:cNvPicPr>
                <a:picLocks noChangeAspect="1"/>
              </p:cNvPicPr>
              <p:nvPr/>
            </p:nvPicPr>
            <p:blipFill>
              <a:blip r:embed="rId4"/>
              <a:stretch>
                <a:fillRect/>
              </a:stretch>
            </p:blipFill>
            <p:spPr>
              <a:xfrm>
                <a:off x="4723464" y="4519115"/>
                <a:ext cx="509091" cy="504000"/>
              </a:xfrm>
              <a:prstGeom prst="rect">
                <a:avLst/>
              </a:prstGeom>
            </p:spPr>
          </p:pic>
          <p:sp>
            <p:nvSpPr>
              <p:cNvPr id="48" name="TextBox 47">
                <a:extLst>
                  <a:ext uri="{FF2B5EF4-FFF2-40B4-BE49-F238E27FC236}">
                    <a16:creationId xmlns:a16="http://schemas.microsoft.com/office/drawing/2014/main" id="{4AF3C2CC-207D-494E-3C86-BAEA8A7F5880}"/>
                  </a:ext>
                </a:extLst>
              </p:cNvPr>
              <p:cNvSpPr txBox="1"/>
              <p:nvPr/>
            </p:nvSpPr>
            <p:spPr>
              <a:xfrm>
                <a:off x="4660124" y="499418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4.</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Plane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grpSp>
          <p:nvGrpSpPr>
            <p:cNvPr id="53" name="Group 52">
              <a:extLst>
                <a:ext uri="{FF2B5EF4-FFF2-40B4-BE49-F238E27FC236}">
                  <a16:creationId xmlns:a16="http://schemas.microsoft.com/office/drawing/2014/main" id="{0F8EB3FC-B9A9-CCE6-B8B3-32A6973B293A}"/>
                </a:ext>
              </a:extLst>
            </p:cNvPr>
            <p:cNvGrpSpPr/>
            <p:nvPr/>
          </p:nvGrpSpPr>
          <p:grpSpPr>
            <a:xfrm>
              <a:off x="5072338" y="4500022"/>
              <a:ext cx="802789" cy="621382"/>
              <a:chOff x="5159556" y="4522118"/>
              <a:chExt cx="802789" cy="621382"/>
            </a:xfrm>
          </p:grpSpPr>
          <p:pic>
            <p:nvPicPr>
              <p:cNvPr id="42" name="Picture 41">
                <a:extLst>
                  <a:ext uri="{FF2B5EF4-FFF2-40B4-BE49-F238E27FC236}">
                    <a16:creationId xmlns:a16="http://schemas.microsoft.com/office/drawing/2014/main" id="{5398C488-1C17-EF18-EF8C-3FFBCAD78D11}"/>
                  </a:ext>
                </a:extLst>
              </p:cNvPr>
              <p:cNvPicPr>
                <a:picLocks noChangeAspect="1"/>
              </p:cNvPicPr>
              <p:nvPr/>
            </p:nvPicPr>
            <p:blipFill>
              <a:blip r:embed="rId5"/>
              <a:stretch>
                <a:fillRect/>
              </a:stretch>
            </p:blipFill>
            <p:spPr>
              <a:xfrm>
                <a:off x="5233452" y="4522118"/>
                <a:ext cx="509091" cy="504000"/>
              </a:xfrm>
              <a:prstGeom prst="rect">
                <a:avLst/>
              </a:prstGeom>
            </p:spPr>
          </p:pic>
          <p:sp>
            <p:nvSpPr>
              <p:cNvPr id="49" name="TextBox 48">
                <a:extLst>
                  <a:ext uri="{FF2B5EF4-FFF2-40B4-BE49-F238E27FC236}">
                    <a16:creationId xmlns:a16="http://schemas.microsoft.com/office/drawing/2014/main" id="{CC2FB143-EECB-4A4E-9045-1F91EB878876}"/>
                  </a:ext>
                </a:extLst>
              </p:cNvPr>
              <p:cNvSpPr txBox="1"/>
              <p:nvPr/>
            </p:nvSpPr>
            <p:spPr>
              <a:xfrm>
                <a:off x="5159556" y="5002286"/>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Truck</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D811D346-FC3A-FFFA-C304-B3F7822D1803}"/>
                </a:ext>
              </a:extLst>
            </p:cNvPr>
            <p:cNvSpPr txBox="1"/>
            <p:nvPr/>
          </p:nvSpPr>
          <p:spPr>
            <a:xfrm>
              <a:off x="5618484" y="4978205"/>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6.</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15x15</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Untargeted</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Patch</a:t>
              </a:r>
              <a:endParaRPr lang="en-CN" sz="300" dirty="0">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0C98F312-829A-070F-7782-272B34420964}"/>
              </a:ext>
            </a:extLst>
          </p:cNvPr>
          <p:cNvSpPr txBox="1"/>
          <p:nvPr/>
        </p:nvSpPr>
        <p:spPr>
          <a:xfrm>
            <a:off x="6080981" y="1107746"/>
            <a:ext cx="2625189" cy="1754326"/>
          </a:xfrm>
          <a:prstGeom prst="rect">
            <a:avLst/>
          </a:prstGeom>
          <a:noFill/>
        </p:spPr>
        <p:txBody>
          <a:bodyPr wrap="square" rtlCol="0">
            <a:spAutoFit/>
          </a:bodyPr>
          <a:lstStyle/>
          <a:p>
            <a:pPr marL="228600" indent="-228600">
              <a:buFont typeface="+mj-lt"/>
              <a:buAutoNum type="romanLcPeriod"/>
            </a:pPr>
            <a:r>
              <a:rPr lang="en-CN" sz="600" b="1" dirty="0">
                <a:latin typeface="Times New Roman" panose="02020603050405020304" pitchFamily="18" charset="0"/>
                <a:cs typeface="Times New Roman" panose="02020603050405020304" pitchFamily="18" charset="0"/>
              </a:rPr>
              <a:t>Patch Size Matters</a:t>
            </a: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a:p>
            <a:pPr marL="285750" indent="-285750">
              <a:buFont typeface="+mj-lt"/>
              <a:buAutoNum type="romanLcPeriod"/>
            </a:pPr>
            <a:r>
              <a:rPr lang="en-CN" sz="600" b="1" dirty="0">
                <a:latin typeface="Times New Roman" panose="02020603050405020304" pitchFamily="18" charset="0"/>
                <a:cs typeface="Times New Roman" panose="02020603050405020304" pitchFamily="18" charset="0"/>
              </a:rPr>
              <a:t>Transferable Across Models</a:t>
            </a:r>
          </a:p>
          <a:p>
            <a:pPr marL="228600" indent="-228600">
              <a:buFont typeface="+mj-lt"/>
              <a:buAutoNum type="romanLcPeriod"/>
            </a:pPr>
            <a:endParaRPr lang="en-CN" sz="6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4F720BE1-ADD0-A104-746E-E68BC29AB4C8}"/>
              </a:ext>
            </a:extLst>
          </p:cNvPr>
          <p:cNvSpPr txBox="1"/>
          <p:nvPr/>
        </p:nvSpPr>
        <p:spPr>
          <a:xfrm>
            <a:off x="6147256" y="1219103"/>
            <a:ext cx="2625189" cy="461665"/>
          </a:xfrm>
          <a:prstGeom prst="rect">
            <a:avLst/>
          </a:prstGeom>
          <a:noFill/>
        </p:spPr>
        <p:txBody>
          <a:bodyPr wrap="square" rtlCol="0">
            <a:spAutoFit/>
          </a:bodyPr>
          <a:lstStyle/>
          <a:p>
            <a:pPr marL="171450" indent="-171450" algn="just">
              <a:buFont typeface="Arial" panose="020B0604020202020204" pitchFamily="34" charset="0"/>
              <a:buChar char="•"/>
            </a:pPr>
            <a:r>
              <a:rPr lang="en-CN" sz="600" dirty="0">
                <a:latin typeface="+mn-lt"/>
                <a:cs typeface="Times New Roman" panose="02020603050405020304" pitchFamily="18" charset="0"/>
              </a:rPr>
              <a:t>Larger patches performed better than smaller ones in fooling our white box model. Test accuracy dropped and the attack success rate increased as the patch size increased in both the targeted and the untargeted experiments.</a:t>
            </a:r>
          </a:p>
        </p:txBody>
      </p:sp>
      <p:pic>
        <p:nvPicPr>
          <p:cNvPr id="60" name="Picture 59">
            <a:extLst>
              <a:ext uri="{FF2B5EF4-FFF2-40B4-BE49-F238E27FC236}">
                <a16:creationId xmlns:a16="http://schemas.microsoft.com/office/drawing/2014/main" id="{82BED839-8244-F1C3-B2B6-BB2F235DCCC2}"/>
              </a:ext>
            </a:extLst>
          </p:cNvPr>
          <p:cNvPicPr>
            <a:picLocks noChangeAspect="1"/>
          </p:cNvPicPr>
          <p:nvPr/>
        </p:nvPicPr>
        <p:blipFill>
          <a:blip r:embed="rId6"/>
          <a:stretch>
            <a:fillRect/>
          </a:stretch>
        </p:blipFill>
        <p:spPr>
          <a:xfrm>
            <a:off x="7475140" y="1649956"/>
            <a:ext cx="1249612" cy="806400"/>
          </a:xfrm>
          <a:prstGeom prst="rect">
            <a:avLst/>
          </a:prstGeom>
        </p:spPr>
      </p:pic>
      <p:pic>
        <p:nvPicPr>
          <p:cNvPr id="62" name="Picture 61">
            <a:extLst>
              <a:ext uri="{FF2B5EF4-FFF2-40B4-BE49-F238E27FC236}">
                <a16:creationId xmlns:a16="http://schemas.microsoft.com/office/drawing/2014/main" id="{1C2D96A1-31A7-9D72-F940-E1C9BF950256}"/>
              </a:ext>
            </a:extLst>
          </p:cNvPr>
          <p:cNvPicPr>
            <a:picLocks noChangeAspect="1"/>
          </p:cNvPicPr>
          <p:nvPr/>
        </p:nvPicPr>
        <p:blipFill>
          <a:blip r:embed="rId7"/>
          <a:stretch>
            <a:fillRect/>
          </a:stretch>
        </p:blipFill>
        <p:spPr>
          <a:xfrm>
            <a:off x="6226617" y="1658247"/>
            <a:ext cx="1248523" cy="805698"/>
          </a:xfrm>
          <a:prstGeom prst="rect">
            <a:avLst/>
          </a:prstGeom>
        </p:spPr>
      </p:pic>
      <p:sp>
        <p:nvSpPr>
          <p:cNvPr id="67" name="TextBox 66">
            <a:extLst>
              <a:ext uri="{FF2B5EF4-FFF2-40B4-BE49-F238E27FC236}">
                <a16:creationId xmlns:a16="http://schemas.microsoft.com/office/drawing/2014/main" id="{D9D3E5EE-C27B-22EC-51D7-E9EB127EC56E}"/>
              </a:ext>
            </a:extLst>
          </p:cNvPr>
          <p:cNvSpPr txBox="1"/>
          <p:nvPr/>
        </p:nvSpPr>
        <p:spPr>
          <a:xfrm>
            <a:off x="6680213" y="2426169"/>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7.</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Test Accuracy Across Patch Size</a:t>
            </a:r>
            <a:endParaRPr lang="en-CN" sz="3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E0D30E0D-AD0C-1407-9DD6-CE9AD61C11ED}"/>
              </a:ext>
            </a:extLst>
          </p:cNvPr>
          <p:cNvSpPr txBox="1"/>
          <p:nvPr/>
        </p:nvSpPr>
        <p:spPr>
          <a:xfrm>
            <a:off x="7983627" y="2415086"/>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8.</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ASR Across Patch Size</a:t>
            </a:r>
            <a:endParaRPr lang="en-CN" sz="3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459B6929-F02E-6F06-C5A5-15E701264922}"/>
              </a:ext>
            </a:extLst>
          </p:cNvPr>
          <p:cNvSpPr txBox="1"/>
          <p:nvPr/>
        </p:nvSpPr>
        <p:spPr>
          <a:xfrm>
            <a:off x="6170533" y="2677780"/>
            <a:ext cx="2625189" cy="461665"/>
          </a:xfrm>
          <a:prstGeom prst="rect">
            <a:avLst/>
          </a:prstGeom>
          <a:noFill/>
        </p:spPr>
        <p:txBody>
          <a:bodyPr wrap="square" rtlCol="0">
            <a:spAutoFit/>
          </a:bodyPr>
          <a:lstStyle/>
          <a:p>
            <a:pPr marL="171450" indent="-171450" algn="just">
              <a:buFont typeface="Arial" panose="020B0604020202020204" pitchFamily="34" charset="0"/>
              <a:buChar char="•"/>
            </a:pPr>
            <a:r>
              <a:rPr lang="en-US" sz="600" b="0" i="0" dirty="0">
                <a:solidFill>
                  <a:schemeClr val="tx1"/>
                </a:solidFill>
                <a:effectLst/>
                <a:latin typeface="+mn-lt"/>
                <a:cs typeface="Times New Roman" panose="02020603050405020304" pitchFamily="18" charset="0"/>
              </a:rPr>
              <a:t>In the context of other black-box testing models, our patch attack demonstrates remarkable and stable transferability. This implies that our attack method remains highly effective across diverse models, exhibiting a sustained level of performance.</a:t>
            </a:r>
            <a:endParaRPr lang="en-CN" sz="600" dirty="0">
              <a:solidFill>
                <a:schemeClr val="tx1"/>
              </a:solidFill>
              <a:latin typeface="+mn-lt"/>
              <a:cs typeface="Times New Roman" panose="02020603050405020304" pitchFamily="18" charset="0"/>
            </a:endParaRPr>
          </a:p>
        </p:txBody>
      </p:sp>
      <p:sp>
        <p:nvSpPr>
          <p:cNvPr id="73" name="TextBox 72">
            <a:extLst>
              <a:ext uri="{FF2B5EF4-FFF2-40B4-BE49-F238E27FC236}">
                <a16:creationId xmlns:a16="http://schemas.microsoft.com/office/drawing/2014/main" id="{C3A38600-69B5-316D-E202-E26E8EE63BF1}"/>
              </a:ext>
            </a:extLst>
          </p:cNvPr>
          <p:cNvSpPr txBox="1"/>
          <p:nvPr/>
        </p:nvSpPr>
        <p:spPr>
          <a:xfrm>
            <a:off x="6938054" y="3786213"/>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9.</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Targeted Patches Attack Transferability</a:t>
            </a:r>
            <a:endParaRPr lang="en-CN" sz="3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2C9CF188-AD7B-A09D-8634-1F370802D263}"/>
              </a:ext>
            </a:extLst>
          </p:cNvPr>
          <p:cNvSpPr txBox="1"/>
          <p:nvPr/>
        </p:nvSpPr>
        <p:spPr>
          <a:xfrm>
            <a:off x="7844628" y="3786310"/>
            <a:ext cx="1090144" cy="138499"/>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 10.</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Untargeted Patches Attack Transferability</a:t>
            </a:r>
            <a:endParaRPr lang="en-CN" sz="300" dirty="0">
              <a:latin typeface="Times New Roman" panose="02020603050405020304" pitchFamily="18" charset="0"/>
              <a:cs typeface="Times New Roman" panose="02020603050405020304" pitchFamily="18" charset="0"/>
            </a:endParaRPr>
          </a:p>
        </p:txBody>
      </p:sp>
      <p:pic>
        <p:nvPicPr>
          <p:cNvPr id="1026" name="Picture 2" descr="Duke Pratt School of Engineering">
            <a:extLst>
              <a:ext uri="{FF2B5EF4-FFF2-40B4-BE49-F238E27FC236}">
                <a16:creationId xmlns:a16="http://schemas.microsoft.com/office/drawing/2014/main" id="{D7DB96FD-0C90-27D9-765A-8E1AF9A2C8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45" y="4647987"/>
            <a:ext cx="2137517" cy="2707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ollage of images of ships and boats&#10;&#10;Description automatically generated">
            <a:extLst>
              <a:ext uri="{FF2B5EF4-FFF2-40B4-BE49-F238E27FC236}">
                <a16:creationId xmlns:a16="http://schemas.microsoft.com/office/drawing/2014/main" id="{164FFC20-0300-1DB1-5707-FAC9C2C4CABB}"/>
              </a:ext>
            </a:extLst>
          </p:cNvPr>
          <p:cNvPicPr>
            <a:picLocks noChangeAspect="1"/>
          </p:cNvPicPr>
          <p:nvPr/>
        </p:nvPicPr>
        <p:blipFill>
          <a:blip r:embed="rId9"/>
          <a:stretch>
            <a:fillRect/>
          </a:stretch>
        </p:blipFill>
        <p:spPr>
          <a:xfrm>
            <a:off x="3822185" y="1586167"/>
            <a:ext cx="1389653" cy="563049"/>
          </a:xfrm>
          <a:prstGeom prst="rect">
            <a:avLst/>
          </a:prstGeom>
        </p:spPr>
      </p:pic>
      <p:sp>
        <p:nvSpPr>
          <p:cNvPr id="11" name="TextBox 10">
            <a:extLst>
              <a:ext uri="{FF2B5EF4-FFF2-40B4-BE49-F238E27FC236}">
                <a16:creationId xmlns:a16="http://schemas.microsoft.com/office/drawing/2014/main" id="{B980D389-C2AA-E55D-BA79-9D17C269A7C6}"/>
              </a:ext>
            </a:extLst>
          </p:cNvPr>
          <p:cNvSpPr txBox="1"/>
          <p:nvPr/>
        </p:nvSpPr>
        <p:spPr>
          <a:xfrm>
            <a:off x="4154503" y="2112922"/>
            <a:ext cx="802789" cy="141214"/>
          </a:xfrm>
          <a:prstGeom prst="rect">
            <a:avLst/>
          </a:prstGeom>
          <a:noFill/>
        </p:spPr>
        <p:txBody>
          <a:bodyPr wrap="square" rtlCol="0">
            <a:spAutoFit/>
          </a:bodyPr>
          <a:lstStyle/>
          <a:p>
            <a:r>
              <a:rPr lang="en-US" altLang="zh-CN" sz="300" dirty="0">
                <a:latin typeface="Times New Roman" panose="02020603050405020304" pitchFamily="18" charset="0"/>
                <a:cs typeface="Times New Roman" panose="02020603050405020304" pitchFamily="18" charset="0"/>
              </a:rPr>
              <a:t>Figure</a:t>
            </a:r>
            <a:r>
              <a:rPr lang="zh-CN" altLang="en-US" sz="300" dirty="0">
                <a:latin typeface="Times New Roman" panose="02020603050405020304" pitchFamily="18" charset="0"/>
                <a:cs typeface="Times New Roman" panose="02020603050405020304" pitchFamily="18" charset="0"/>
              </a:rPr>
              <a:t> </a:t>
            </a:r>
            <a:r>
              <a:rPr lang="en-US" altLang="zh-CN" sz="300" dirty="0">
                <a:latin typeface="Times New Roman" panose="02020603050405020304" pitchFamily="18" charset="0"/>
                <a:cs typeface="Times New Roman" panose="02020603050405020304" pitchFamily="18" charset="0"/>
              </a:rPr>
              <a:t>1. CIFAR10 Overview</a:t>
            </a:r>
            <a:endParaRPr lang="en-CN" sz="3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9C49F377-C89B-5224-7DA7-06CB3DEC7F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2034" y="4377853"/>
            <a:ext cx="508931" cy="5041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colorful squares with numbers&#10;&#10;Description automatically generated with medium confidence">
            <a:extLst>
              <a:ext uri="{FF2B5EF4-FFF2-40B4-BE49-F238E27FC236}">
                <a16:creationId xmlns:a16="http://schemas.microsoft.com/office/drawing/2014/main" id="{019908D2-92E0-4CE7-A87E-2D7A978DB00F}"/>
              </a:ext>
            </a:extLst>
          </p:cNvPr>
          <p:cNvPicPr>
            <a:picLocks noChangeAspect="1"/>
          </p:cNvPicPr>
          <p:nvPr/>
        </p:nvPicPr>
        <p:blipFill>
          <a:blip r:embed="rId11"/>
          <a:stretch>
            <a:fillRect/>
          </a:stretch>
        </p:blipFill>
        <p:spPr>
          <a:xfrm>
            <a:off x="3576490" y="4398990"/>
            <a:ext cx="517157" cy="511986"/>
          </a:xfrm>
          <a:prstGeom prst="rect">
            <a:avLst/>
          </a:prstGeom>
        </p:spPr>
      </p:pic>
      <p:graphicFrame>
        <p:nvGraphicFramePr>
          <p:cNvPr id="23" name="Table 22">
            <a:extLst>
              <a:ext uri="{FF2B5EF4-FFF2-40B4-BE49-F238E27FC236}">
                <a16:creationId xmlns:a16="http://schemas.microsoft.com/office/drawing/2014/main" id="{E915A7CB-A2DC-2FF5-7885-2B34279B153E}"/>
              </a:ext>
            </a:extLst>
          </p:cNvPr>
          <p:cNvGraphicFramePr>
            <a:graphicFrameLocks noGrp="1"/>
          </p:cNvGraphicFramePr>
          <p:nvPr>
            <p:extLst>
              <p:ext uri="{D42A27DB-BD31-4B8C-83A1-F6EECF244321}">
                <p14:modId xmlns:p14="http://schemas.microsoft.com/office/powerpoint/2010/main" val="3218222838"/>
              </p:ext>
            </p:extLst>
          </p:nvPr>
        </p:nvGraphicFramePr>
        <p:xfrm>
          <a:off x="6212344" y="3142988"/>
          <a:ext cx="589255" cy="648775"/>
        </p:xfrm>
        <a:graphic>
          <a:graphicData uri="http://schemas.openxmlformats.org/drawingml/2006/table">
            <a:tbl>
              <a:tblPr firstRow="1" firstCol="1" bandRow="1">
                <a:tableStyleId>{7DF18680-E054-41AD-8BC1-D1AEF772440D}</a:tableStyleId>
              </a:tblPr>
              <a:tblGrid>
                <a:gridCol w="305897">
                  <a:extLst>
                    <a:ext uri="{9D8B030D-6E8A-4147-A177-3AD203B41FA5}">
                      <a16:colId xmlns:a16="http://schemas.microsoft.com/office/drawing/2014/main" val="64154405"/>
                    </a:ext>
                  </a:extLst>
                </a:gridCol>
                <a:gridCol w="283358">
                  <a:extLst>
                    <a:ext uri="{9D8B030D-6E8A-4147-A177-3AD203B41FA5}">
                      <a16:colId xmlns:a16="http://schemas.microsoft.com/office/drawing/2014/main" val="1319415663"/>
                    </a:ext>
                  </a:extLst>
                </a:gridCol>
              </a:tblGrid>
              <a:tr h="92682">
                <a:tc>
                  <a:txBody>
                    <a:bodyPr/>
                    <a:lstStyle/>
                    <a:p>
                      <a:pPr algn="ctr"/>
                      <a:r>
                        <a:rPr lang="en-CN" sz="250">
                          <a:effectLst/>
                        </a:rPr>
                        <a:t>Model</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Test ACC </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5885518"/>
                  </a:ext>
                </a:extLst>
              </a:tr>
              <a:tr h="92682">
                <a:tc>
                  <a:txBody>
                    <a:bodyPr/>
                    <a:lstStyle/>
                    <a:p>
                      <a:pPr algn="ctr"/>
                      <a:r>
                        <a:rPr lang="en-US" sz="250">
                          <a:effectLst/>
                        </a:rPr>
                        <a:t>ResNet-20</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a:effectLst/>
                        </a:rPr>
                        <a:t>89.20%</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3329143"/>
                  </a:ext>
                </a:extLst>
              </a:tr>
              <a:tr h="92682">
                <a:tc>
                  <a:txBody>
                    <a:bodyPr/>
                    <a:lstStyle/>
                    <a:p>
                      <a:pPr algn="ctr"/>
                      <a:r>
                        <a:rPr lang="en-US" sz="250">
                          <a:effectLst/>
                        </a:rPr>
                        <a:t>ResNet-56</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94.37%</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9813765"/>
                  </a:ext>
                </a:extLst>
              </a:tr>
              <a:tr h="92682">
                <a:tc>
                  <a:txBody>
                    <a:bodyPr/>
                    <a:lstStyle/>
                    <a:p>
                      <a:pPr algn="ctr"/>
                      <a:r>
                        <a:rPr lang="en-US" sz="250">
                          <a:effectLst/>
                        </a:rPr>
                        <a:t>VGG-16</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94.16%</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1737471"/>
                  </a:ext>
                </a:extLst>
              </a:tr>
              <a:tr h="86062">
                <a:tc>
                  <a:txBody>
                    <a:bodyPr/>
                    <a:lstStyle/>
                    <a:p>
                      <a:pPr algn="ctr"/>
                      <a:r>
                        <a:rPr lang="en-US" sz="250">
                          <a:effectLst/>
                        </a:rPr>
                        <a:t>MobileNet</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94.21%</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319835"/>
                  </a:ext>
                </a:extLst>
              </a:tr>
              <a:tr h="92682">
                <a:tc>
                  <a:txBody>
                    <a:bodyPr/>
                    <a:lstStyle/>
                    <a:p>
                      <a:pPr algn="ctr"/>
                      <a:r>
                        <a:rPr lang="en-US" sz="250">
                          <a:effectLst/>
                        </a:rPr>
                        <a:t>ShuffleNet</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a:effectLst/>
                        </a:rPr>
                        <a:t>93.98%</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6898293"/>
                  </a:ext>
                </a:extLst>
              </a:tr>
              <a:tr h="99303">
                <a:tc>
                  <a:txBody>
                    <a:bodyPr/>
                    <a:lstStyle/>
                    <a:p>
                      <a:pPr algn="ctr"/>
                      <a:r>
                        <a:rPr lang="en-US" sz="250">
                          <a:effectLst/>
                        </a:rPr>
                        <a:t>RepVGG</a:t>
                      </a:r>
                      <a:endParaRPr lang="en-CN" sz="25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250" dirty="0">
                          <a:effectLst/>
                        </a:rPr>
                        <a:t>95.27%</a:t>
                      </a:r>
                      <a:endParaRPr lang="en-CN" sz="25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3357462"/>
                  </a:ext>
                </a:extLst>
              </a:tr>
            </a:tbl>
          </a:graphicData>
        </a:graphic>
      </p:graphicFrame>
      <p:sp>
        <p:nvSpPr>
          <p:cNvPr id="26" name="TextBox 25">
            <a:extLst>
              <a:ext uri="{FF2B5EF4-FFF2-40B4-BE49-F238E27FC236}">
                <a16:creationId xmlns:a16="http://schemas.microsoft.com/office/drawing/2014/main" id="{C05D3724-B0DF-8C15-107F-20171430F8DF}"/>
              </a:ext>
            </a:extLst>
          </p:cNvPr>
          <p:cNvSpPr txBox="1"/>
          <p:nvPr/>
        </p:nvSpPr>
        <p:spPr>
          <a:xfrm>
            <a:off x="6120650" y="3791763"/>
            <a:ext cx="1090144" cy="138499"/>
          </a:xfrm>
          <a:prstGeom prst="rect">
            <a:avLst/>
          </a:prstGeom>
          <a:noFill/>
        </p:spPr>
        <p:txBody>
          <a:bodyPr wrap="square" rtlCol="0">
            <a:spAutoFit/>
          </a:bodyPr>
          <a:lstStyle/>
          <a:p>
            <a:r>
              <a:rPr lang="en-US" sz="300" dirty="0">
                <a:latin typeface="Times New Roman" panose="02020603050405020304" pitchFamily="18" charset="0"/>
                <a:cs typeface="Times New Roman" panose="02020603050405020304" pitchFamily="18" charset="0"/>
              </a:rPr>
              <a:t>Table 1. Pre-trained Model Performance</a:t>
            </a:r>
            <a:endParaRPr lang="en-CN" sz="300" dirty="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D15058CC-2DDF-CA84-F774-435CA20079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1436" y="3106714"/>
            <a:ext cx="944253" cy="72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08D2D48-A3A7-E844-5D29-223475C2E1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65526" y="3112322"/>
            <a:ext cx="931397" cy="7252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9DBAF2-2628-D526-CDA1-3748477D50C0}"/>
              </a:ext>
            </a:extLst>
          </p:cNvPr>
          <p:cNvSpPr txBox="1"/>
          <p:nvPr/>
        </p:nvSpPr>
        <p:spPr>
          <a:xfrm>
            <a:off x="3816626" y="-1097280"/>
            <a:ext cx="184731" cy="307777"/>
          </a:xfrm>
          <a:prstGeom prst="rect">
            <a:avLst/>
          </a:prstGeom>
          <a:noFill/>
        </p:spPr>
        <p:txBody>
          <a:bodyPr wrap="none" rtlCol="0">
            <a:spAutoFit/>
          </a:bodyPr>
          <a:lstStyle/>
          <a:p>
            <a:endParaRPr lang="en-C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711</Words>
  <Application>Microsoft Macintosh PowerPoint</Application>
  <PresentationFormat>On-screen Show (16:9)</PresentationFormat>
  <Paragraphs>103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Wingdings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Mutian Ling</cp:lastModifiedBy>
  <cp:revision>12</cp:revision>
  <dcterms:modified xsi:type="dcterms:W3CDTF">2023-12-17T20:59:24Z</dcterms:modified>
</cp:coreProperties>
</file>