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D277-1BF5-4E4C-88E8-6FCD5474E462}" type="datetimeFigureOut">
              <a:rPr lang="en-ID" smtClean="0"/>
              <a:t>10/05/2025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EE4F-520D-469A-9D23-826D45E607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764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D277-1BF5-4E4C-88E8-6FCD5474E462}" type="datetimeFigureOut">
              <a:rPr lang="en-ID" smtClean="0"/>
              <a:t>10/05/2025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EE4F-520D-469A-9D23-826D45E607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917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D277-1BF5-4E4C-88E8-6FCD5474E462}" type="datetimeFigureOut">
              <a:rPr lang="en-ID" smtClean="0"/>
              <a:t>10/05/2025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EE4F-520D-469A-9D23-826D45E607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18569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D277-1BF5-4E4C-88E8-6FCD5474E462}" type="datetimeFigureOut">
              <a:rPr lang="en-ID" smtClean="0"/>
              <a:t>10/05/2025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EE4F-520D-469A-9D23-826D45E6076F}" type="slidenum">
              <a:rPr lang="en-ID" smtClean="0"/>
              <a:t>‹#›</a:t>
            </a:fld>
            <a:endParaRPr lang="en-ID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489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D277-1BF5-4E4C-88E8-6FCD5474E462}" type="datetimeFigureOut">
              <a:rPr lang="en-ID" smtClean="0"/>
              <a:t>10/05/2025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EE4F-520D-469A-9D23-826D45E607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8249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D277-1BF5-4E4C-88E8-6FCD5474E462}" type="datetimeFigureOut">
              <a:rPr lang="en-ID" smtClean="0"/>
              <a:t>10/05/2025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EE4F-520D-469A-9D23-826D45E607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8291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D277-1BF5-4E4C-88E8-6FCD5474E462}" type="datetimeFigureOut">
              <a:rPr lang="en-ID" smtClean="0"/>
              <a:t>10/05/2025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EE4F-520D-469A-9D23-826D45E607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43496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D277-1BF5-4E4C-88E8-6FCD5474E462}" type="datetimeFigureOut">
              <a:rPr lang="en-ID" smtClean="0"/>
              <a:t>10/05/2025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EE4F-520D-469A-9D23-826D45E607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374231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D277-1BF5-4E4C-88E8-6FCD5474E462}" type="datetimeFigureOut">
              <a:rPr lang="en-ID" smtClean="0"/>
              <a:t>10/05/2025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EE4F-520D-469A-9D23-826D45E607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366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D277-1BF5-4E4C-88E8-6FCD5474E462}" type="datetimeFigureOut">
              <a:rPr lang="en-ID" smtClean="0"/>
              <a:t>10/05/2025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EE4F-520D-469A-9D23-826D45E607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216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D277-1BF5-4E4C-88E8-6FCD5474E462}" type="datetimeFigureOut">
              <a:rPr lang="en-ID" smtClean="0"/>
              <a:t>10/05/2025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EE4F-520D-469A-9D23-826D45E607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1578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D277-1BF5-4E4C-88E8-6FCD5474E462}" type="datetimeFigureOut">
              <a:rPr lang="en-ID" smtClean="0"/>
              <a:t>10/05/2025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EE4F-520D-469A-9D23-826D45E607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620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D277-1BF5-4E4C-88E8-6FCD5474E462}" type="datetimeFigureOut">
              <a:rPr lang="en-ID" smtClean="0"/>
              <a:t>10/05/2025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EE4F-520D-469A-9D23-826D45E607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1161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D277-1BF5-4E4C-88E8-6FCD5474E462}" type="datetimeFigureOut">
              <a:rPr lang="en-ID" smtClean="0"/>
              <a:t>10/05/2025</a:t>
            </a:fld>
            <a:endParaRPr lang="en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EE4F-520D-469A-9D23-826D45E607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341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D277-1BF5-4E4C-88E8-6FCD5474E462}" type="datetimeFigureOut">
              <a:rPr lang="en-ID" smtClean="0"/>
              <a:t>10/05/2025</a:t>
            </a:fld>
            <a:endParaRPr lang="en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EE4F-520D-469A-9D23-826D45E607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1430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D277-1BF5-4E4C-88E8-6FCD5474E462}" type="datetimeFigureOut">
              <a:rPr lang="en-ID" smtClean="0"/>
              <a:t>10/05/2025</a:t>
            </a:fld>
            <a:endParaRPr lang="en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EE4F-520D-469A-9D23-826D45E607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588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9D277-1BF5-4E4C-88E8-6FCD5474E462}" type="datetimeFigureOut">
              <a:rPr lang="en-ID" smtClean="0"/>
              <a:t>10/05/2025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2EE4F-520D-469A-9D23-826D45E607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38429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0B9D277-1BF5-4E4C-88E8-6FCD5474E462}" type="datetimeFigureOut">
              <a:rPr lang="en-ID" smtClean="0"/>
              <a:t>10/05/2025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2EE4F-520D-469A-9D23-826D45E6076F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9179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CB28B4E-BEB8-718E-ACF7-56F7B2D4E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004" y="2857500"/>
            <a:ext cx="10058400" cy="1143000"/>
          </a:xfrm>
        </p:spPr>
        <p:txBody>
          <a:bodyPr/>
          <a:lstStyle/>
          <a:p>
            <a:pPr algn="ctr"/>
            <a:r>
              <a:rPr lang="en-ID" sz="2400" b="1" dirty="0" err="1">
                <a:solidFill>
                  <a:schemeClr val="tx1"/>
                </a:solidFill>
              </a:rPr>
              <a:t>Analisis</a:t>
            </a:r>
            <a:r>
              <a:rPr lang="en-ID" sz="2400" b="1" dirty="0">
                <a:solidFill>
                  <a:schemeClr val="tx1"/>
                </a:solidFill>
              </a:rPr>
              <a:t> </a:t>
            </a:r>
            <a:r>
              <a:rPr lang="en-ID" sz="2400" b="1" dirty="0" err="1">
                <a:solidFill>
                  <a:schemeClr val="tx1"/>
                </a:solidFill>
              </a:rPr>
              <a:t>Kepuasan</a:t>
            </a:r>
            <a:r>
              <a:rPr lang="en-ID" sz="2400" b="1" dirty="0">
                <a:solidFill>
                  <a:schemeClr val="tx1"/>
                </a:solidFill>
              </a:rPr>
              <a:t> </a:t>
            </a:r>
            <a:r>
              <a:rPr lang="en-ID" sz="2400" b="1" dirty="0" err="1">
                <a:solidFill>
                  <a:schemeClr val="tx1"/>
                </a:solidFill>
              </a:rPr>
              <a:t>Pelanggan</a:t>
            </a:r>
            <a:r>
              <a:rPr lang="en-ID" sz="2400" b="1" dirty="0">
                <a:solidFill>
                  <a:schemeClr val="tx1"/>
                </a:solidFill>
              </a:rPr>
              <a:t> dan </a:t>
            </a:r>
            <a:r>
              <a:rPr lang="en-ID" sz="2400" b="1" dirty="0" err="1">
                <a:solidFill>
                  <a:schemeClr val="tx1"/>
                </a:solidFill>
              </a:rPr>
              <a:t>Sentimen</a:t>
            </a:r>
            <a:r>
              <a:rPr lang="en-ID" sz="2400" b="1" dirty="0">
                <a:solidFill>
                  <a:schemeClr val="tx1"/>
                </a:solidFill>
              </a:rPr>
              <a:t> </a:t>
            </a:r>
            <a:r>
              <a:rPr lang="en-ID" sz="2400" b="1" dirty="0" err="1">
                <a:solidFill>
                  <a:schemeClr val="tx1"/>
                </a:solidFill>
              </a:rPr>
              <a:t>Sistem</a:t>
            </a:r>
            <a:r>
              <a:rPr lang="en-ID" sz="2400" b="1" dirty="0">
                <a:solidFill>
                  <a:schemeClr val="tx1"/>
                </a:solidFill>
              </a:rPr>
              <a:t> </a:t>
            </a:r>
            <a:r>
              <a:rPr lang="en-ID" sz="2400" b="1" dirty="0" err="1">
                <a:solidFill>
                  <a:schemeClr val="tx1"/>
                </a:solidFill>
              </a:rPr>
              <a:t>Tiket</a:t>
            </a:r>
            <a:endParaRPr lang="en-ID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0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CB28B4E-BEB8-718E-ACF7-56F7B2D4EC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5082" y="963706"/>
            <a:ext cx="4751294" cy="542365"/>
          </a:xfrm>
        </p:spPr>
        <p:txBody>
          <a:bodyPr/>
          <a:lstStyle/>
          <a:p>
            <a:r>
              <a:rPr lang="en-ID" sz="2000" dirty="0">
                <a:solidFill>
                  <a:schemeClr val="tx1"/>
                </a:solidFill>
              </a:rPr>
              <a:t>Data Understanding</a:t>
            </a:r>
            <a:endParaRPr lang="en-ID" b="1" dirty="0">
              <a:solidFill>
                <a:schemeClr val="tx1"/>
              </a:solidFill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3912CC82-0F17-2252-CD9A-7D84CFE3A70E}"/>
              </a:ext>
            </a:extLst>
          </p:cNvPr>
          <p:cNvSpPr txBox="1">
            <a:spLocks/>
          </p:cNvSpPr>
          <p:nvPr/>
        </p:nvSpPr>
        <p:spPr>
          <a:xfrm>
            <a:off x="995082" y="2182906"/>
            <a:ext cx="9475694" cy="149262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ID" sz="1200" b="1" dirty="0">
                <a:solidFill>
                  <a:schemeClr val="tx1"/>
                </a:solidFill>
              </a:rPr>
              <a:t>Dataset yang </a:t>
            </a:r>
            <a:r>
              <a:rPr lang="en-ID" sz="1200" b="1" dirty="0" err="1">
                <a:solidFill>
                  <a:schemeClr val="tx1"/>
                </a:solidFill>
              </a:rPr>
              <a:t>Digunakan</a:t>
            </a:r>
            <a:r>
              <a:rPr lang="en-ID" sz="1200" b="1" dirty="0">
                <a:solidFill>
                  <a:schemeClr val="tx1"/>
                </a:solidFill>
              </a:rPr>
              <a:t>:</a:t>
            </a:r>
            <a:endParaRPr lang="en-ID" sz="1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D" sz="1200" dirty="0">
                <a:solidFill>
                  <a:schemeClr val="tx1"/>
                </a:solidFill>
              </a:rPr>
              <a:t>Dataset yang </a:t>
            </a:r>
            <a:r>
              <a:rPr lang="en-ID" sz="1200" dirty="0" err="1">
                <a:solidFill>
                  <a:schemeClr val="tx1"/>
                </a:solidFill>
              </a:rPr>
              <a:t>digunakan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merupakan</a:t>
            </a:r>
            <a:r>
              <a:rPr lang="en-ID" sz="1200" dirty="0">
                <a:solidFill>
                  <a:schemeClr val="tx1"/>
                </a:solidFill>
              </a:rPr>
              <a:t> data </a:t>
            </a:r>
            <a:r>
              <a:rPr lang="en-ID" sz="1200" dirty="0" err="1">
                <a:solidFill>
                  <a:schemeClr val="tx1"/>
                </a:solidFill>
              </a:rPr>
              <a:t>ulasan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pelanggan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terkait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dengan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berbagai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sistem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tiket</a:t>
            </a:r>
            <a:r>
              <a:rPr lang="en-ID" sz="1200" dirty="0">
                <a:solidFill>
                  <a:schemeClr val="tx1"/>
                </a:solidFill>
              </a:rPr>
              <a:t> yang </a:t>
            </a:r>
            <a:r>
              <a:rPr lang="en-ID" sz="1200" dirty="0" err="1">
                <a:solidFill>
                  <a:schemeClr val="tx1"/>
                </a:solidFill>
              </a:rPr>
              <a:t>digunakan</a:t>
            </a:r>
            <a:r>
              <a:rPr lang="en-ID" sz="1200" dirty="0">
                <a:solidFill>
                  <a:schemeClr val="tx1"/>
                </a:solidFill>
              </a:rPr>
              <a:t> (</a:t>
            </a:r>
            <a:r>
              <a:rPr lang="en-ID" sz="1200" dirty="0" err="1">
                <a:solidFill>
                  <a:schemeClr val="tx1"/>
                </a:solidFill>
              </a:rPr>
              <a:t>misalnya</a:t>
            </a:r>
            <a:r>
              <a:rPr lang="en-ID" sz="1200" dirty="0">
                <a:solidFill>
                  <a:schemeClr val="tx1"/>
                </a:solidFill>
              </a:rPr>
              <a:t>: Zendesk, </a:t>
            </a:r>
            <a:r>
              <a:rPr lang="en-ID" sz="1200" dirty="0" err="1">
                <a:solidFill>
                  <a:schemeClr val="tx1"/>
                </a:solidFill>
              </a:rPr>
              <a:t>Zoho</a:t>
            </a:r>
            <a:r>
              <a:rPr lang="en-ID" sz="1200" dirty="0">
                <a:solidFill>
                  <a:schemeClr val="tx1"/>
                </a:solidFill>
              </a:rPr>
              <a:t> Desk, Freshdesk).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1200" dirty="0">
                <a:solidFill>
                  <a:schemeClr val="tx1"/>
                </a:solidFill>
              </a:rPr>
              <a:t>Dataset </a:t>
            </a:r>
            <a:r>
              <a:rPr lang="en-ID" sz="1200" dirty="0" err="1">
                <a:solidFill>
                  <a:schemeClr val="tx1"/>
                </a:solidFill>
              </a:rPr>
              <a:t>ini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berisi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informasi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tentang</a:t>
            </a:r>
            <a:r>
              <a:rPr lang="en-ID" sz="1200" dirty="0">
                <a:solidFill>
                  <a:schemeClr val="tx1"/>
                </a:solidFill>
              </a:rPr>
              <a:t> rating </a:t>
            </a:r>
            <a:r>
              <a:rPr lang="en-ID" sz="1200" dirty="0" err="1">
                <a:solidFill>
                  <a:schemeClr val="tx1"/>
                </a:solidFill>
              </a:rPr>
              <a:t>kepuasan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pelanggan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kategori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sentimen</a:t>
            </a:r>
            <a:r>
              <a:rPr lang="en-ID" sz="1200" dirty="0">
                <a:solidFill>
                  <a:schemeClr val="tx1"/>
                </a:solidFill>
              </a:rPr>
              <a:t>, </a:t>
            </a:r>
            <a:r>
              <a:rPr lang="en-ID" sz="1200" dirty="0" err="1">
                <a:solidFill>
                  <a:schemeClr val="tx1"/>
                </a:solidFill>
              </a:rPr>
              <a:t>serta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teks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ulasan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lengkap</a:t>
            </a:r>
            <a:r>
              <a:rPr lang="en-ID" sz="1200" dirty="0">
                <a:solidFill>
                  <a:schemeClr val="tx1"/>
                </a:solidFill>
              </a:rPr>
              <a:t> </a:t>
            </a:r>
            <a:r>
              <a:rPr lang="en-ID" sz="1200" dirty="0" err="1">
                <a:solidFill>
                  <a:schemeClr val="tx1"/>
                </a:solidFill>
              </a:rPr>
              <a:t>dari</a:t>
            </a:r>
            <a:r>
              <a:rPr lang="en-ID" sz="1200" dirty="0">
                <a:solidFill>
                  <a:schemeClr val="tx1"/>
                </a:solidFill>
              </a:rPr>
              <a:t> para </a:t>
            </a:r>
            <a:r>
              <a:rPr lang="en-ID" sz="1200" dirty="0" err="1">
                <a:solidFill>
                  <a:schemeClr val="tx1"/>
                </a:solidFill>
              </a:rPr>
              <a:t>pelanggan</a:t>
            </a:r>
            <a:endParaRPr lang="en-ID" sz="1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ID" sz="1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ID" sz="12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ID" sz="1200" dirty="0">
              <a:solidFill>
                <a:schemeClr val="tx1"/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A623997-840C-49B5-2A45-216242F8A072}"/>
              </a:ext>
            </a:extLst>
          </p:cNvPr>
          <p:cNvSpPr txBox="1">
            <a:spLocks/>
          </p:cNvSpPr>
          <p:nvPr/>
        </p:nvSpPr>
        <p:spPr>
          <a:xfrm>
            <a:off x="995081" y="3742765"/>
            <a:ext cx="10399059" cy="26311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variabel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Utama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Dataset: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overall_rating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Rating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keseluruhan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yang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diberikan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oleh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pelanggan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(1-5).</a:t>
            </a: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customer_service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Rating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untuk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layanan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pelanggan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(1-5).</a:t>
            </a: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features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Rating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untuk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fitur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dari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sistem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tiket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(1-5).</a:t>
            </a: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value_for_money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Rating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untuk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nilai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uang yang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diberikan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oleh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sistem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tiket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(1-5).</a:t>
            </a: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ease_of_use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Rating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untuk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kemudahan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penggunaan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sistem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tiket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(1-5).</a:t>
            </a: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likelihood_to_recommend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Kemungkinan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pelanggan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merekomendasikan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sistem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tiket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(1-10).</a:t>
            </a: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overall_text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Ulasan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lengkap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dari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pelanggan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yang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memberikan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konteks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lebih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tentang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pengalaman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mereka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nps_category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Kategori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Net Promoter Score (NPS)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berdasarkan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rating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rekomendasi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(Promoter, Passive, Detractor).</a:t>
            </a: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sentiment_category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Kategori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sentimen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berdasarkan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analisis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teks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(Positive, Negative, Neutral).</a:t>
            </a: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44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8846-5345-7068-DE17-E2EEA7EC1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406" y="1936376"/>
            <a:ext cx="8356505" cy="660942"/>
          </a:xfrm>
        </p:spPr>
        <p:txBody>
          <a:bodyPr/>
          <a:lstStyle/>
          <a:p>
            <a:r>
              <a:rPr lang="en-ID" sz="2000" dirty="0" err="1"/>
              <a:t>Metode</a:t>
            </a:r>
            <a:r>
              <a:rPr lang="en-ID" sz="2000" dirty="0"/>
              <a:t> </a:t>
            </a:r>
            <a:r>
              <a:rPr lang="en-ID" sz="2000" dirty="0" err="1"/>
              <a:t>Pengolahan</a:t>
            </a:r>
            <a:r>
              <a:rPr lang="en-ID" sz="2000" dirty="0"/>
              <a:t> Data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50B784B-0029-F21E-2A43-E90A73D28D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7829" y="3337155"/>
            <a:ext cx="113397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Langkah-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langkah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Preprocessing Data: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Menghapus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Kosong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Menghapus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ulasan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lengkap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memiliki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nilai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kosong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Pembersihan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Teks (Text Cleansing):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Menghapus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spasi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ganda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Menghapus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URL dan username yang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tidak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relevan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Menstandarisasi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teks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agar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siap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dianalisis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lebih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lanjut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Metode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Analisis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Digunakan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CSAT (Customer Satisfaction Score):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Menghitung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skor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kepuasan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pelanggan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berdasarkan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rating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keseluruhan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diberikan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CES (Customer Effort Score):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Mengukur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seberapa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mudah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atau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sulit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pengalaman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dirasakan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pelanggan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berdasarkan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NPS (Net Promoter Score):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Menghitung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skor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berdasarkan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rekomendasi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pelanggan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apakah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mereka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akan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merekomendasikan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tiket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kepada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orang lain.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Analisis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Sentimen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Menggunakan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analisis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sentimen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mengkategorikan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teks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ulasan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menjadi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kategori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Positive, Neutral, dan Negative.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1392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77050-00C7-7C7E-530C-B3F513FF6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312" y="927847"/>
            <a:ext cx="9404723" cy="1400530"/>
          </a:xfrm>
        </p:spPr>
        <p:txBody>
          <a:bodyPr/>
          <a:lstStyle/>
          <a:p>
            <a:r>
              <a:rPr lang="en-ID" sz="2000" dirty="0"/>
              <a:t>Insight &amp; </a:t>
            </a:r>
            <a:r>
              <a:rPr lang="en-ID" sz="2000" dirty="0" err="1"/>
              <a:t>Rekomendasi</a:t>
            </a:r>
            <a:endParaRPr lang="en-ID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9CB84-0813-8B02-78D8-68A975153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371600"/>
            <a:ext cx="8946541" cy="539675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D" dirty="0"/>
              <a:t>Hasil </a:t>
            </a:r>
            <a:r>
              <a:rPr lang="en-ID" dirty="0" err="1"/>
              <a:t>Analisis</a:t>
            </a:r>
            <a:r>
              <a:rPr lang="en-ID" dirty="0"/>
              <a:t> </a:t>
            </a:r>
            <a:r>
              <a:rPr lang="en-ID" dirty="0" err="1"/>
              <a:t>Kepuasan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CSAT Score: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/>
              <a:t>Skor </a:t>
            </a:r>
            <a:r>
              <a:rPr lang="en-ID" dirty="0" err="1"/>
              <a:t>kepuasan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91.18%, yang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kategori</a:t>
            </a:r>
            <a:r>
              <a:rPr lang="en-ID" dirty="0"/>
              <a:t> Excellent.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Satisfaction Score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/>
              <a:t>Customer Service: 67.34% (</a:t>
            </a:r>
            <a:r>
              <a:rPr lang="en-ID" dirty="0" err="1"/>
              <a:t>Kategori</a:t>
            </a:r>
            <a:r>
              <a:rPr lang="en-ID" dirty="0"/>
              <a:t> Fair).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/>
              <a:t>Features: 88.34% (</a:t>
            </a:r>
            <a:r>
              <a:rPr lang="en-ID" dirty="0" err="1"/>
              <a:t>Kategori</a:t>
            </a:r>
            <a:r>
              <a:rPr lang="en-ID" dirty="0"/>
              <a:t> Good).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/>
              <a:t>Value for Money: 87.60% (</a:t>
            </a:r>
            <a:r>
              <a:rPr lang="en-ID" dirty="0" err="1"/>
              <a:t>Kategori</a:t>
            </a:r>
            <a:r>
              <a:rPr lang="en-ID" dirty="0"/>
              <a:t> Good).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CES Score: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/>
              <a:t>Skor 67.34%,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 </a:t>
            </a:r>
            <a:r>
              <a:rPr lang="en-ID" dirty="0" err="1"/>
              <a:t>merasa</a:t>
            </a:r>
            <a:r>
              <a:rPr lang="en-ID" dirty="0"/>
              <a:t> </a:t>
            </a:r>
            <a:r>
              <a:rPr lang="en-ID" dirty="0" err="1"/>
              <a:t>cukup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tiket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NPS Score: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/>
              <a:t>Skor 11.94, yang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kategori</a:t>
            </a:r>
            <a:r>
              <a:rPr lang="en-ID" dirty="0"/>
              <a:t> Average, </a:t>
            </a:r>
            <a:r>
              <a:rPr lang="en-ID" dirty="0" err="1"/>
              <a:t>dengan</a:t>
            </a:r>
            <a:r>
              <a:rPr lang="en-ID" dirty="0"/>
              <a:t> 31.89% Promoter, dan 19.95% Detractor.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Sentimen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/>
              <a:t>673 review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sentimen</a:t>
            </a:r>
            <a:r>
              <a:rPr lang="en-ID" dirty="0"/>
              <a:t> Positive.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/>
              <a:t>86 review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sentimen</a:t>
            </a:r>
            <a:r>
              <a:rPr lang="en-ID" dirty="0"/>
              <a:t> Neutral.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/>
              <a:t>28 review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sentimen</a:t>
            </a:r>
            <a:r>
              <a:rPr lang="en-ID" dirty="0"/>
              <a:t> Negative.</a:t>
            </a:r>
          </a:p>
          <a:p>
            <a:pPr marL="0" indent="0">
              <a:buNone/>
            </a:pPr>
            <a:r>
              <a:rPr lang="en-ID" dirty="0" err="1"/>
              <a:t>Rekomendasi</a:t>
            </a:r>
            <a:r>
              <a:rPr lang="en-ID" dirty="0"/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Tingkatkan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: </a:t>
            </a:r>
            <a:r>
              <a:rPr lang="en-ID" dirty="0" err="1"/>
              <a:t>Fokus</a:t>
            </a:r>
            <a:r>
              <a:rPr lang="en-ID" dirty="0"/>
              <a:t> pada </a:t>
            </a:r>
            <a:r>
              <a:rPr lang="en-ID" dirty="0" err="1"/>
              <a:t>peningkatan</a:t>
            </a:r>
            <a:r>
              <a:rPr lang="en-ID" dirty="0"/>
              <a:t> </a:t>
            </a:r>
            <a:r>
              <a:rPr lang="en-ID" dirty="0" err="1"/>
              <a:t>layanan</a:t>
            </a:r>
            <a:r>
              <a:rPr lang="en-ID" dirty="0"/>
              <a:t> </a:t>
            </a:r>
            <a:r>
              <a:rPr lang="en-ID" dirty="0" err="1"/>
              <a:t>pelanggan</a:t>
            </a:r>
            <a:r>
              <a:rPr lang="en-ID" dirty="0"/>
              <a:t>, </a:t>
            </a:r>
            <a:r>
              <a:rPr lang="en-ID" dirty="0" err="1"/>
              <a:t>mengingat</a:t>
            </a:r>
            <a:r>
              <a:rPr lang="en-ID" dirty="0"/>
              <a:t> customer service </a:t>
            </a:r>
            <a:r>
              <a:rPr lang="en-ID" dirty="0" err="1"/>
              <a:t>mendapat</a:t>
            </a:r>
            <a:r>
              <a:rPr lang="en-ID" dirty="0"/>
              <a:t> </a:t>
            </a:r>
            <a:r>
              <a:rPr lang="en-ID" dirty="0" err="1"/>
              <a:t>skor</a:t>
            </a:r>
            <a:r>
              <a:rPr lang="en-ID" dirty="0"/>
              <a:t> </a:t>
            </a:r>
            <a:r>
              <a:rPr lang="en-ID" dirty="0" err="1"/>
              <a:t>terendah</a:t>
            </a:r>
            <a:r>
              <a:rPr lang="en-ID" dirty="0"/>
              <a:t> di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 (67.34%).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Perbaiki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"Ease of Use": Skor 2.00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kemudahan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area yang </a:t>
            </a:r>
            <a:r>
              <a:rPr lang="en-ID" dirty="0" err="1"/>
              <a:t>perlu</a:t>
            </a:r>
            <a:r>
              <a:rPr lang="en-ID" dirty="0"/>
              <a:t> </a:t>
            </a:r>
            <a:r>
              <a:rPr lang="en-ID" dirty="0" err="1"/>
              <a:t>perbaikan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lanjut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Pengalaman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"Value for Money" dan "Features":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mendapatkan</a:t>
            </a:r>
            <a:r>
              <a:rPr lang="en-ID" dirty="0"/>
              <a:t> </a:t>
            </a:r>
            <a:r>
              <a:rPr lang="en-ID" dirty="0" err="1"/>
              <a:t>skor</a:t>
            </a:r>
            <a:r>
              <a:rPr lang="en-ID" dirty="0"/>
              <a:t> yang </a:t>
            </a:r>
            <a:r>
              <a:rPr lang="en-ID" dirty="0" err="1"/>
              <a:t>baik</a:t>
            </a:r>
            <a:r>
              <a:rPr lang="en-ID" dirty="0"/>
              <a:t> (88.34% dan 87.60%). </a:t>
            </a:r>
            <a:r>
              <a:rPr lang="en-ID" dirty="0" err="1"/>
              <a:t>Meskipun</a:t>
            </a:r>
            <a:r>
              <a:rPr lang="en-ID" dirty="0"/>
              <a:t> </a:t>
            </a:r>
            <a:r>
              <a:rPr lang="en-ID" dirty="0" err="1"/>
              <a:t>demikian</a:t>
            </a:r>
            <a:r>
              <a:rPr lang="en-ID" dirty="0"/>
              <a:t>,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terus</a:t>
            </a:r>
            <a:r>
              <a:rPr lang="en-ID" dirty="0"/>
              <a:t> </a:t>
            </a:r>
            <a:r>
              <a:rPr lang="en-ID" dirty="0" err="1"/>
              <a:t>mengembangkan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agar </a:t>
            </a:r>
            <a:r>
              <a:rPr lang="en-ID" dirty="0" err="1"/>
              <a:t>tetap</a:t>
            </a:r>
            <a:r>
              <a:rPr lang="en-ID" dirty="0"/>
              <a:t> </a:t>
            </a:r>
            <a:r>
              <a:rPr lang="en-ID" dirty="0" err="1"/>
              <a:t>relevan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75531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207D1-3AAF-EC36-0352-70F988DCD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35" y="1013012"/>
            <a:ext cx="9145399" cy="840236"/>
          </a:xfrm>
        </p:spPr>
        <p:txBody>
          <a:bodyPr/>
          <a:lstStyle/>
          <a:p>
            <a:r>
              <a:rPr lang="en-US" dirty="0"/>
              <a:t>Dashboard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8A61D2-CF16-7895-9BAE-237997DE1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6826" y="1989885"/>
            <a:ext cx="7491982" cy="4195762"/>
          </a:xfrm>
        </p:spPr>
      </p:pic>
    </p:spTree>
    <p:extLst>
      <p:ext uri="{BB962C8B-B14F-4D97-AF65-F5344CB8AC3E}">
        <p14:creationId xmlns:p14="http://schemas.microsoft.com/office/powerpoint/2010/main" val="1631638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8E8B8-CD08-A265-CBED-02A7B367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Kesimpulan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71EEF0-F124-AC31-D473-C3E4E73F601A}"/>
              </a:ext>
            </a:extLst>
          </p:cNvPr>
          <p:cNvSpPr txBox="1"/>
          <p:nvPr/>
        </p:nvSpPr>
        <p:spPr>
          <a:xfrm>
            <a:off x="646111" y="2758684"/>
            <a:ext cx="1087052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Berdasarkan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analisis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ulasan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pelanggan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tingkat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kepuasan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keseluruhan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tinggi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skor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CSAT yang sangat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baik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(91.18%).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Namun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area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layanan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pelanggan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kemudahan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penggunaan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perlu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mendapatkan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perhatian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lebih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lanjut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meningkatkan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pengalaman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pengguna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secara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keseluruhan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Melalui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rekomendasi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diberikan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dapat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dicapai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perbaikan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signifikan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NPS dan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kepuasan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pelanggan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secara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keseluruhan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30617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</TotalTime>
  <Words>579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Unicode MS</vt:lpstr>
      <vt:lpstr>Century Gothic</vt:lpstr>
      <vt:lpstr>Wingdings 3</vt:lpstr>
      <vt:lpstr>Ion</vt:lpstr>
      <vt:lpstr>PowerPoint Presentation</vt:lpstr>
      <vt:lpstr>PowerPoint Presentation</vt:lpstr>
      <vt:lpstr>Metode Pengolahan Data</vt:lpstr>
      <vt:lpstr>Insight &amp; Rekomendasi</vt:lpstr>
      <vt:lpstr>Dashboard</vt:lpstr>
      <vt:lpstr>Kesimpulan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ThinkPad</dc:creator>
  <cp:lastModifiedBy>ThinkPad</cp:lastModifiedBy>
  <cp:revision>6</cp:revision>
  <dcterms:created xsi:type="dcterms:W3CDTF">2025-05-10T16:07:51Z</dcterms:created>
  <dcterms:modified xsi:type="dcterms:W3CDTF">2025-05-10T16:27:24Z</dcterms:modified>
</cp:coreProperties>
</file>