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3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98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024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87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05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02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7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601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147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062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94ED6E-25DF-4A2E-8112-BBC576D1C401}" type="datetimeFigureOut">
              <a:rPr lang="en-ID" smtClean="0"/>
              <a:t>20/05/2025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42A375-38D4-4EA9-B212-BB89AC736773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2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56FE-3817-B6DB-621F-E5AAF105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498473"/>
          </a:xfrm>
        </p:spPr>
        <p:txBody>
          <a:bodyPr/>
          <a:lstStyle/>
          <a:p>
            <a:pPr algn="ctr"/>
            <a:r>
              <a:rPr lang="en-US" dirty="0" err="1"/>
              <a:t>Peope</a:t>
            </a:r>
            <a:r>
              <a:rPr lang="en-US" dirty="0"/>
              <a:t> Analytics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78EEA-F929-6C5F-00D6-DFD8E3673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063" y="2857500"/>
            <a:ext cx="10058400" cy="1143000"/>
          </a:xfrm>
        </p:spPr>
        <p:txBody>
          <a:bodyPr/>
          <a:lstStyle/>
          <a:p>
            <a:pPr algn="ctr"/>
            <a:r>
              <a:rPr lang="en-ID" dirty="0" err="1"/>
              <a:t>assignment_employee_survey</a:t>
            </a:r>
            <a:endParaRPr lang="en-ID" dirty="0"/>
          </a:p>
          <a:p>
            <a:pPr algn="ctr"/>
            <a:r>
              <a:rPr lang="en-ID" dirty="0"/>
              <a:t>Mutiara </a:t>
            </a:r>
            <a:r>
              <a:rPr lang="en-ID" dirty="0" err="1"/>
              <a:t>shany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3060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pPr marL="0" indent="0">
              <a:buNone/>
            </a:pPr>
            <a:r>
              <a:rPr lang="en-US" sz="1600" dirty="0" err="1"/>
              <a:t>Visualisasi</a:t>
            </a:r>
            <a:endParaRPr lang="en-US" sz="1600" dirty="0"/>
          </a:p>
          <a:p>
            <a:pPr marL="0" indent="0">
              <a:buNone/>
            </a:pPr>
            <a:r>
              <a:rPr lang="da-DK" sz="1400" dirty="0"/>
              <a:t>Tingkat kepuasan karyawan berdasarkan job level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C64C6-F017-D775-4446-92F8A3C17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199"/>
            <a:ext cx="8867774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pPr marL="0" indent="0">
              <a:buNone/>
            </a:pPr>
            <a:r>
              <a:rPr lang="en-US" sz="1600" dirty="0" err="1"/>
              <a:t>Visualisasi</a:t>
            </a:r>
            <a:endParaRPr lang="en-US" sz="1600" dirty="0"/>
          </a:p>
          <a:p>
            <a:pPr marL="0" indent="0">
              <a:buNone/>
            </a:pPr>
            <a:r>
              <a:rPr lang="sv-SE" sz="1200" dirty="0"/>
              <a:t>Tingkat kepuasan karyawan bersarkan beban kerja</a:t>
            </a:r>
            <a:endParaRPr lang="en-US" sz="1600" dirty="0"/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endParaRPr lang="en-ID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C076A-4088-5409-D48E-21A935AE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86565"/>
            <a:ext cx="9301162" cy="29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7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pPr marL="0" indent="0">
              <a:buNone/>
            </a:pPr>
            <a:r>
              <a:rPr lang="en-US" sz="1600" dirty="0" err="1"/>
              <a:t>Visualisasi</a:t>
            </a:r>
            <a:endParaRPr lang="en-US" sz="1600" dirty="0"/>
          </a:p>
          <a:p>
            <a:pPr marL="0" indent="0">
              <a:buNone/>
            </a:pPr>
            <a:r>
              <a:rPr lang="sv-SE" sz="1100" dirty="0"/>
              <a:t>Tingkat kepuasan karyawan berdasarkan beban kerja dan umur</a:t>
            </a:r>
            <a:endParaRPr lang="en-ID" sz="1600" dirty="0"/>
          </a:p>
          <a:p>
            <a:pPr marL="0" indent="0">
              <a:buNone/>
            </a:pPr>
            <a:endParaRPr lang="en-ID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7400E-C234-FD85-2256-A8FF5225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74596"/>
            <a:ext cx="9434513" cy="323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53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pPr marL="0" indent="0">
              <a:buNone/>
            </a:pPr>
            <a:r>
              <a:rPr lang="en-US" sz="1600" dirty="0" err="1"/>
              <a:t>Visualisasi</a:t>
            </a:r>
            <a:endParaRPr lang="en-US" sz="1600" dirty="0"/>
          </a:p>
          <a:p>
            <a:pPr marL="0" indent="0">
              <a:buNone/>
            </a:pPr>
            <a:r>
              <a:rPr lang="en-ID" sz="1200" dirty="0" err="1"/>
              <a:t>Kepuasan</a:t>
            </a:r>
            <a:r>
              <a:rPr lang="en-ID" sz="1200" dirty="0"/>
              <a:t> </a:t>
            </a:r>
            <a:r>
              <a:rPr lang="en-ID" sz="1200" dirty="0" err="1"/>
              <a:t>karywan</a:t>
            </a:r>
            <a:r>
              <a:rPr lang="en-ID" sz="1200" dirty="0"/>
              <a:t> </a:t>
            </a:r>
            <a:r>
              <a:rPr lang="en-ID" sz="1200" dirty="0" err="1"/>
              <a:t>berdarkan</a:t>
            </a:r>
            <a:r>
              <a:rPr lang="en-ID" sz="1200" dirty="0"/>
              <a:t> jam </a:t>
            </a:r>
            <a:r>
              <a:rPr lang="en-ID" sz="1200" dirty="0" err="1"/>
              <a:t>aktivitas</a:t>
            </a:r>
            <a:r>
              <a:rPr lang="en-ID" sz="1200" dirty="0"/>
              <a:t> </a:t>
            </a:r>
            <a:r>
              <a:rPr lang="en-ID" sz="1200" dirty="0" err="1"/>
              <a:t>fisik</a:t>
            </a:r>
            <a:r>
              <a:rPr lang="en-ID" sz="1200" dirty="0"/>
              <a:t> dan job </a:t>
            </a:r>
            <a:r>
              <a:rPr lang="en-ID" sz="1200" dirty="0" err="1"/>
              <a:t>levelnya</a:t>
            </a:r>
            <a:endParaRPr lang="en-ID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08B3D-9365-6C70-CA83-5BA6A17D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74596"/>
            <a:ext cx="6696075" cy="392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67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pPr marL="0" indent="0">
              <a:buNone/>
            </a:pPr>
            <a:r>
              <a:rPr lang="en-US" sz="1600" dirty="0" err="1"/>
              <a:t>Visualisasi</a:t>
            </a:r>
            <a:endParaRPr lang="en-US" sz="1600" dirty="0"/>
          </a:p>
          <a:p>
            <a:pPr marL="0" indent="0">
              <a:buNone/>
            </a:pPr>
            <a:r>
              <a:rPr lang="en-ID" sz="1100" dirty="0" err="1"/>
              <a:t>Kepuasan</a:t>
            </a:r>
            <a:r>
              <a:rPr lang="en-ID" sz="1100" dirty="0"/>
              <a:t> </a:t>
            </a:r>
            <a:r>
              <a:rPr lang="en-ID" sz="1100" dirty="0" err="1"/>
              <a:t>karywan</a:t>
            </a:r>
            <a:r>
              <a:rPr lang="en-ID" sz="1100" dirty="0"/>
              <a:t>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tingkat</a:t>
            </a:r>
            <a:r>
              <a:rPr lang="en-ID" sz="1100" dirty="0"/>
              <a:t> stress, </a:t>
            </a:r>
            <a:r>
              <a:rPr lang="en-ID" sz="1100" dirty="0" err="1"/>
              <a:t>dengan</a:t>
            </a:r>
            <a:r>
              <a:rPr lang="en-ID" sz="1100" dirty="0"/>
              <a:t> </a:t>
            </a:r>
            <a:r>
              <a:rPr lang="en-ID" sz="1100" dirty="0" err="1"/>
              <a:t>mengkategorikannya</a:t>
            </a:r>
            <a:r>
              <a:rPr lang="en-ID" sz="1100" dirty="0"/>
              <a:t> 1-2 =</a:t>
            </a:r>
            <a:r>
              <a:rPr lang="en-ID" sz="1100" dirty="0" err="1"/>
              <a:t>Rendah</a:t>
            </a:r>
            <a:r>
              <a:rPr lang="en-ID" sz="1100" dirty="0"/>
              <a:t>, 3=Sedang 4-5=Tinggi</a:t>
            </a:r>
            <a:endParaRPr lang="en-ID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9253C-2DDD-844A-80AB-8B0BCD36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05101"/>
            <a:ext cx="7010399" cy="34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Kesimpulan:</a:t>
            </a:r>
          </a:p>
          <a:p>
            <a:pPr marL="0" indent="0">
              <a:buNone/>
            </a:pPr>
            <a:r>
              <a:rPr lang="en-US" sz="1600" dirty="0" err="1"/>
              <a:t>Faktor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level </a:t>
            </a:r>
            <a:r>
              <a:rPr lang="en-US" sz="1600" dirty="0" err="1"/>
              <a:t>pekerjaan</a:t>
            </a:r>
            <a:r>
              <a:rPr lang="en-US" sz="1600" dirty="0"/>
              <a:t>, </a:t>
            </a:r>
            <a:r>
              <a:rPr lang="en-US" sz="1600" dirty="0" err="1"/>
              <a:t>beban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, dan </a:t>
            </a:r>
            <a:r>
              <a:rPr lang="en-US" sz="1600" dirty="0" err="1"/>
              <a:t>stres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pengaruh</a:t>
            </a:r>
            <a:r>
              <a:rPr lang="en-US" sz="1600" dirty="0"/>
              <a:t> </a:t>
            </a:r>
            <a:r>
              <a:rPr lang="en-US" sz="1600" dirty="0" err="1"/>
              <a:t>signifikan</a:t>
            </a:r>
            <a:r>
              <a:rPr lang="en-US" sz="1600" dirty="0"/>
              <a:t> </a:t>
            </a:r>
            <a:r>
              <a:rPr lang="en-US" sz="1600" dirty="0" err="1"/>
              <a:t>terhadap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kepuasan</a:t>
            </a:r>
            <a:r>
              <a:rPr lang="en-US" sz="1600" dirty="0"/>
              <a:t> </a:t>
            </a:r>
            <a:r>
              <a:rPr lang="en-US" sz="1600" dirty="0" err="1"/>
              <a:t>karyawan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Karyawan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stres</a:t>
            </a:r>
            <a:r>
              <a:rPr lang="en-US" sz="1600" dirty="0"/>
              <a:t> </a:t>
            </a:r>
            <a:r>
              <a:rPr lang="en-US" sz="1600" dirty="0" err="1"/>
              <a:t>tinggi</a:t>
            </a:r>
            <a:r>
              <a:rPr lang="en-US" sz="1600" dirty="0"/>
              <a:t> </a:t>
            </a:r>
            <a:r>
              <a:rPr lang="en-US" sz="1600" dirty="0" err="1"/>
              <a:t>cenderung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kepuasan</a:t>
            </a:r>
            <a:r>
              <a:rPr lang="en-US" sz="1600" dirty="0"/>
              <a:t> yang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rendah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Rekomendasi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Perusahaan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fokus</a:t>
            </a:r>
            <a:r>
              <a:rPr lang="en-US" sz="1600" dirty="0"/>
              <a:t> pada </a:t>
            </a:r>
            <a:r>
              <a:rPr lang="en-US" sz="1600" dirty="0" err="1"/>
              <a:t>pengelolaan</a:t>
            </a:r>
            <a:r>
              <a:rPr lang="en-US" sz="1600" dirty="0"/>
              <a:t> </a:t>
            </a:r>
            <a:r>
              <a:rPr lang="en-US" sz="1600" dirty="0" err="1"/>
              <a:t>beban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dan </a:t>
            </a:r>
            <a:r>
              <a:rPr lang="en-US" sz="1600" dirty="0" err="1"/>
              <a:t>stres</a:t>
            </a:r>
            <a:r>
              <a:rPr lang="en-US" sz="1600" dirty="0"/>
              <a:t> </a:t>
            </a:r>
            <a:r>
              <a:rPr lang="en-US" sz="1600" dirty="0" err="1"/>
              <a:t>karyawan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kepuasan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peluang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aktivitas</a:t>
            </a:r>
            <a:r>
              <a:rPr lang="en-US" sz="1600" dirty="0"/>
              <a:t> </a:t>
            </a:r>
            <a:r>
              <a:rPr lang="en-US" sz="1600" dirty="0" err="1"/>
              <a:t>fisik</a:t>
            </a:r>
            <a:r>
              <a:rPr lang="en-US" sz="1600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istirahat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mengurangi</a:t>
            </a:r>
            <a:r>
              <a:rPr lang="en-US" sz="1600" dirty="0"/>
              <a:t> </a:t>
            </a:r>
            <a:r>
              <a:rPr lang="en-US" sz="1600" dirty="0" err="1"/>
              <a:t>stres</a:t>
            </a:r>
            <a:r>
              <a:rPr lang="en-US" sz="1600" dirty="0"/>
              <a:t> dan </a:t>
            </a:r>
            <a:r>
              <a:rPr lang="en-US" sz="1600" dirty="0" err="1"/>
              <a:t>meningkatkan</a:t>
            </a:r>
            <a:r>
              <a:rPr lang="en-US" sz="1600" dirty="0"/>
              <a:t> </a:t>
            </a:r>
            <a:r>
              <a:rPr lang="en-US" sz="1600" dirty="0" err="1"/>
              <a:t>kepuasan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5532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706302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r>
              <a:rPr lang="en-ID" sz="1600" dirty="0"/>
              <a:t>Data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berisi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</a:t>
            </a:r>
            <a:r>
              <a:rPr lang="en-ID" sz="1600" dirty="0" err="1"/>
              <a:t>atribut</a:t>
            </a:r>
            <a:r>
              <a:rPr lang="en-ID" sz="1600" dirty="0"/>
              <a:t> </a:t>
            </a:r>
            <a:r>
              <a:rPr lang="en-ID" sz="1600" dirty="0" err="1"/>
              <a:t>terkait</a:t>
            </a:r>
            <a:r>
              <a:rPr lang="en-ID" sz="1600" dirty="0"/>
              <a:t> </a:t>
            </a:r>
            <a:r>
              <a:rPr lang="en-ID" sz="1600" dirty="0" err="1"/>
              <a:t>karakteristik</a:t>
            </a:r>
            <a:r>
              <a:rPr lang="en-ID" sz="1600" dirty="0"/>
              <a:t> </a:t>
            </a:r>
            <a:r>
              <a:rPr lang="en-ID" sz="1600" dirty="0" err="1"/>
              <a:t>pribadi</a:t>
            </a:r>
            <a:r>
              <a:rPr lang="en-ID" sz="1600" dirty="0"/>
              <a:t> dan </a:t>
            </a:r>
            <a:r>
              <a:rPr lang="en-ID" sz="1600" dirty="0" err="1"/>
              <a:t>profesional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.</a:t>
            </a:r>
          </a:p>
          <a:p>
            <a:r>
              <a:rPr lang="en-ID" sz="1600" dirty="0"/>
              <a:t>Adapun data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struktur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:</a:t>
            </a:r>
          </a:p>
          <a:p>
            <a:r>
              <a:rPr lang="en-ID" sz="1600" dirty="0" err="1"/>
              <a:t>emp_id</a:t>
            </a:r>
            <a:r>
              <a:rPr lang="en-ID" sz="1600" dirty="0"/>
              <a:t>: ID </a:t>
            </a:r>
            <a:r>
              <a:rPr lang="en-ID" sz="1600" dirty="0" err="1"/>
              <a:t>Karyawan</a:t>
            </a:r>
            <a:endParaRPr lang="en-ID" sz="1600" dirty="0"/>
          </a:p>
          <a:p>
            <a:r>
              <a:rPr lang="en-ID" sz="1600" dirty="0" err="1"/>
              <a:t>Merupakan</a:t>
            </a:r>
            <a:r>
              <a:rPr lang="en-ID" sz="1600" dirty="0"/>
              <a:t> ID </a:t>
            </a:r>
            <a:r>
              <a:rPr lang="en-ID" sz="1600" dirty="0" err="1"/>
              <a:t>unik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.</a:t>
            </a:r>
          </a:p>
          <a:p>
            <a:r>
              <a:rPr lang="en-ID" sz="1600" dirty="0"/>
              <a:t>gender: </a:t>
            </a:r>
            <a:r>
              <a:rPr lang="en-ID" sz="1600" dirty="0" err="1"/>
              <a:t>Jenis</a:t>
            </a:r>
            <a:r>
              <a:rPr lang="en-ID" sz="1600" dirty="0"/>
              <a:t> </a:t>
            </a:r>
            <a:r>
              <a:rPr lang="en-ID" sz="1600" dirty="0" err="1"/>
              <a:t>Kelamin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jenis</a:t>
            </a:r>
            <a:r>
              <a:rPr lang="en-ID" sz="1600" dirty="0"/>
              <a:t> </a:t>
            </a:r>
            <a:r>
              <a:rPr lang="en-ID" sz="1600" dirty="0" err="1"/>
              <a:t>kelamin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(</a:t>
            </a:r>
            <a:r>
              <a:rPr lang="en-ID" sz="1600" dirty="0" err="1"/>
              <a:t>misalnya</a:t>
            </a:r>
            <a:r>
              <a:rPr lang="en-ID" sz="1600" dirty="0"/>
              <a:t>: "</a:t>
            </a:r>
            <a:r>
              <a:rPr lang="en-ID" sz="1600" dirty="0" err="1"/>
              <a:t>Pria</a:t>
            </a:r>
            <a:r>
              <a:rPr lang="en-ID" sz="1600" dirty="0"/>
              <a:t>", "Wanita", </a:t>
            </a:r>
            <a:r>
              <a:rPr lang="en-ID" sz="1600" dirty="0" err="1"/>
              <a:t>atau</a:t>
            </a:r>
            <a:r>
              <a:rPr lang="en-ID" sz="1600" dirty="0"/>
              <a:t> "</a:t>
            </a:r>
            <a:r>
              <a:rPr lang="en-ID" sz="1600" dirty="0" err="1"/>
              <a:t>Lainnya</a:t>
            </a:r>
            <a:r>
              <a:rPr lang="en-ID" sz="1600" dirty="0"/>
              <a:t>").</a:t>
            </a:r>
          </a:p>
          <a:p>
            <a:r>
              <a:rPr lang="en-ID" sz="1600" dirty="0"/>
              <a:t>age: </a:t>
            </a:r>
            <a:r>
              <a:rPr lang="en-ID" sz="1600" dirty="0" err="1"/>
              <a:t>Usia</a:t>
            </a:r>
            <a:endParaRPr lang="en-ID" sz="1600" dirty="0"/>
          </a:p>
          <a:p>
            <a:r>
              <a:rPr lang="en-ID" sz="1600" dirty="0" err="1"/>
              <a:t>Merupakan</a:t>
            </a:r>
            <a:r>
              <a:rPr lang="en-ID" sz="1600" dirty="0"/>
              <a:t> </a:t>
            </a:r>
            <a:r>
              <a:rPr lang="en-ID" sz="1600" dirty="0" err="1"/>
              <a:t>usia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pada </a:t>
            </a:r>
            <a:r>
              <a:rPr lang="en-ID" sz="1600" dirty="0" err="1"/>
              <a:t>saat</a:t>
            </a:r>
            <a:r>
              <a:rPr lang="en-ID" sz="1600" dirty="0"/>
              <a:t> data </a:t>
            </a:r>
            <a:r>
              <a:rPr lang="en-ID" sz="1600" dirty="0" err="1"/>
              <a:t>dikumpulkan</a:t>
            </a:r>
            <a:r>
              <a:rPr lang="en-ID" sz="1600" dirty="0"/>
              <a:t>.</a:t>
            </a:r>
          </a:p>
          <a:p>
            <a:pPr marL="0" indent="0">
              <a:buNone/>
            </a:pPr>
            <a:r>
              <a:rPr lang="en-ID" sz="1600" dirty="0"/>
              <a:t>   </a:t>
            </a:r>
            <a:r>
              <a:rPr lang="en-ID" sz="1600" dirty="0" err="1"/>
              <a:t>marital_status</a:t>
            </a:r>
            <a:r>
              <a:rPr lang="en-ID" sz="1600" dirty="0"/>
              <a:t>: Status </a:t>
            </a:r>
            <a:r>
              <a:rPr lang="en-ID" sz="1600" dirty="0" err="1"/>
              <a:t>Perkawinan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status </a:t>
            </a:r>
            <a:r>
              <a:rPr lang="en-ID" sz="1600" dirty="0" err="1"/>
              <a:t>perkawinan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, </a:t>
            </a:r>
            <a:r>
              <a:rPr lang="en-ID" sz="1600" dirty="0" err="1"/>
              <a:t>seperti</a:t>
            </a:r>
            <a:r>
              <a:rPr lang="en-ID" sz="1600" dirty="0"/>
              <a:t> "</a:t>
            </a:r>
            <a:r>
              <a:rPr lang="en-ID" sz="1600" dirty="0" err="1"/>
              <a:t>Menikah</a:t>
            </a:r>
            <a:r>
              <a:rPr lang="en-ID" sz="1600" dirty="0"/>
              <a:t>", "Belum </a:t>
            </a:r>
            <a:r>
              <a:rPr lang="en-ID" sz="1600" dirty="0" err="1"/>
              <a:t>Menikah</a:t>
            </a:r>
            <a:r>
              <a:rPr lang="en-ID" sz="1600" dirty="0"/>
              <a:t>", "</a:t>
            </a:r>
            <a:r>
              <a:rPr lang="en-ID" sz="1600" dirty="0" err="1"/>
              <a:t>Cerai</a:t>
            </a:r>
            <a:r>
              <a:rPr lang="en-ID" sz="1600" dirty="0"/>
              <a:t>".</a:t>
            </a:r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01533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706302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r>
              <a:rPr lang="en-ID" sz="1600" dirty="0" err="1"/>
              <a:t>job_level</a:t>
            </a:r>
            <a:r>
              <a:rPr lang="en-ID" sz="1600" dirty="0"/>
              <a:t>: Tingkat </a:t>
            </a:r>
            <a:r>
              <a:rPr lang="en-ID" sz="1600" dirty="0" err="1"/>
              <a:t>Jabatan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tingkat</a:t>
            </a:r>
            <a:r>
              <a:rPr lang="en-ID" sz="1600" dirty="0"/>
              <a:t> </a:t>
            </a:r>
            <a:r>
              <a:rPr lang="en-ID" sz="1600" dirty="0" err="1"/>
              <a:t>jabatan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posisi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 (</a:t>
            </a:r>
            <a:r>
              <a:rPr lang="en-ID" sz="1600" dirty="0" err="1"/>
              <a:t>misalnya</a:t>
            </a:r>
            <a:r>
              <a:rPr lang="en-ID" sz="1600" dirty="0"/>
              <a:t>: "Junior", "Senior", "Manager", </a:t>
            </a:r>
            <a:r>
              <a:rPr lang="en-ID" sz="1600" dirty="0" err="1"/>
              <a:t>dll</a:t>
            </a:r>
            <a:r>
              <a:rPr lang="en-ID" sz="1600" dirty="0"/>
              <a:t>.).</a:t>
            </a:r>
          </a:p>
          <a:p>
            <a:r>
              <a:rPr lang="en-ID" sz="1600" dirty="0"/>
              <a:t>experience: </a:t>
            </a:r>
            <a:r>
              <a:rPr lang="en-ID" sz="1600" dirty="0" err="1"/>
              <a:t>Pengalaman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endParaRPr lang="en-ID" sz="1600" dirty="0"/>
          </a:p>
          <a:p>
            <a:r>
              <a:rPr lang="en-ID" sz="1600" dirty="0" err="1"/>
              <a:t>Menggambarkan</a:t>
            </a:r>
            <a:r>
              <a:rPr lang="en-ID" sz="1600" dirty="0"/>
              <a:t> lama </a:t>
            </a:r>
            <a:r>
              <a:rPr lang="en-ID" sz="1600" dirty="0" err="1"/>
              <a:t>pengalaman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tahun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bulan</a:t>
            </a:r>
            <a:r>
              <a:rPr lang="en-ID" sz="1600" dirty="0"/>
              <a:t>.</a:t>
            </a:r>
          </a:p>
          <a:p>
            <a:pPr marL="0" indent="0">
              <a:buNone/>
            </a:pPr>
            <a:r>
              <a:rPr lang="en-ID" sz="1600" dirty="0"/>
              <a:t> dept: </a:t>
            </a:r>
            <a:r>
              <a:rPr lang="en-ID" sz="1600" dirty="0" err="1"/>
              <a:t>Departemen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departemen</a:t>
            </a:r>
            <a:r>
              <a:rPr lang="en-ID" sz="1600" dirty="0"/>
              <a:t> </a:t>
            </a:r>
            <a:r>
              <a:rPr lang="en-ID" sz="1600" dirty="0" err="1"/>
              <a:t>tempat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bekerja</a:t>
            </a:r>
            <a:r>
              <a:rPr lang="en-ID" sz="1600" dirty="0"/>
              <a:t> (</a:t>
            </a:r>
            <a:r>
              <a:rPr lang="en-ID" sz="1600" dirty="0" err="1"/>
              <a:t>misalnya</a:t>
            </a:r>
            <a:r>
              <a:rPr lang="en-ID" sz="1600" dirty="0"/>
              <a:t>: "IT", "HR", "</a:t>
            </a:r>
            <a:r>
              <a:rPr lang="en-ID" sz="1600" dirty="0" err="1"/>
              <a:t>Pemasaran</a:t>
            </a:r>
            <a:r>
              <a:rPr lang="en-ID" sz="1600" dirty="0"/>
              <a:t>").</a:t>
            </a:r>
          </a:p>
          <a:p>
            <a:r>
              <a:rPr lang="en-ID" sz="1600" dirty="0" err="1"/>
              <a:t>emp_type</a:t>
            </a:r>
            <a:r>
              <a:rPr lang="en-ID" sz="1600" dirty="0"/>
              <a:t>: </a:t>
            </a:r>
            <a:r>
              <a:rPr lang="en-ID" sz="1600" dirty="0" err="1"/>
              <a:t>Jenis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jenis</a:t>
            </a:r>
            <a:r>
              <a:rPr lang="en-ID" sz="1600" dirty="0"/>
              <a:t> </a:t>
            </a:r>
            <a:r>
              <a:rPr lang="en-ID" sz="1600" dirty="0" err="1"/>
              <a:t>kontrak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, </a:t>
            </a:r>
            <a:r>
              <a:rPr lang="en-ID" sz="1600" dirty="0" err="1"/>
              <a:t>seperti</a:t>
            </a:r>
            <a:r>
              <a:rPr lang="en-ID" sz="1600" dirty="0"/>
              <a:t> "</a:t>
            </a:r>
            <a:r>
              <a:rPr lang="en-ID" sz="1600" dirty="0" err="1"/>
              <a:t>Permanen</a:t>
            </a:r>
            <a:r>
              <a:rPr lang="en-ID" sz="1600" dirty="0"/>
              <a:t>", "</a:t>
            </a:r>
            <a:r>
              <a:rPr lang="en-ID" sz="1600" dirty="0" err="1"/>
              <a:t>Kontrak</a:t>
            </a:r>
            <a:r>
              <a:rPr lang="en-ID" sz="1600" dirty="0"/>
              <a:t>", </a:t>
            </a:r>
            <a:r>
              <a:rPr lang="en-ID" sz="1600" dirty="0" err="1"/>
              <a:t>atau</a:t>
            </a:r>
            <a:r>
              <a:rPr lang="en-ID" sz="1600" dirty="0"/>
              <a:t> "Freelance".</a:t>
            </a:r>
          </a:p>
          <a:p>
            <a:r>
              <a:rPr lang="en-ID" sz="1600" dirty="0" err="1"/>
              <a:t>wlb</a:t>
            </a:r>
            <a:r>
              <a:rPr lang="en-ID" sz="1600" dirty="0"/>
              <a:t> (Work-Life Balance): </a:t>
            </a:r>
            <a:r>
              <a:rPr lang="en-ID" sz="1600" dirty="0" err="1"/>
              <a:t>Keseimbangan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dan </a:t>
            </a:r>
            <a:r>
              <a:rPr lang="en-ID" sz="1600" dirty="0" err="1"/>
              <a:t>Kehidupan</a:t>
            </a:r>
            <a:endParaRPr lang="en-ID" sz="1600" dirty="0"/>
          </a:p>
          <a:p>
            <a:r>
              <a:rPr lang="en-ID" sz="1600" dirty="0" err="1"/>
              <a:t>Mengukur</a:t>
            </a:r>
            <a:r>
              <a:rPr lang="en-ID" sz="1600" dirty="0"/>
              <a:t> </a:t>
            </a:r>
            <a:r>
              <a:rPr lang="en-ID" sz="1600" dirty="0" err="1"/>
              <a:t>seberapa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menyeimbangkan</a:t>
            </a:r>
            <a:r>
              <a:rPr lang="en-ID" sz="1600" dirty="0"/>
              <a:t> </a:t>
            </a:r>
            <a:r>
              <a:rPr lang="en-ID" sz="1600" dirty="0" err="1"/>
              <a:t>pekerjaan</a:t>
            </a:r>
            <a:r>
              <a:rPr lang="en-ID" sz="1600" dirty="0"/>
              <a:t> dan </a:t>
            </a:r>
            <a:r>
              <a:rPr lang="en-ID" sz="1600" dirty="0" err="1"/>
              <a:t>kehidupan</a:t>
            </a:r>
            <a:r>
              <a:rPr lang="en-ID" sz="1600" dirty="0"/>
              <a:t> </a:t>
            </a:r>
            <a:r>
              <a:rPr lang="en-ID" sz="1600" dirty="0" err="1"/>
              <a:t>pribadi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.</a:t>
            </a:r>
          </a:p>
          <a:p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66705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r>
              <a:rPr lang="en-ID" sz="1600" dirty="0" err="1"/>
              <a:t>work_env</a:t>
            </a:r>
            <a:r>
              <a:rPr lang="en-ID" sz="1600" dirty="0"/>
              <a:t> (Work Environment): </a:t>
            </a:r>
            <a:r>
              <a:rPr lang="en-ID" sz="1600" dirty="0" err="1"/>
              <a:t>Lingkungan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endParaRPr lang="en-ID" sz="1600" dirty="0"/>
          </a:p>
          <a:p>
            <a:r>
              <a:rPr lang="en-ID" sz="1600" dirty="0" err="1"/>
              <a:t>Menilai</a:t>
            </a:r>
            <a:r>
              <a:rPr lang="en-ID" sz="1600" dirty="0"/>
              <a:t> </a:t>
            </a:r>
            <a:r>
              <a:rPr lang="en-ID" sz="1600" dirty="0" err="1"/>
              <a:t>kualitas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suasana</a:t>
            </a:r>
            <a:r>
              <a:rPr lang="en-ID" sz="1600" dirty="0"/>
              <a:t> </a:t>
            </a:r>
            <a:r>
              <a:rPr lang="en-ID" sz="1600" dirty="0" err="1"/>
              <a:t>lingkungan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yang </a:t>
            </a:r>
            <a:r>
              <a:rPr lang="en-ID" sz="1600" dirty="0" err="1"/>
              <a:t>ada</a:t>
            </a:r>
            <a:r>
              <a:rPr lang="en-ID" sz="1600" dirty="0"/>
              <a:t> di </a:t>
            </a:r>
            <a:r>
              <a:rPr lang="en-ID" sz="1600" dirty="0" err="1"/>
              <a:t>perusahaan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physical_activity_hours</a:t>
            </a:r>
            <a:r>
              <a:rPr lang="en-ID" sz="1600" dirty="0"/>
              <a:t>: Jam </a:t>
            </a:r>
            <a:r>
              <a:rPr lang="en-ID" sz="1600" dirty="0" err="1"/>
              <a:t>Aktivitas</a:t>
            </a:r>
            <a:r>
              <a:rPr lang="en-ID" sz="1600" dirty="0"/>
              <a:t> </a:t>
            </a:r>
            <a:r>
              <a:rPr lang="en-ID" sz="1600" dirty="0" err="1"/>
              <a:t>Fisik</a:t>
            </a:r>
            <a:endParaRPr lang="en-ID" sz="1600" dirty="0"/>
          </a:p>
          <a:p>
            <a:r>
              <a:rPr lang="en-ID" sz="1600" dirty="0" err="1"/>
              <a:t>Jumlah</a:t>
            </a:r>
            <a:r>
              <a:rPr lang="en-ID" sz="1600" dirty="0"/>
              <a:t> jam yang </a:t>
            </a:r>
            <a:r>
              <a:rPr lang="en-ID" sz="1600" dirty="0" err="1"/>
              <a:t>dihabiskan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beraktivitas</a:t>
            </a:r>
            <a:r>
              <a:rPr lang="en-ID" sz="1600" dirty="0"/>
              <a:t> </a:t>
            </a:r>
            <a:r>
              <a:rPr lang="en-ID" sz="1600" dirty="0" err="1"/>
              <a:t>fisik</a:t>
            </a:r>
            <a:r>
              <a:rPr lang="en-ID" sz="1600" dirty="0"/>
              <a:t> </a:t>
            </a:r>
            <a:r>
              <a:rPr lang="en-ID" sz="1600" dirty="0" err="1"/>
              <a:t>setiap</a:t>
            </a:r>
            <a:r>
              <a:rPr lang="en-ID" sz="1600" dirty="0"/>
              <a:t> </a:t>
            </a:r>
            <a:r>
              <a:rPr lang="en-ID" sz="1600" dirty="0" err="1"/>
              <a:t>minggu</a:t>
            </a:r>
            <a:r>
              <a:rPr lang="en-ID" sz="1600" dirty="0"/>
              <a:t> (</a:t>
            </a:r>
            <a:r>
              <a:rPr lang="en-ID" sz="1600" dirty="0" err="1"/>
              <a:t>misalnya</a:t>
            </a:r>
            <a:r>
              <a:rPr lang="en-ID" sz="1600" dirty="0"/>
              <a:t>: </a:t>
            </a:r>
            <a:r>
              <a:rPr lang="en-ID" sz="1600" dirty="0" err="1"/>
              <a:t>olahraga</a:t>
            </a:r>
            <a:r>
              <a:rPr lang="en-ID" sz="1600" dirty="0"/>
              <a:t>).</a:t>
            </a:r>
          </a:p>
          <a:p>
            <a:r>
              <a:rPr lang="en-ID" sz="1600" dirty="0"/>
              <a:t>workload: Beban </a:t>
            </a:r>
            <a:r>
              <a:rPr lang="en-ID" sz="1600" dirty="0" err="1"/>
              <a:t>Kerja</a:t>
            </a:r>
            <a:endParaRPr lang="en-ID" sz="1600" dirty="0"/>
          </a:p>
          <a:p>
            <a:r>
              <a:rPr lang="en-ID" sz="1600" dirty="0" err="1"/>
              <a:t>Mengukur</a:t>
            </a:r>
            <a:r>
              <a:rPr lang="en-ID" sz="1600" dirty="0"/>
              <a:t> </a:t>
            </a:r>
            <a:r>
              <a:rPr lang="en-ID" sz="1600" dirty="0" err="1"/>
              <a:t>seberapa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tugas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pekerjaan</a:t>
            </a:r>
            <a:r>
              <a:rPr lang="en-ID" sz="1600" dirty="0"/>
              <a:t> yang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diselesaikan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.</a:t>
            </a:r>
          </a:p>
          <a:p>
            <a:r>
              <a:rPr lang="en-ID" sz="1600" dirty="0"/>
              <a:t>stress: Tingkat </a:t>
            </a:r>
            <a:r>
              <a:rPr lang="en-ID" sz="1600" dirty="0" err="1"/>
              <a:t>Stres</a:t>
            </a:r>
            <a:endParaRPr lang="en-ID" sz="1600" dirty="0"/>
          </a:p>
          <a:p>
            <a:r>
              <a:rPr lang="en-ID" sz="1600" dirty="0" err="1"/>
              <a:t>Menilai</a:t>
            </a:r>
            <a:r>
              <a:rPr lang="en-ID" sz="1600" dirty="0"/>
              <a:t> </a:t>
            </a:r>
            <a:r>
              <a:rPr lang="en-ID" sz="1600" dirty="0" err="1"/>
              <a:t>tingkat</a:t>
            </a:r>
            <a:r>
              <a:rPr lang="en-ID" sz="1600" dirty="0"/>
              <a:t> </a:t>
            </a:r>
            <a:r>
              <a:rPr lang="en-ID" sz="1600" dirty="0" err="1"/>
              <a:t>stres</a:t>
            </a:r>
            <a:r>
              <a:rPr lang="en-ID" sz="1600" dirty="0"/>
              <a:t> yang </a:t>
            </a:r>
            <a:r>
              <a:rPr lang="en-ID" sz="1600" dirty="0" err="1"/>
              <a:t>dirasakan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pekerjaan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sleep_hours</a:t>
            </a:r>
            <a:r>
              <a:rPr lang="en-ID" sz="1600" dirty="0"/>
              <a:t>: Jam </a:t>
            </a:r>
            <a:r>
              <a:rPr lang="en-ID" sz="1600" dirty="0" err="1"/>
              <a:t>Tidur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rata-rata jam </a:t>
            </a:r>
            <a:r>
              <a:rPr lang="en-ID" sz="1600" dirty="0" err="1"/>
              <a:t>tidur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per </a:t>
            </a:r>
            <a:r>
              <a:rPr lang="en-ID" sz="1600" dirty="0" err="1"/>
              <a:t>malam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89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r>
              <a:rPr lang="en-ID" sz="1600" dirty="0" err="1"/>
              <a:t>commute_mode</a:t>
            </a:r>
            <a:r>
              <a:rPr lang="en-ID" sz="1600" dirty="0"/>
              <a:t>: Mode </a:t>
            </a:r>
            <a:r>
              <a:rPr lang="en-ID" sz="1600" dirty="0" err="1"/>
              <a:t>Transportasi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jenis</a:t>
            </a:r>
            <a:r>
              <a:rPr lang="en-ID" sz="1600" dirty="0"/>
              <a:t> </a:t>
            </a:r>
            <a:r>
              <a:rPr lang="en-ID" sz="1600" dirty="0" err="1"/>
              <a:t>transportasi</a:t>
            </a:r>
            <a:r>
              <a:rPr lang="en-ID" sz="1600" dirty="0"/>
              <a:t> yang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bepergian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tempat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(</a:t>
            </a:r>
            <a:r>
              <a:rPr lang="en-ID" sz="1600" dirty="0" err="1"/>
              <a:t>misalnya</a:t>
            </a:r>
            <a:r>
              <a:rPr lang="en-ID" sz="1600" dirty="0"/>
              <a:t>: </a:t>
            </a:r>
            <a:r>
              <a:rPr lang="en-ID" sz="1600" dirty="0" err="1"/>
              <a:t>mobil</a:t>
            </a:r>
            <a:r>
              <a:rPr lang="en-ID" sz="1600" dirty="0"/>
              <a:t>, </a:t>
            </a:r>
            <a:r>
              <a:rPr lang="en-ID" sz="1600" dirty="0" err="1"/>
              <a:t>sepeda</a:t>
            </a:r>
            <a:r>
              <a:rPr lang="en-ID" sz="1600" dirty="0"/>
              <a:t> motor, </a:t>
            </a:r>
            <a:r>
              <a:rPr lang="en-ID" sz="1600" dirty="0" err="1"/>
              <a:t>transportasi</a:t>
            </a:r>
            <a:r>
              <a:rPr lang="en-ID" sz="1600" dirty="0"/>
              <a:t> </a:t>
            </a:r>
            <a:r>
              <a:rPr lang="en-ID" sz="1600" dirty="0" err="1"/>
              <a:t>umum</a:t>
            </a:r>
            <a:r>
              <a:rPr lang="en-ID" sz="1600" dirty="0"/>
              <a:t>).</a:t>
            </a:r>
          </a:p>
          <a:p>
            <a:r>
              <a:rPr lang="en-ID" sz="1600" dirty="0" err="1"/>
              <a:t>commute_distance</a:t>
            </a:r>
            <a:r>
              <a:rPr lang="en-ID" sz="1600" dirty="0"/>
              <a:t>: Jarak </a:t>
            </a:r>
            <a:r>
              <a:rPr lang="en-ID" sz="1600" dirty="0" err="1"/>
              <a:t>Tempuh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jarak</a:t>
            </a:r>
            <a:r>
              <a:rPr lang="en-ID" sz="1600" dirty="0"/>
              <a:t> yang </a:t>
            </a:r>
            <a:r>
              <a:rPr lang="en-ID" sz="1600" dirty="0" err="1"/>
              <a:t>ditempuh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rumah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tempat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num_companies</a:t>
            </a:r>
            <a:r>
              <a:rPr lang="en-ID" sz="1600" dirty="0"/>
              <a:t>: </a:t>
            </a:r>
            <a:r>
              <a:rPr lang="en-ID" sz="1600" dirty="0" err="1"/>
              <a:t>Jumlah</a:t>
            </a:r>
            <a:r>
              <a:rPr lang="en-ID" sz="1600" dirty="0"/>
              <a:t> Perusahaan</a:t>
            </a:r>
          </a:p>
          <a:p>
            <a:r>
              <a:rPr lang="en-ID" sz="1600" dirty="0" err="1"/>
              <a:t>Menghitung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perusahaan</a:t>
            </a:r>
            <a:r>
              <a:rPr lang="en-ID" sz="1600" dirty="0"/>
              <a:t> yang </a:t>
            </a:r>
            <a:r>
              <a:rPr lang="en-ID" sz="1600" dirty="0" err="1"/>
              <a:t>pernah</a:t>
            </a:r>
            <a:r>
              <a:rPr lang="en-ID" sz="1600" dirty="0"/>
              <a:t> </a:t>
            </a:r>
            <a:r>
              <a:rPr lang="en-ID" sz="1600" dirty="0" err="1"/>
              <a:t>diikuti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sepanjang</a:t>
            </a:r>
            <a:r>
              <a:rPr lang="en-ID" sz="1600" dirty="0"/>
              <a:t> </a:t>
            </a:r>
            <a:r>
              <a:rPr lang="en-ID" sz="1600" dirty="0" err="1"/>
              <a:t>karier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team_size</a:t>
            </a:r>
            <a:r>
              <a:rPr lang="en-ID" sz="1600" dirty="0"/>
              <a:t>: </a:t>
            </a:r>
            <a:r>
              <a:rPr lang="en-ID" sz="1600" dirty="0" err="1"/>
              <a:t>Ukuran</a:t>
            </a:r>
            <a:r>
              <a:rPr lang="en-ID" sz="1600" dirty="0"/>
              <a:t> Tim</a:t>
            </a:r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anggota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tim</a:t>
            </a:r>
            <a:r>
              <a:rPr lang="en-ID" sz="1600" dirty="0"/>
              <a:t> </a:t>
            </a:r>
            <a:r>
              <a:rPr lang="en-ID" sz="1600" dirty="0" err="1"/>
              <a:t>tempat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bekerja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num_reports</a:t>
            </a:r>
            <a:r>
              <a:rPr lang="en-ID" sz="1600" dirty="0"/>
              <a:t>: </a:t>
            </a:r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Laporan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berapa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laporan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bawahan</a:t>
            </a:r>
            <a:r>
              <a:rPr lang="en-ID" sz="1600" dirty="0"/>
              <a:t> </a:t>
            </a:r>
            <a:r>
              <a:rPr lang="en-ID" sz="1600" dirty="0" err="1"/>
              <a:t>langsung</a:t>
            </a:r>
            <a:r>
              <a:rPr lang="en-ID" sz="1600" dirty="0"/>
              <a:t> yang </a:t>
            </a:r>
            <a:r>
              <a:rPr lang="en-ID" sz="1600" dirty="0" err="1"/>
              <a:t>dimiliki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71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r>
              <a:rPr lang="en-ID" sz="1600" dirty="0" err="1"/>
              <a:t>edu_level</a:t>
            </a:r>
            <a:r>
              <a:rPr lang="en-ID" sz="1600" dirty="0"/>
              <a:t>: Tingkat Pendidikan</a:t>
            </a:r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tingkat</a:t>
            </a:r>
            <a:r>
              <a:rPr lang="en-ID" sz="1600" dirty="0"/>
              <a:t> </a:t>
            </a:r>
            <a:r>
              <a:rPr lang="en-ID" sz="1600" dirty="0" err="1"/>
              <a:t>pendidikan</a:t>
            </a:r>
            <a:r>
              <a:rPr lang="en-ID" sz="1600" dirty="0"/>
              <a:t> </a:t>
            </a:r>
            <a:r>
              <a:rPr lang="en-ID" sz="1600" dirty="0" err="1"/>
              <a:t>tertinggi</a:t>
            </a:r>
            <a:r>
              <a:rPr lang="en-ID" sz="1600" dirty="0"/>
              <a:t> yang </a:t>
            </a:r>
            <a:r>
              <a:rPr lang="en-ID" sz="1600" dirty="0" err="1"/>
              <a:t>dicapai</a:t>
            </a:r>
            <a:r>
              <a:rPr lang="en-ID" sz="1600" dirty="0"/>
              <a:t> oleh </a:t>
            </a:r>
            <a:r>
              <a:rPr lang="en-ID" sz="1600" dirty="0" err="1"/>
              <a:t>karyawan</a:t>
            </a:r>
            <a:r>
              <a:rPr lang="en-ID" sz="1600" dirty="0"/>
              <a:t> (</a:t>
            </a:r>
            <a:r>
              <a:rPr lang="en-ID" sz="1600" dirty="0" err="1"/>
              <a:t>misalnya</a:t>
            </a:r>
            <a:r>
              <a:rPr lang="en-ID" sz="1600" dirty="0"/>
              <a:t>: "</a:t>
            </a:r>
            <a:r>
              <a:rPr lang="en-ID" sz="1600" dirty="0" err="1"/>
              <a:t>Sarjana</a:t>
            </a:r>
            <a:r>
              <a:rPr lang="en-ID" sz="1600" dirty="0"/>
              <a:t>", "Magister", </a:t>
            </a:r>
            <a:r>
              <a:rPr lang="en-ID" sz="1600" dirty="0" err="1"/>
              <a:t>dll</a:t>
            </a:r>
            <a:r>
              <a:rPr lang="en-ID" sz="1600" dirty="0"/>
              <a:t>.).</a:t>
            </a:r>
          </a:p>
          <a:p>
            <a:r>
              <a:rPr lang="en-ID" sz="1600" dirty="0" err="1"/>
              <a:t>have_ot</a:t>
            </a:r>
            <a:r>
              <a:rPr lang="en-ID" sz="1600" dirty="0"/>
              <a:t>: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Lembur</a:t>
            </a:r>
            <a:endParaRPr lang="en-ID" sz="1600" dirty="0"/>
          </a:p>
          <a:p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apakah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pernah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lembur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(</a:t>
            </a:r>
            <a:r>
              <a:rPr lang="en-ID" sz="1600" dirty="0" err="1"/>
              <a:t>misalnya</a:t>
            </a:r>
            <a:r>
              <a:rPr lang="en-ID" sz="1600" dirty="0"/>
              <a:t>: "Ya", "</a:t>
            </a:r>
            <a:r>
              <a:rPr lang="en-ID" sz="1600" dirty="0" err="1"/>
              <a:t>Tidak</a:t>
            </a:r>
            <a:r>
              <a:rPr lang="en-ID" sz="1600" dirty="0"/>
              <a:t>").</a:t>
            </a:r>
          </a:p>
          <a:p>
            <a:r>
              <a:rPr lang="en-ID" sz="1600" dirty="0" err="1"/>
              <a:t>training_hours_per_year</a:t>
            </a:r>
            <a:r>
              <a:rPr lang="en-ID" sz="1600" dirty="0"/>
              <a:t>: Jam </a:t>
            </a:r>
            <a:r>
              <a:rPr lang="en-ID" sz="1600" dirty="0" err="1"/>
              <a:t>Pelatihan</a:t>
            </a:r>
            <a:r>
              <a:rPr lang="en-ID" sz="1600" dirty="0"/>
              <a:t> per </a:t>
            </a:r>
            <a:r>
              <a:rPr lang="en-ID" sz="1600" dirty="0" err="1"/>
              <a:t>Tahun</a:t>
            </a:r>
            <a:endParaRPr lang="en-ID" sz="1600" dirty="0"/>
          </a:p>
          <a:p>
            <a:r>
              <a:rPr lang="en-ID" sz="1600" dirty="0" err="1"/>
              <a:t>Jumlah</a:t>
            </a:r>
            <a:r>
              <a:rPr lang="en-ID" sz="1600" dirty="0"/>
              <a:t> jam </a:t>
            </a:r>
            <a:r>
              <a:rPr lang="en-ID" sz="1600" dirty="0" err="1"/>
              <a:t>pelatihan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pengembangan</a:t>
            </a:r>
            <a:r>
              <a:rPr lang="en-ID" sz="1600" dirty="0"/>
              <a:t> yang </a:t>
            </a:r>
            <a:r>
              <a:rPr lang="en-ID" sz="1600" dirty="0" err="1"/>
              <a:t>diikuti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 per </a:t>
            </a:r>
            <a:r>
              <a:rPr lang="en-ID" sz="1600" dirty="0" err="1"/>
              <a:t>tahun</a:t>
            </a:r>
            <a:r>
              <a:rPr lang="en-ID" sz="1600" dirty="0"/>
              <a:t>.</a:t>
            </a:r>
          </a:p>
          <a:p>
            <a:r>
              <a:rPr lang="en-ID" sz="1600" dirty="0" err="1"/>
              <a:t>job_satisfaction</a:t>
            </a:r>
            <a:r>
              <a:rPr lang="en-ID" sz="1600" dirty="0"/>
              <a:t>: </a:t>
            </a:r>
            <a:r>
              <a:rPr lang="en-ID" sz="1600" dirty="0" err="1"/>
              <a:t>Kepuasan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endParaRPr lang="en-ID" sz="1600" dirty="0"/>
          </a:p>
          <a:p>
            <a:r>
              <a:rPr lang="en-ID" sz="1600" dirty="0" err="1"/>
              <a:t>Mengukur</a:t>
            </a:r>
            <a:r>
              <a:rPr lang="en-ID" sz="1600" dirty="0"/>
              <a:t> </a:t>
            </a:r>
            <a:r>
              <a:rPr lang="en-ID" sz="1600" dirty="0" err="1"/>
              <a:t>sejauh</a:t>
            </a:r>
            <a:r>
              <a:rPr lang="en-ID" sz="1600" dirty="0"/>
              <a:t> mana </a:t>
            </a:r>
            <a:r>
              <a:rPr lang="en-ID" sz="1600" dirty="0" err="1"/>
              <a:t>karyawan</a:t>
            </a:r>
            <a:r>
              <a:rPr lang="en-ID" sz="1600" dirty="0"/>
              <a:t> </a:t>
            </a:r>
            <a:r>
              <a:rPr lang="en-ID" sz="1600" dirty="0" err="1"/>
              <a:t>merasa</a:t>
            </a:r>
            <a:r>
              <a:rPr lang="en-ID" sz="1600" dirty="0"/>
              <a:t> </a:t>
            </a:r>
            <a:r>
              <a:rPr lang="en-ID" sz="1600" dirty="0" err="1"/>
              <a:t>puas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pekerjaannya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61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600" dirty="0" err="1"/>
              <a:t>Variabel</a:t>
            </a:r>
            <a:r>
              <a:rPr lang="en-ID" sz="1600" dirty="0"/>
              <a:t> Utama yang </a:t>
            </a:r>
            <a:r>
              <a:rPr lang="en-ID" sz="1600" dirty="0" err="1"/>
              <a:t>Relevan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Analisis</a:t>
            </a:r>
            <a:r>
              <a:rPr lang="en-ID" sz="1600" dirty="0"/>
              <a:t>:</a:t>
            </a:r>
          </a:p>
          <a:p>
            <a:r>
              <a:rPr lang="en-ID" sz="1600" dirty="0"/>
              <a:t> Job Satisfaction: Target </a:t>
            </a:r>
            <a:r>
              <a:rPr lang="en-ID" sz="1600" dirty="0" err="1"/>
              <a:t>variabel</a:t>
            </a:r>
            <a:r>
              <a:rPr lang="en-ID" sz="1600" dirty="0"/>
              <a:t> yang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fokus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 </a:t>
            </a:r>
            <a:r>
              <a:rPr lang="en-ID" sz="1600" dirty="0" err="1"/>
              <a:t>analisis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mengukur</a:t>
            </a:r>
            <a:r>
              <a:rPr lang="en-ID" sz="1600" dirty="0"/>
              <a:t> </a:t>
            </a:r>
            <a:r>
              <a:rPr lang="en-ID" sz="1600" dirty="0" err="1"/>
              <a:t>kepuasan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.</a:t>
            </a:r>
          </a:p>
          <a:p>
            <a:r>
              <a:rPr lang="en-ID" sz="1600" dirty="0"/>
              <a:t> Job Level: Tingkat </a:t>
            </a:r>
            <a:r>
              <a:rPr lang="en-ID" sz="1600" dirty="0" err="1"/>
              <a:t>posisi</a:t>
            </a:r>
            <a:r>
              <a:rPr lang="en-ID" sz="1600" dirty="0"/>
              <a:t> </a:t>
            </a:r>
            <a:r>
              <a:rPr lang="en-ID" sz="1600" dirty="0" err="1"/>
              <a:t>pekerjaan</a:t>
            </a:r>
            <a:r>
              <a:rPr lang="en-ID" sz="1600" dirty="0"/>
              <a:t> yang </a:t>
            </a:r>
            <a:r>
              <a:rPr lang="en-ID" sz="1600" dirty="0" err="1"/>
              <a:t>memengaruhi</a:t>
            </a:r>
            <a:r>
              <a:rPr lang="en-ID" sz="1600" dirty="0"/>
              <a:t> </a:t>
            </a:r>
            <a:r>
              <a:rPr lang="en-ID" sz="1600" dirty="0" err="1"/>
              <a:t>kepuasan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.</a:t>
            </a:r>
          </a:p>
          <a:p>
            <a:r>
              <a:rPr lang="en-ID" sz="1600" dirty="0"/>
              <a:t> Workload: Beban </a:t>
            </a:r>
            <a:r>
              <a:rPr lang="en-ID" sz="1600" dirty="0" err="1"/>
              <a:t>kerja</a:t>
            </a:r>
            <a:r>
              <a:rPr lang="en-ID" sz="1600" dirty="0"/>
              <a:t> yang </a:t>
            </a:r>
            <a:r>
              <a:rPr lang="en-ID" sz="1600" dirty="0" err="1"/>
              <a:t>berdampak</a:t>
            </a:r>
            <a:r>
              <a:rPr lang="en-ID" sz="1600" dirty="0"/>
              <a:t> pada </a:t>
            </a:r>
            <a:r>
              <a:rPr lang="en-ID" sz="1600" dirty="0" err="1"/>
              <a:t>kepuasan</a:t>
            </a:r>
            <a:r>
              <a:rPr lang="en-ID" sz="1600" dirty="0"/>
              <a:t> </a:t>
            </a:r>
            <a:r>
              <a:rPr lang="en-ID" sz="1600" dirty="0" err="1"/>
              <a:t>karyawan</a:t>
            </a:r>
            <a:r>
              <a:rPr lang="en-ID" sz="1600" dirty="0"/>
              <a:t>.</a:t>
            </a:r>
          </a:p>
          <a:p>
            <a:r>
              <a:rPr lang="en-ID" sz="1600" dirty="0"/>
              <a:t> Stress: Tingkat </a:t>
            </a:r>
            <a:r>
              <a:rPr lang="en-ID" sz="1600" dirty="0" err="1"/>
              <a:t>stres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memengaruhi</a:t>
            </a:r>
            <a:r>
              <a:rPr lang="en-ID" sz="1600" dirty="0"/>
              <a:t> </a:t>
            </a:r>
            <a:r>
              <a:rPr lang="en-ID" sz="1600" dirty="0" err="1"/>
              <a:t>kesehatan</a:t>
            </a:r>
            <a:r>
              <a:rPr lang="en-ID" sz="1600" dirty="0"/>
              <a:t> dan </a:t>
            </a:r>
            <a:r>
              <a:rPr lang="en-ID" sz="1600" dirty="0" err="1"/>
              <a:t>kepuasan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.</a:t>
            </a:r>
          </a:p>
          <a:p>
            <a:r>
              <a:rPr lang="en-ID" sz="1600" dirty="0"/>
              <a:t> Physical Activity Hours: Jam </a:t>
            </a:r>
            <a:r>
              <a:rPr lang="en-ID" sz="1600" dirty="0" err="1"/>
              <a:t>aktivitas</a:t>
            </a:r>
            <a:r>
              <a:rPr lang="en-ID" sz="1600" dirty="0"/>
              <a:t> </a:t>
            </a:r>
            <a:r>
              <a:rPr lang="en-ID" sz="1600" dirty="0" err="1"/>
              <a:t>fisik</a:t>
            </a:r>
            <a:r>
              <a:rPr lang="en-ID" sz="1600" dirty="0"/>
              <a:t> yang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memengaruhi</a:t>
            </a:r>
            <a:r>
              <a:rPr lang="en-ID" sz="1600" dirty="0"/>
              <a:t> </a:t>
            </a:r>
            <a:r>
              <a:rPr lang="en-ID" sz="1600" dirty="0" err="1"/>
              <a:t>kesejahteraan</a:t>
            </a:r>
            <a:r>
              <a:rPr lang="en-ID" sz="1600" dirty="0"/>
              <a:t> dan </a:t>
            </a:r>
            <a:r>
              <a:rPr lang="en-ID" sz="1600" dirty="0" err="1"/>
              <a:t>kepuasan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.</a:t>
            </a:r>
          </a:p>
          <a:p>
            <a:r>
              <a:rPr lang="en-ID" sz="1600" dirty="0"/>
              <a:t> Age: </a:t>
            </a:r>
            <a:r>
              <a:rPr lang="en-ID" sz="1600" dirty="0" err="1"/>
              <a:t>Usia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berhubungan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faktor-faktor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stres</a:t>
            </a:r>
            <a:r>
              <a:rPr lang="en-ID" sz="1600" dirty="0"/>
              <a:t>, workload, dan </a:t>
            </a:r>
            <a:r>
              <a:rPr lang="en-ID" sz="1600" dirty="0" err="1"/>
              <a:t>kepuasan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47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pPr marL="0" indent="0">
              <a:buNone/>
            </a:pP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Pengolahan</a:t>
            </a:r>
            <a:r>
              <a:rPr lang="en-ID" sz="1600" dirty="0"/>
              <a:t> Data</a:t>
            </a:r>
          </a:p>
          <a:p>
            <a:pPr marL="0" indent="0">
              <a:buNone/>
            </a:pPr>
            <a:r>
              <a:rPr lang="en-ID" sz="1600" dirty="0" err="1"/>
              <a:t>Preprocessing</a:t>
            </a:r>
            <a:r>
              <a:rPr lang="en-ID" sz="1600" dirty="0"/>
              <a:t> Data: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600" dirty="0"/>
              <a:t>Cleaning Data:</a:t>
            </a:r>
          </a:p>
          <a:p>
            <a:pPr marL="0" indent="0">
              <a:buNone/>
            </a:pPr>
            <a:r>
              <a:rPr lang="en-ID" sz="1600" dirty="0"/>
              <a:t> </a:t>
            </a:r>
            <a:r>
              <a:rPr lang="en-ID" sz="1600" dirty="0" err="1"/>
              <a:t>Menghapus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mengisi</a:t>
            </a:r>
            <a:r>
              <a:rPr lang="en-ID" sz="1600" dirty="0"/>
              <a:t> missing values (</a:t>
            </a:r>
            <a:r>
              <a:rPr lang="en-ID" sz="1600" dirty="0" err="1"/>
              <a:t>nilai</a:t>
            </a:r>
            <a:r>
              <a:rPr lang="en-ID" sz="1600" dirty="0"/>
              <a:t> yang </a:t>
            </a:r>
            <a:r>
              <a:rPr lang="en-ID" sz="1600" dirty="0" err="1"/>
              <a:t>hilang</a:t>
            </a:r>
            <a:r>
              <a:rPr lang="en-ID" sz="1600" dirty="0"/>
              <a:t>).</a:t>
            </a:r>
          </a:p>
          <a:p>
            <a:pPr marL="0" indent="0">
              <a:buNone/>
            </a:pPr>
            <a:r>
              <a:rPr lang="en-ID" sz="1600" dirty="0"/>
              <a:t> </a:t>
            </a:r>
            <a:r>
              <a:rPr lang="en-ID" sz="1600" dirty="0" err="1"/>
              <a:t>Menangani</a:t>
            </a:r>
            <a:r>
              <a:rPr lang="en-ID" sz="1600" dirty="0"/>
              <a:t> outliers </a:t>
            </a:r>
            <a:r>
              <a:rPr lang="en-ID" sz="1600" dirty="0" err="1"/>
              <a:t>atau</a:t>
            </a:r>
            <a:r>
              <a:rPr lang="en-ID" sz="1600" dirty="0"/>
              <a:t> data yang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wajar</a:t>
            </a:r>
            <a:r>
              <a:rPr lang="en-ID" sz="1600" dirty="0"/>
              <a:t>.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600" dirty="0"/>
              <a:t>Feature Engineering:</a:t>
            </a:r>
          </a:p>
          <a:p>
            <a:pPr marL="0" indent="0">
              <a:buNone/>
            </a:pPr>
            <a:r>
              <a:rPr lang="en-ID" sz="1600" dirty="0"/>
              <a:t> Menyusun </a:t>
            </a:r>
            <a:r>
              <a:rPr lang="en-ID" sz="1600" dirty="0" err="1"/>
              <a:t>kategori</a:t>
            </a:r>
            <a:r>
              <a:rPr lang="en-ID" sz="1600" dirty="0"/>
              <a:t> pada </a:t>
            </a:r>
            <a:r>
              <a:rPr lang="en-ID" sz="1600" dirty="0" err="1"/>
              <a:t>variabel</a:t>
            </a:r>
            <a:r>
              <a:rPr lang="en-ID" sz="1600" dirty="0"/>
              <a:t> "Stress" (1-2 = </a:t>
            </a:r>
            <a:r>
              <a:rPr lang="en-ID" sz="1600" dirty="0" err="1"/>
              <a:t>Rendah</a:t>
            </a:r>
            <a:r>
              <a:rPr lang="en-ID" sz="1600" dirty="0"/>
              <a:t>, 3 = Sedang, 4-5 = Tinggi).</a:t>
            </a:r>
          </a:p>
          <a:p>
            <a:pPr marL="0" indent="0">
              <a:buNone/>
            </a:pPr>
            <a:r>
              <a:rPr lang="en-ID" sz="1600" dirty="0"/>
              <a:t> </a:t>
            </a:r>
            <a:r>
              <a:rPr lang="en-ID" sz="1600" dirty="0" err="1"/>
              <a:t>Pengelompokan</a:t>
            </a:r>
            <a:r>
              <a:rPr lang="en-ID" sz="1600" dirty="0"/>
              <a:t> </a:t>
            </a:r>
            <a:r>
              <a:rPr lang="en-ID" sz="1600" dirty="0" err="1"/>
              <a:t>umur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rentang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diperlukan</a:t>
            </a:r>
            <a:r>
              <a:rPr lang="en-ID" sz="1600" dirty="0"/>
              <a:t> (</a:t>
            </a:r>
            <a:r>
              <a:rPr lang="en-ID" sz="1600" dirty="0" err="1"/>
              <a:t>misalnya</a:t>
            </a:r>
            <a:r>
              <a:rPr lang="en-ID" sz="1600" dirty="0"/>
              <a:t>, 20-30, 30-40, </a:t>
            </a:r>
            <a:r>
              <a:rPr lang="en-ID" sz="1600" dirty="0" err="1"/>
              <a:t>dst</a:t>
            </a:r>
            <a:r>
              <a:rPr lang="en-ID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0974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F27-D1E1-2D46-A57B-13C7A67D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626"/>
            <a:ext cx="10058400" cy="1022985"/>
          </a:xfrm>
        </p:spPr>
        <p:txBody>
          <a:bodyPr/>
          <a:lstStyle/>
          <a:p>
            <a:r>
              <a:rPr lang="en-US" dirty="0"/>
              <a:t>People Analytics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B4B3-91B9-33BE-257C-9D1FFC3FF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51611"/>
            <a:ext cx="10058400" cy="4692014"/>
          </a:xfrm>
        </p:spPr>
        <p:txBody>
          <a:bodyPr>
            <a:noAutofit/>
          </a:bodyPr>
          <a:lstStyle/>
          <a:p>
            <a:r>
              <a:rPr lang="en-ID" sz="1600" dirty="0" err="1"/>
              <a:t>Assignment_Employee_Survey</a:t>
            </a:r>
            <a:endParaRPr lang="en-ID" sz="1600" dirty="0"/>
          </a:p>
          <a:p>
            <a:pPr marL="0" indent="0">
              <a:buNone/>
            </a:pP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yang </a:t>
            </a:r>
            <a:r>
              <a:rPr lang="en-US" sz="1600" dirty="0" err="1"/>
              <a:t>diterapkan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err="1"/>
              <a:t>Visualisasi</a:t>
            </a:r>
            <a:r>
              <a:rPr lang="en-US" sz="1600" dirty="0"/>
              <a:t> Data: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Membuat</a:t>
            </a:r>
            <a:r>
              <a:rPr lang="en-US" sz="1600" dirty="0"/>
              <a:t> </a:t>
            </a:r>
            <a:r>
              <a:rPr lang="en-US" sz="1600" dirty="0" err="1"/>
              <a:t>grafik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bar charts, scatter plots, </a:t>
            </a:r>
            <a:r>
              <a:rPr lang="en-US" sz="1600" dirty="0" err="1"/>
              <a:t>atau</a:t>
            </a:r>
            <a:r>
              <a:rPr lang="en-US" sz="1600" dirty="0"/>
              <a:t> box plots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menggambarkan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</a:t>
            </a:r>
            <a:r>
              <a:rPr lang="en-US" sz="1600" dirty="0" err="1"/>
              <a:t>kepuasan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faktor-faktor</a:t>
            </a:r>
            <a:r>
              <a:rPr lang="en-US" sz="1600" dirty="0"/>
              <a:t> yang </a:t>
            </a:r>
            <a:r>
              <a:rPr lang="en-US" sz="1600" dirty="0" err="1"/>
              <a:t>relevan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tren</a:t>
            </a:r>
            <a:r>
              <a:rPr lang="en-US" sz="1600" dirty="0"/>
              <a:t> dan </a:t>
            </a:r>
            <a:r>
              <a:rPr lang="en-US" sz="1600" dirty="0" err="1"/>
              <a:t>pola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kepuasan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</a:t>
            </a:r>
            <a:r>
              <a:rPr lang="en-US" sz="1600" dirty="0" err="1"/>
              <a:t>usia</a:t>
            </a:r>
            <a:r>
              <a:rPr lang="en-US" sz="1600" dirty="0"/>
              <a:t>, </a:t>
            </a:r>
            <a:r>
              <a:rPr lang="en-US" sz="1600" dirty="0" err="1"/>
              <a:t>beban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, dan </a:t>
            </a:r>
            <a:r>
              <a:rPr lang="en-US" sz="1600" dirty="0" err="1"/>
              <a:t>tingkat</a:t>
            </a:r>
            <a:r>
              <a:rPr lang="en-US" sz="1600" dirty="0"/>
              <a:t> </a:t>
            </a:r>
            <a:r>
              <a:rPr lang="en-US" sz="1600" dirty="0" err="1"/>
              <a:t>stres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Korelasi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analisis</a:t>
            </a:r>
            <a:r>
              <a:rPr lang="en-US" sz="1600" dirty="0"/>
              <a:t> </a:t>
            </a:r>
            <a:r>
              <a:rPr lang="en-US" sz="1600" dirty="0" err="1"/>
              <a:t>korelasi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hubungan</a:t>
            </a:r>
            <a:r>
              <a:rPr lang="en-US" sz="1600" dirty="0"/>
              <a:t> </a:t>
            </a:r>
            <a:r>
              <a:rPr lang="en-US" sz="1600" dirty="0" err="1"/>
              <a:t>antara</a:t>
            </a:r>
            <a:r>
              <a:rPr lang="en-US" sz="1600" dirty="0"/>
              <a:t> </a:t>
            </a:r>
            <a:r>
              <a:rPr lang="en-US" sz="1600" dirty="0" err="1"/>
              <a:t>variabel-variabel</a:t>
            </a:r>
            <a:endParaRPr lang="en-US" sz="1600" dirty="0"/>
          </a:p>
          <a:p>
            <a:pPr marL="0" indent="0">
              <a:buNone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4447499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</TotalTime>
  <Words>923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Peope Analytics</vt:lpstr>
      <vt:lpstr>People Analytics</vt:lpstr>
      <vt:lpstr>People Analytics</vt:lpstr>
      <vt:lpstr>People Analytics</vt:lpstr>
      <vt:lpstr>People Analytics</vt:lpstr>
      <vt:lpstr>People Analytics</vt:lpstr>
      <vt:lpstr>People Analytics</vt:lpstr>
      <vt:lpstr>People Analytics</vt:lpstr>
      <vt:lpstr>People Analytics</vt:lpstr>
      <vt:lpstr>People Analytics</vt:lpstr>
      <vt:lpstr>People Analytics</vt:lpstr>
      <vt:lpstr>People Analytics</vt:lpstr>
      <vt:lpstr>People Analytics</vt:lpstr>
      <vt:lpstr>People Analytics</vt:lpstr>
      <vt:lpstr>People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Peope Analytics</dc:title>
  <dc:creator>ThinkPad</dc:creator>
  <cp:lastModifiedBy>ThinkPad</cp:lastModifiedBy>
  <cp:revision>19</cp:revision>
  <dcterms:created xsi:type="dcterms:W3CDTF">2025-05-20T16:08:12Z</dcterms:created>
  <dcterms:modified xsi:type="dcterms:W3CDTF">2025-05-20T16:32:27Z</dcterms:modified>
</cp:coreProperties>
</file>