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73" r:id="rId6"/>
    <p:sldId id="268" r:id="rId7"/>
    <p:sldId id="269" r:id="rId8"/>
    <p:sldId id="262" r:id="rId9"/>
    <p:sldId id="265" r:id="rId10"/>
    <p:sldId id="266" r:id="rId11"/>
    <p:sldId id="264" r:id="rId12"/>
    <p:sldId id="267" r:id="rId13"/>
    <p:sldId id="263" r:id="rId14"/>
    <p:sldId id="274" r:id="rId15"/>
    <p:sldId id="277" r:id="rId16"/>
    <p:sldId id="278" r:id="rId17"/>
    <p:sldId id="279" r:id="rId18"/>
    <p:sldId id="280" r:id="rId19"/>
    <p:sldId id="281" r:id="rId20"/>
    <p:sldId id="275" r:id="rId21"/>
    <p:sldId id="276" r:id="rId22"/>
    <p:sldId id="270" r:id="rId23"/>
    <p:sldId id="271" r:id="rId24"/>
    <p:sldId id="282"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1" d="100"/>
          <a:sy n="101" d="100"/>
        </p:scale>
        <p:origin x="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B7FE88-F3F0-4916-AF92-530E25B2CF64}" type="datetimeFigureOut">
              <a:rPr lang="id-ID" smtClean="0"/>
              <a:t>09/08/22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423713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B7FE88-F3F0-4916-AF92-530E25B2CF64}" type="datetimeFigureOut">
              <a:rPr lang="id-ID" smtClean="0"/>
              <a:t>09/08/22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339952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B7FE88-F3F0-4916-AF92-530E25B2CF64}" type="datetimeFigureOut">
              <a:rPr lang="id-ID" smtClean="0"/>
              <a:t>09/08/22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411206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7FE88-F3F0-4916-AF92-530E25B2CF64}" type="datetimeFigureOut">
              <a:rPr lang="id-ID" smtClean="0"/>
              <a:t>09/08/22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293968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B7FE88-F3F0-4916-AF92-530E25B2CF64}" type="datetimeFigureOut">
              <a:rPr lang="id-ID" smtClean="0"/>
              <a:t>09/08/22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68061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DB7FE88-F3F0-4916-AF92-530E25B2CF64}" type="datetimeFigureOut">
              <a:rPr lang="id-ID" smtClean="0"/>
              <a:t>09/08/22</a:t>
            </a:fld>
            <a:endParaRPr lang="id-ID"/>
          </a:p>
        </p:txBody>
      </p:sp>
      <p:sp>
        <p:nvSpPr>
          <p:cNvPr id="9" name="Footer Placeholder 8"/>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405497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DB7FE88-F3F0-4916-AF92-530E25B2CF64}" type="datetimeFigureOut">
              <a:rPr lang="id-ID" smtClean="0"/>
              <a:t>09/08/22</a:t>
            </a:fld>
            <a:endParaRPr lang="id-ID"/>
          </a:p>
        </p:txBody>
      </p:sp>
      <p:sp>
        <p:nvSpPr>
          <p:cNvPr id="11" name="Footer Placeholder 10"/>
          <p:cNvSpPr>
            <a:spLocks noGrp="1"/>
          </p:cNvSpPr>
          <p:nvPr>
            <p:ph type="ftr" sz="quarter" idx="11"/>
          </p:nvPr>
        </p:nvSpPr>
        <p:spPr/>
        <p:txBody>
          <a:bodyPr/>
          <a:lstStyle/>
          <a:p>
            <a:endParaRPr lang="id-ID"/>
          </a:p>
        </p:txBody>
      </p:sp>
      <p:sp>
        <p:nvSpPr>
          <p:cNvPr id="12" name="Slide Number Placeholder 11"/>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365383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DB7FE88-F3F0-4916-AF92-530E25B2CF64}" type="datetimeFigureOut">
              <a:rPr lang="id-ID" smtClean="0"/>
              <a:t>09/08/22</a:t>
            </a:fld>
            <a:endParaRPr lang="id-ID"/>
          </a:p>
        </p:txBody>
      </p:sp>
      <p:sp>
        <p:nvSpPr>
          <p:cNvPr id="7" name="Footer Placeholder 6"/>
          <p:cNvSpPr>
            <a:spLocks noGrp="1"/>
          </p:cNvSpPr>
          <p:nvPr>
            <p:ph type="ftr" sz="quarter" idx="11"/>
          </p:nvPr>
        </p:nvSpPr>
        <p:spPr/>
        <p:txBody>
          <a:bodyPr/>
          <a:lstStyle/>
          <a:p>
            <a:endParaRPr lang="id-ID"/>
          </a:p>
        </p:txBody>
      </p:sp>
      <p:sp>
        <p:nvSpPr>
          <p:cNvPr id="8" name="Slide Number Placeholder 7"/>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396652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DB7FE88-F3F0-4916-AF92-530E25B2CF64}" type="datetimeFigureOut">
              <a:rPr lang="id-ID" smtClean="0"/>
              <a:t>09/08/22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43760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2DB7FE88-F3F0-4916-AF92-530E25B2CF64}" type="datetimeFigureOut">
              <a:rPr lang="id-ID" smtClean="0"/>
              <a:t>09/08/22</a:t>
            </a:fld>
            <a:endParaRPr lang="id-ID"/>
          </a:p>
        </p:txBody>
      </p:sp>
      <p:sp>
        <p:nvSpPr>
          <p:cNvPr id="9" name="Footer Placeholder 8"/>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416763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2DB7FE88-F3F0-4916-AF92-530E25B2CF64}" type="datetimeFigureOut">
              <a:rPr lang="id-ID" smtClean="0"/>
              <a:t>09/08/22</a:t>
            </a:fld>
            <a:endParaRPr lang="id-ID"/>
          </a:p>
        </p:txBody>
      </p:sp>
      <p:sp>
        <p:nvSpPr>
          <p:cNvPr id="9" name="Footer Placeholder 8"/>
          <p:cNvSpPr>
            <a:spLocks noGrp="1"/>
          </p:cNvSpPr>
          <p:nvPr>
            <p:ph type="ftr" sz="quarter" idx="11"/>
          </p:nvPr>
        </p:nvSpPr>
        <p:spPr>
          <a:xfrm>
            <a:off x="3499101" y="6356350"/>
            <a:ext cx="5911517" cy="365125"/>
          </a:xfrm>
        </p:spPr>
        <p:txBody>
          <a:bodyPr/>
          <a:lstStyle/>
          <a:p>
            <a:endParaRPr lang="id-ID"/>
          </a:p>
        </p:txBody>
      </p:sp>
      <p:sp>
        <p:nvSpPr>
          <p:cNvPr id="10" name="Slide Number Placeholder 9"/>
          <p:cNvSpPr>
            <a:spLocks noGrp="1"/>
          </p:cNvSpPr>
          <p:nvPr>
            <p:ph type="sldNum" sz="quarter" idx="12"/>
          </p:nvPr>
        </p:nvSpPr>
        <p:spPr/>
        <p:txBody>
          <a:bodyPr/>
          <a:lstStyle/>
          <a:p>
            <a:fld id="{1DBA5018-9693-4087-A1D8-95B882AE2250}" type="slidenum">
              <a:rPr lang="id-ID" smtClean="0"/>
              <a:t>‹#›</a:t>
            </a:fld>
            <a:endParaRPr lang="id-ID"/>
          </a:p>
        </p:txBody>
      </p:sp>
    </p:spTree>
    <p:extLst>
      <p:ext uri="{BB962C8B-B14F-4D97-AF65-F5344CB8AC3E}">
        <p14:creationId xmlns:p14="http://schemas.microsoft.com/office/powerpoint/2010/main" val="358423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DB7FE88-F3F0-4916-AF92-530E25B2CF64}" type="datetimeFigureOut">
              <a:rPr lang="id-ID" smtClean="0"/>
              <a:t>09/08/22</a:t>
            </a:fld>
            <a:endParaRPr lang="id-ID"/>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id-ID"/>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DBA5018-9693-4087-A1D8-95B882AE2250}" type="slidenum">
              <a:rPr lang="id-ID" smtClean="0"/>
              <a:t>‹#›</a:t>
            </a:fld>
            <a:endParaRPr lang="id-ID"/>
          </a:p>
        </p:txBody>
      </p:sp>
    </p:spTree>
    <p:extLst>
      <p:ext uri="{BB962C8B-B14F-4D97-AF65-F5344CB8AC3E}">
        <p14:creationId xmlns:p14="http://schemas.microsoft.com/office/powerpoint/2010/main" val="3772963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d.wikipedia.org/wiki/Alamat_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d.wikipedia.org/wiki/CERN" TargetMode="External"/><Relationship Id="rId2" Type="http://schemas.openxmlformats.org/officeDocument/2006/relationships/hyperlink" Target="https://id.wikipedia.org/wiki/Tim_Berners-Lee" TargetMode="External"/><Relationship Id="rId1" Type="http://schemas.openxmlformats.org/officeDocument/2006/relationships/slideLayout" Target="../slideLayouts/slideLayout2.xml"/><Relationship Id="rId4" Type="http://schemas.openxmlformats.org/officeDocument/2006/relationships/hyperlink" Target="https://id.wikipedia.org/wiki/WWW"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5302-810B-4972-AE3E-FC55CA5C242A}"/>
              </a:ext>
            </a:extLst>
          </p:cNvPr>
          <p:cNvSpPr>
            <a:spLocks noGrp="1"/>
          </p:cNvSpPr>
          <p:nvPr>
            <p:ph type="ctrTitle"/>
          </p:nvPr>
        </p:nvSpPr>
        <p:spPr/>
        <p:txBody>
          <a:bodyPr/>
          <a:lstStyle/>
          <a:p>
            <a:r>
              <a:rPr lang="id-ID" dirty="0"/>
              <a:t>Perkenalan Website</a:t>
            </a:r>
          </a:p>
        </p:txBody>
      </p:sp>
      <p:sp>
        <p:nvSpPr>
          <p:cNvPr id="3" name="Subtitle 2">
            <a:extLst>
              <a:ext uri="{FF2B5EF4-FFF2-40B4-BE49-F238E27FC236}">
                <a16:creationId xmlns:a16="http://schemas.microsoft.com/office/drawing/2014/main" id="{19AB82A9-07F8-4FA8-8018-835B508D6290}"/>
              </a:ext>
            </a:extLst>
          </p:cNvPr>
          <p:cNvSpPr>
            <a:spLocks noGrp="1"/>
          </p:cNvSpPr>
          <p:nvPr>
            <p:ph type="subTitle" idx="1"/>
          </p:nvPr>
        </p:nvSpPr>
        <p:spPr/>
        <p:txBody>
          <a:bodyPr/>
          <a:lstStyle/>
          <a:p>
            <a:r>
              <a:rPr lang="id-ID" dirty="0"/>
              <a:t>Tim Pengembang Materi TSA </a:t>
            </a:r>
          </a:p>
          <a:p>
            <a:r>
              <a:rPr lang="id-ID" dirty="0"/>
              <a:t>JTI Polinema 2022</a:t>
            </a:r>
          </a:p>
        </p:txBody>
      </p:sp>
    </p:spTree>
    <p:extLst>
      <p:ext uri="{BB962C8B-B14F-4D97-AF65-F5344CB8AC3E}">
        <p14:creationId xmlns:p14="http://schemas.microsoft.com/office/powerpoint/2010/main" val="330976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FF1C-93F9-4582-B509-106C1C7FD7A2}"/>
              </a:ext>
            </a:extLst>
          </p:cNvPr>
          <p:cNvSpPr>
            <a:spLocks noGrp="1"/>
          </p:cNvSpPr>
          <p:nvPr>
            <p:ph type="title"/>
          </p:nvPr>
        </p:nvSpPr>
        <p:spPr/>
        <p:txBody>
          <a:bodyPr/>
          <a:lstStyle/>
          <a:p>
            <a:r>
              <a:rPr lang="id-ID" dirty="0"/>
              <a:t>Client Side vs Server Side</a:t>
            </a:r>
          </a:p>
        </p:txBody>
      </p:sp>
      <p:pic>
        <p:nvPicPr>
          <p:cNvPr id="2050" name="Picture 2" descr="Basics - a user perspective on server-side scripting | EBS Integrator">
            <a:extLst>
              <a:ext uri="{FF2B5EF4-FFF2-40B4-BE49-F238E27FC236}">
                <a16:creationId xmlns:a16="http://schemas.microsoft.com/office/drawing/2014/main" id="{38C5B42E-8D11-4C39-BC08-F7970FC84B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1368742"/>
            <a:ext cx="7315200" cy="411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62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567F-1499-4C41-84E9-6139AFB339FC}"/>
              </a:ext>
            </a:extLst>
          </p:cNvPr>
          <p:cNvSpPr>
            <a:spLocks noGrp="1"/>
          </p:cNvSpPr>
          <p:nvPr>
            <p:ph type="title"/>
          </p:nvPr>
        </p:nvSpPr>
        <p:spPr/>
        <p:txBody>
          <a:bodyPr/>
          <a:lstStyle/>
          <a:p>
            <a:r>
              <a:rPr lang="id-ID" dirty="0"/>
              <a:t>Domain</a:t>
            </a:r>
          </a:p>
        </p:txBody>
      </p:sp>
      <p:sp>
        <p:nvSpPr>
          <p:cNvPr id="3" name="Content Placeholder 2">
            <a:extLst>
              <a:ext uri="{FF2B5EF4-FFF2-40B4-BE49-F238E27FC236}">
                <a16:creationId xmlns:a16="http://schemas.microsoft.com/office/drawing/2014/main" id="{D5FE40B6-A61B-4F69-96BC-BE3F4A92BC28}"/>
              </a:ext>
            </a:extLst>
          </p:cNvPr>
          <p:cNvSpPr>
            <a:spLocks noGrp="1"/>
          </p:cNvSpPr>
          <p:nvPr>
            <p:ph idx="1"/>
          </p:nvPr>
        </p:nvSpPr>
        <p:spPr>
          <a:xfrm>
            <a:off x="3868491" y="2756078"/>
            <a:ext cx="7520189" cy="3562552"/>
          </a:xfrm>
        </p:spPr>
        <p:txBody>
          <a:bodyPr>
            <a:normAutofit/>
          </a:bodyPr>
          <a:lstStyle/>
          <a:p>
            <a:pPr algn="just"/>
            <a:r>
              <a:rPr lang="id-ID" sz="2000" b="1" dirty="0"/>
              <a:t>Domain</a:t>
            </a:r>
            <a:r>
              <a:rPr lang="id-ID" sz="2000" dirty="0"/>
              <a:t> adalah </a:t>
            </a:r>
            <a:r>
              <a:rPr lang="id-ID" sz="2000" b="1" dirty="0"/>
              <a:t>alamat sebuah situs web</a:t>
            </a:r>
            <a:r>
              <a:rPr lang="id-ID" sz="2000" dirty="0"/>
              <a:t>, sebenarnya </a:t>
            </a:r>
            <a:r>
              <a:rPr lang="id-ID" sz="2000" b="1" dirty="0"/>
              <a:t>alamat dari situs-situs yang eksis di Internet ini bentuk dasarnya berupa angka-angka</a:t>
            </a:r>
            <a:r>
              <a:rPr lang="id-ID" sz="2000" dirty="0"/>
              <a:t>, contohnya 17.125.135.147 bila angka ini diketik di addres bar di penjelajah web maka akan terbuka situs web Google, contoh lain 72.30.38.140 kalau ini yang diketik maka akan terbuka Yahoo. Penggunaan angka-angka ini sering disebut dengan </a:t>
            </a:r>
            <a:r>
              <a:rPr lang="id-ID" sz="2000" dirty="0">
                <a:hlinkClick r:id="rId2" tooltip="Alamat IP"/>
              </a:rPr>
              <a:t>alamat IP</a:t>
            </a:r>
            <a:r>
              <a:rPr lang="id-ID" sz="2000" dirty="0"/>
              <a:t> padahal itu sebenarnya adalah alamat domain.</a:t>
            </a:r>
          </a:p>
          <a:p>
            <a:pPr algn="just"/>
            <a:r>
              <a:rPr lang="id-ID" sz="2000" b="1" dirty="0"/>
              <a:t>Domain menggunakan kata-kata </a:t>
            </a:r>
            <a:r>
              <a:rPr lang="id-ID" sz="2000" dirty="0"/>
              <a:t>bertujuan supaya </a:t>
            </a:r>
            <a:r>
              <a:rPr lang="id-ID" sz="2000" b="1" dirty="0"/>
              <a:t>penggunaannya lebih mudah</a:t>
            </a:r>
            <a:r>
              <a:rPr lang="id-ID" sz="2000" dirty="0"/>
              <a:t> diingat daripada harus menghafal urutan angka-angka yang panjang. Oleh sebab itu, para ahli Internet membuat sistem penamaan domain dalam bentuk kata untuk pengganti urutan angka-angka tersebut.</a:t>
            </a:r>
          </a:p>
        </p:txBody>
      </p:sp>
      <p:pic>
        <p:nvPicPr>
          <p:cNvPr id="4098" name="Picture 2" descr="https://upload.wikimedia.org/wikipedia/commons/0/0c/DNS_strom.png">
            <a:extLst>
              <a:ext uri="{FF2B5EF4-FFF2-40B4-BE49-F238E27FC236}">
                <a16:creationId xmlns:a16="http://schemas.microsoft.com/office/drawing/2014/main" id="{D5DC4768-9B3B-45FB-AB30-29196BB68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299" y="681037"/>
            <a:ext cx="53625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44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E06C-92D2-4EA4-9BF4-67CA9BAF33CA}"/>
              </a:ext>
            </a:extLst>
          </p:cNvPr>
          <p:cNvSpPr>
            <a:spLocks noGrp="1"/>
          </p:cNvSpPr>
          <p:nvPr>
            <p:ph type="title"/>
          </p:nvPr>
        </p:nvSpPr>
        <p:spPr/>
        <p:txBody>
          <a:bodyPr/>
          <a:lstStyle/>
          <a:p>
            <a:r>
              <a:rPr lang="id-ID" dirty="0"/>
              <a:t>Level Domain</a:t>
            </a:r>
          </a:p>
        </p:txBody>
      </p:sp>
      <p:sp>
        <p:nvSpPr>
          <p:cNvPr id="3" name="Content Placeholder 2">
            <a:extLst>
              <a:ext uri="{FF2B5EF4-FFF2-40B4-BE49-F238E27FC236}">
                <a16:creationId xmlns:a16="http://schemas.microsoft.com/office/drawing/2014/main" id="{4D3E2AFB-4D76-4D3E-9904-A433AE65E078}"/>
              </a:ext>
            </a:extLst>
          </p:cNvPr>
          <p:cNvSpPr>
            <a:spLocks noGrp="1"/>
          </p:cNvSpPr>
          <p:nvPr>
            <p:ph idx="1"/>
          </p:nvPr>
        </p:nvSpPr>
        <p:spPr/>
        <p:txBody>
          <a:bodyPr>
            <a:normAutofit/>
          </a:bodyPr>
          <a:lstStyle/>
          <a:p>
            <a:r>
              <a:rPr lang="id-ID" b="1" dirty="0"/>
              <a:t>Top Level Domain</a:t>
            </a:r>
          </a:p>
          <a:p>
            <a:pPr lvl="1"/>
            <a:r>
              <a:rPr lang="id-ID" dirty="0"/>
              <a:t>Ada dua macam Top Level Domain, yaitu </a:t>
            </a:r>
          </a:p>
          <a:p>
            <a:pPr lvl="2" algn="just"/>
            <a:r>
              <a:rPr lang="id-ID" b="1" dirty="0"/>
              <a:t>Global Top Level Domain </a:t>
            </a:r>
            <a:r>
              <a:rPr lang="id-ID" dirty="0"/>
              <a:t>(gTLD). Contoh gTLD adalah seperti .com (dotcommercial), .net (dotnetwork), .org (dotorganization), .edu (doteducation), .gov (dotgoverment), dan .mil (dotmilitary). </a:t>
            </a:r>
          </a:p>
          <a:p>
            <a:pPr lvl="2" algn="just"/>
            <a:r>
              <a:rPr lang="id-ID" b="1" dirty="0"/>
              <a:t>Country Code Top Level Domain</a:t>
            </a:r>
            <a:r>
              <a:rPr lang="id-ID" dirty="0"/>
              <a:t> (ccTLD). TLD yang diperuntukkan untuk masing-masing negara, seperti Indonesia dengan kode ID (co.id, net.id, or.id).</a:t>
            </a:r>
            <a:endParaRPr lang="id-ID" b="1" dirty="0"/>
          </a:p>
          <a:p>
            <a:r>
              <a:rPr lang="id-ID" b="1" dirty="0"/>
              <a:t>Second Level Domain (SLD)</a:t>
            </a:r>
          </a:p>
          <a:p>
            <a:pPr lvl="1"/>
            <a:r>
              <a:rPr lang="id-ID" dirty="0"/>
              <a:t>Misalnya nama domain yang anda daftarkan adalah domainku.com, maka domainku adalah SLD dan </a:t>
            </a:r>
            <a:r>
              <a:rPr lang="id-ID" b="1" dirty="0"/>
              <a:t>.</a:t>
            </a:r>
            <a:r>
              <a:rPr lang="id-ID" b="1" dirty="0" err="1"/>
              <a:t>com</a:t>
            </a:r>
            <a:r>
              <a:rPr lang="id-ID" dirty="0" err="1"/>
              <a:t>-nya</a:t>
            </a:r>
            <a:r>
              <a:rPr lang="id-ID" dirty="0"/>
              <a:t> adalah </a:t>
            </a:r>
            <a:r>
              <a:rPr lang="id-ID" b="1" dirty="0"/>
              <a:t>TLD</a:t>
            </a:r>
            <a:r>
              <a:rPr lang="id-ID" dirty="0"/>
              <a:t>.</a:t>
            </a:r>
            <a:endParaRPr lang="id-ID" b="1" dirty="0"/>
          </a:p>
          <a:p>
            <a:r>
              <a:rPr lang="id-ID" b="1" dirty="0"/>
              <a:t>Third Level Domain</a:t>
            </a:r>
          </a:p>
          <a:p>
            <a:pPr lvl="1" algn="just"/>
            <a:r>
              <a:rPr lang="id-ID" dirty="0"/>
              <a:t>Biasa dikenal dengan sub-domain. Misalnya: </a:t>
            </a:r>
            <a:r>
              <a:rPr lang="id-ID" b="1" dirty="0"/>
              <a:t>search</a:t>
            </a:r>
            <a:r>
              <a:rPr lang="id-ID" dirty="0"/>
              <a:t>.domainku.com, maka domainku adalah SLD dan </a:t>
            </a:r>
            <a:r>
              <a:rPr lang="id-ID" b="1" dirty="0"/>
              <a:t>.</a:t>
            </a:r>
            <a:r>
              <a:rPr lang="id-ID" b="1" dirty="0" err="1"/>
              <a:t>com</a:t>
            </a:r>
            <a:r>
              <a:rPr lang="id-ID" dirty="0" err="1"/>
              <a:t>-nya</a:t>
            </a:r>
            <a:r>
              <a:rPr lang="id-ID" dirty="0"/>
              <a:t> adalah TLD sedangkan </a:t>
            </a:r>
            <a:r>
              <a:rPr lang="id-ID" b="1" dirty="0"/>
              <a:t>search</a:t>
            </a:r>
            <a:r>
              <a:rPr lang="id-ID" dirty="0"/>
              <a:t> adalah third level domain.</a:t>
            </a:r>
          </a:p>
          <a:p>
            <a:endParaRPr lang="id-ID" b="1" dirty="0"/>
          </a:p>
          <a:p>
            <a:endParaRPr lang="id-ID" dirty="0"/>
          </a:p>
        </p:txBody>
      </p:sp>
    </p:spTree>
    <p:extLst>
      <p:ext uri="{BB962C8B-B14F-4D97-AF65-F5344CB8AC3E}">
        <p14:creationId xmlns:p14="http://schemas.microsoft.com/office/powerpoint/2010/main" val="428117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2D98-B29C-4F76-B646-C58B4DC044E7}"/>
              </a:ext>
            </a:extLst>
          </p:cNvPr>
          <p:cNvSpPr>
            <a:spLocks noGrp="1"/>
          </p:cNvSpPr>
          <p:nvPr>
            <p:ph type="title"/>
          </p:nvPr>
        </p:nvSpPr>
        <p:spPr/>
        <p:txBody>
          <a:bodyPr/>
          <a:lstStyle/>
          <a:p>
            <a:r>
              <a:rPr lang="id-ID" dirty="0"/>
              <a:t>HTTP vs HTTPS</a:t>
            </a:r>
          </a:p>
        </p:txBody>
      </p:sp>
      <p:pic>
        <p:nvPicPr>
          <p:cNvPr id="9220" name="Picture 4" descr="The Importance of Getting an SSL Certificate on Your Website">
            <a:extLst>
              <a:ext uri="{FF2B5EF4-FFF2-40B4-BE49-F238E27FC236}">
                <a16:creationId xmlns:a16="http://schemas.microsoft.com/office/drawing/2014/main" id="{4607B168-F4F2-4DB8-90BF-E6C7040A7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36792" y="734775"/>
            <a:ext cx="6805344" cy="41266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F3417A-0F86-7443-A0DF-7C76A95F357D}"/>
              </a:ext>
            </a:extLst>
          </p:cNvPr>
          <p:cNvSpPr txBox="1"/>
          <p:nvPr/>
        </p:nvSpPr>
        <p:spPr>
          <a:xfrm>
            <a:off x="4470400" y="5152209"/>
            <a:ext cx="6883231" cy="880369"/>
          </a:xfrm>
          <a:prstGeom prst="rect">
            <a:avLst/>
          </a:prstGeom>
          <a:noFill/>
        </p:spPr>
        <p:txBody>
          <a:bodyPr wrap="none" rtlCol="0">
            <a:spAutoFit/>
          </a:bodyPr>
          <a:lstStyle/>
          <a:p>
            <a:pPr algn="just">
              <a:lnSpc>
                <a:spcPct val="150000"/>
              </a:lnSpc>
            </a:pPr>
            <a:r>
              <a:rPr lang="en-ID" b="1" dirty="0"/>
              <a:t>SSL</a:t>
            </a:r>
            <a:r>
              <a:rPr lang="en-ID" dirty="0"/>
              <a:t> (Secure Sockets Layer) </a:t>
            </a:r>
            <a:r>
              <a:rPr lang="en-ID" dirty="0" err="1"/>
              <a:t>adalah</a:t>
            </a:r>
            <a:r>
              <a:rPr lang="en-ID" dirty="0"/>
              <a:t> </a:t>
            </a:r>
            <a:r>
              <a:rPr lang="en-ID" dirty="0" err="1"/>
              <a:t>teknologi</a:t>
            </a:r>
            <a:r>
              <a:rPr lang="en-ID" dirty="0"/>
              <a:t> </a:t>
            </a:r>
            <a:r>
              <a:rPr lang="en-ID" dirty="0" err="1"/>
              <a:t>keamanan</a:t>
            </a:r>
            <a:r>
              <a:rPr lang="en-ID" dirty="0"/>
              <a:t> </a:t>
            </a:r>
            <a:r>
              <a:rPr lang="en-ID" dirty="0" err="1"/>
              <a:t>standar</a:t>
            </a:r>
            <a:r>
              <a:rPr lang="en-ID" dirty="0"/>
              <a:t> </a:t>
            </a:r>
            <a:r>
              <a:rPr lang="en-ID" dirty="0" err="1"/>
              <a:t>untuk</a:t>
            </a:r>
            <a:r>
              <a:rPr lang="en-ID" dirty="0"/>
              <a:t> </a:t>
            </a:r>
          </a:p>
          <a:p>
            <a:pPr algn="just">
              <a:lnSpc>
                <a:spcPct val="150000"/>
              </a:lnSpc>
            </a:pPr>
            <a:r>
              <a:rPr lang="en-ID" dirty="0" err="1"/>
              <a:t>membuat</a:t>
            </a:r>
            <a:r>
              <a:rPr lang="en-ID" dirty="0"/>
              <a:t> </a:t>
            </a:r>
            <a:r>
              <a:rPr lang="en-ID" dirty="0" err="1"/>
              <a:t>tautan</a:t>
            </a:r>
            <a:r>
              <a:rPr lang="en-ID" dirty="0"/>
              <a:t> </a:t>
            </a:r>
            <a:r>
              <a:rPr lang="en-ID" dirty="0" err="1"/>
              <a:t>terenkripsi</a:t>
            </a:r>
            <a:r>
              <a:rPr lang="en-ID" dirty="0"/>
              <a:t> </a:t>
            </a:r>
            <a:r>
              <a:rPr lang="en-ID" dirty="0" err="1"/>
              <a:t>antara</a:t>
            </a:r>
            <a:r>
              <a:rPr lang="en-ID" dirty="0"/>
              <a:t> server dan </a:t>
            </a:r>
            <a:r>
              <a:rPr lang="en-ID" dirty="0" err="1"/>
              <a:t>klien</a:t>
            </a:r>
            <a:endParaRPr lang="en-ID" dirty="0"/>
          </a:p>
        </p:txBody>
      </p:sp>
    </p:spTree>
    <p:extLst>
      <p:ext uri="{BB962C8B-B14F-4D97-AF65-F5344CB8AC3E}">
        <p14:creationId xmlns:p14="http://schemas.microsoft.com/office/powerpoint/2010/main" val="367472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1A44-42ED-498B-BC47-12E80D1BD06D}"/>
              </a:ext>
            </a:extLst>
          </p:cNvPr>
          <p:cNvSpPr>
            <a:spLocks noGrp="1"/>
          </p:cNvSpPr>
          <p:nvPr>
            <p:ph type="title"/>
          </p:nvPr>
        </p:nvSpPr>
        <p:spPr/>
        <p:txBody>
          <a:bodyPr/>
          <a:lstStyle/>
          <a:p>
            <a:r>
              <a:rPr lang="id-ID" dirty="0"/>
              <a:t>Diantara Tool yang Digunakan</a:t>
            </a:r>
          </a:p>
        </p:txBody>
      </p:sp>
      <p:sp>
        <p:nvSpPr>
          <p:cNvPr id="3" name="Text Placeholder 2">
            <a:extLst>
              <a:ext uri="{FF2B5EF4-FFF2-40B4-BE49-F238E27FC236}">
                <a16:creationId xmlns:a16="http://schemas.microsoft.com/office/drawing/2014/main" id="{D10FEA0C-1393-4D4D-8F9F-C31FCED75591}"/>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254947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E56B-64D9-43C6-BD03-4082CB1B8964}"/>
              </a:ext>
            </a:extLst>
          </p:cNvPr>
          <p:cNvSpPr>
            <a:spLocks noGrp="1"/>
          </p:cNvSpPr>
          <p:nvPr>
            <p:ph type="title"/>
          </p:nvPr>
        </p:nvSpPr>
        <p:spPr/>
        <p:txBody>
          <a:bodyPr/>
          <a:lstStyle/>
          <a:p>
            <a:r>
              <a:rPr lang="en-US" dirty="0">
                <a:solidFill>
                  <a:srgbClr val="000000"/>
                </a:solidFill>
                <a:latin typeface="Cambria"/>
                <a:ea typeface="Cambria"/>
                <a:cs typeface="Cambria"/>
                <a:sym typeface="Cambria"/>
              </a:rPr>
              <a:t>XAMPP</a:t>
            </a:r>
            <a:endParaRPr lang="id-ID" dirty="0"/>
          </a:p>
        </p:txBody>
      </p:sp>
      <p:sp>
        <p:nvSpPr>
          <p:cNvPr id="4" name="Content Placeholder 3">
            <a:extLst>
              <a:ext uri="{FF2B5EF4-FFF2-40B4-BE49-F238E27FC236}">
                <a16:creationId xmlns:a16="http://schemas.microsoft.com/office/drawing/2014/main" id="{EB047481-F258-4B1E-9B5E-1FCD6C66745A}"/>
              </a:ext>
            </a:extLst>
          </p:cNvPr>
          <p:cNvSpPr>
            <a:spLocks noGrp="1"/>
          </p:cNvSpPr>
          <p:nvPr>
            <p:ph sz="half" idx="2"/>
          </p:nvPr>
        </p:nvSpPr>
        <p:spPr>
          <a:xfrm>
            <a:off x="7458647" y="1548362"/>
            <a:ext cx="4235369" cy="3761275"/>
          </a:xfrm>
        </p:spPr>
        <p:txBody>
          <a:bodyPr>
            <a:normAutofit/>
          </a:bodyPr>
          <a:lstStyle/>
          <a:p>
            <a:pPr algn="just">
              <a:lnSpc>
                <a:spcPct val="100000"/>
              </a:lnSpc>
              <a:spcBef>
                <a:spcPts val="0"/>
              </a:spcBef>
              <a:buClr>
                <a:srgbClr val="000000"/>
              </a:buClr>
              <a:buSzPts val="1800"/>
            </a:pPr>
            <a:r>
              <a:rPr lang="en-US" sz="1800" dirty="0">
                <a:solidFill>
                  <a:srgbClr val="000000"/>
                </a:solidFill>
                <a:latin typeface="Corbel (Body)"/>
                <a:ea typeface="Cambria"/>
                <a:cs typeface="Cambria"/>
                <a:sym typeface="Cambria"/>
              </a:rPr>
              <a:t>XAMPP </a:t>
            </a:r>
            <a:r>
              <a:rPr lang="en-US" sz="1800" dirty="0" err="1">
                <a:solidFill>
                  <a:srgbClr val="000000"/>
                </a:solidFill>
                <a:latin typeface="Corbel (Body)"/>
                <a:ea typeface="Cambria"/>
                <a:cs typeface="Cambria"/>
                <a:sym typeface="Cambria"/>
              </a:rPr>
              <a:t>adalah</a:t>
            </a:r>
            <a:r>
              <a:rPr lang="en-US" sz="1800" dirty="0">
                <a:solidFill>
                  <a:srgbClr val="000000"/>
                </a:solidFill>
                <a:latin typeface="Corbel (Body)"/>
                <a:ea typeface="Cambria"/>
                <a:cs typeface="Cambria"/>
                <a:sym typeface="Cambria"/>
              </a:rPr>
              <a:t> </a:t>
            </a:r>
            <a:r>
              <a:rPr lang="en-US" sz="1800" b="1" dirty="0" err="1">
                <a:solidFill>
                  <a:srgbClr val="000000"/>
                </a:solidFill>
                <a:latin typeface="Corbel (Body)"/>
                <a:ea typeface="Cambria"/>
                <a:cs typeface="Cambria"/>
                <a:sym typeface="Cambria"/>
              </a:rPr>
              <a:t>perangkat</a:t>
            </a:r>
            <a:r>
              <a:rPr lang="en-US" sz="1800" b="1" dirty="0">
                <a:solidFill>
                  <a:srgbClr val="000000"/>
                </a:solidFill>
                <a:latin typeface="Corbel (Body)"/>
                <a:ea typeface="Cambria"/>
                <a:cs typeface="Cambria"/>
                <a:sym typeface="Cambria"/>
              </a:rPr>
              <a:t> yang </a:t>
            </a:r>
            <a:r>
              <a:rPr lang="en-US" sz="1800" b="1" dirty="0" err="1">
                <a:solidFill>
                  <a:srgbClr val="000000"/>
                </a:solidFill>
                <a:latin typeface="Corbel (Body)"/>
                <a:ea typeface="Cambria"/>
                <a:cs typeface="Cambria"/>
                <a:sym typeface="Cambria"/>
              </a:rPr>
              <a:t>menggabungkan</a:t>
            </a:r>
            <a:r>
              <a:rPr lang="en-US" sz="1800" b="1" dirty="0">
                <a:solidFill>
                  <a:srgbClr val="000000"/>
                </a:solidFill>
                <a:latin typeface="Corbel (Body)"/>
                <a:ea typeface="Cambria"/>
                <a:cs typeface="Cambria"/>
                <a:sym typeface="Cambria"/>
              </a:rPr>
              <a:t> </a:t>
            </a:r>
            <a:r>
              <a:rPr lang="en-US" sz="1800" b="1" dirty="0" err="1">
                <a:solidFill>
                  <a:srgbClr val="000000"/>
                </a:solidFill>
                <a:latin typeface="Corbel (Body)"/>
                <a:ea typeface="Cambria"/>
                <a:cs typeface="Cambria"/>
                <a:sym typeface="Cambria"/>
              </a:rPr>
              <a:t>tiga</a:t>
            </a:r>
            <a:r>
              <a:rPr lang="en-US" sz="1800" b="1" dirty="0">
                <a:solidFill>
                  <a:srgbClr val="000000"/>
                </a:solidFill>
                <a:latin typeface="Corbel (Body)"/>
                <a:ea typeface="Cambria"/>
                <a:cs typeface="Cambria"/>
                <a:sym typeface="Cambria"/>
              </a:rPr>
              <a:t> </a:t>
            </a:r>
            <a:r>
              <a:rPr lang="en-US" sz="1800" b="1" dirty="0" err="1">
                <a:solidFill>
                  <a:srgbClr val="000000"/>
                </a:solidFill>
                <a:latin typeface="Corbel (Body)"/>
                <a:ea typeface="Cambria"/>
                <a:cs typeface="Cambria"/>
                <a:sym typeface="Cambria"/>
              </a:rPr>
              <a:t>aplikasi</a:t>
            </a:r>
            <a:r>
              <a:rPr lang="en-US" sz="1800" b="1"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kedalam</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satu</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paket</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yaitu</a:t>
            </a:r>
            <a:r>
              <a:rPr lang="en-US" sz="1800" dirty="0">
                <a:solidFill>
                  <a:srgbClr val="000000"/>
                </a:solidFill>
                <a:latin typeface="Corbel (Body)"/>
                <a:ea typeface="Cambria"/>
                <a:cs typeface="Cambria"/>
                <a:sym typeface="Cambria"/>
              </a:rPr>
              <a:t> Apache, MySQL, dan </a:t>
            </a:r>
            <a:r>
              <a:rPr lang="en-US" sz="1800" dirty="0" err="1">
                <a:solidFill>
                  <a:srgbClr val="000000"/>
                </a:solidFill>
                <a:latin typeface="Corbel (Body)"/>
                <a:ea typeface="Cambria"/>
                <a:cs typeface="Cambria"/>
                <a:sym typeface="Cambria"/>
              </a:rPr>
              <a:t>PHPMyAdmin</a:t>
            </a:r>
            <a:r>
              <a:rPr lang="en-US" sz="1800" dirty="0">
                <a:solidFill>
                  <a:srgbClr val="000000"/>
                </a:solidFill>
                <a:latin typeface="Corbel (Body)"/>
                <a:ea typeface="Cambria"/>
                <a:cs typeface="Cambria"/>
                <a:sym typeface="Cambria"/>
              </a:rPr>
              <a:t>.</a:t>
            </a:r>
          </a:p>
          <a:p>
            <a:pPr algn="just">
              <a:lnSpc>
                <a:spcPct val="100000"/>
              </a:lnSpc>
              <a:spcBef>
                <a:spcPts val="0"/>
              </a:spcBef>
              <a:buClr>
                <a:srgbClr val="000000"/>
              </a:buClr>
              <a:buSzPts val="1800"/>
            </a:pPr>
            <a:endParaRPr lang="en-US" sz="1400" b="0" i="0" u="none" strike="noStrike" cap="none" dirty="0">
              <a:solidFill>
                <a:srgbClr val="000000"/>
              </a:solidFill>
              <a:latin typeface="Corbel (Body)"/>
              <a:ea typeface="Cambria"/>
              <a:cs typeface="Cambria"/>
              <a:sym typeface="Cambria"/>
            </a:endParaRPr>
          </a:p>
          <a:p>
            <a:pPr algn="just">
              <a:lnSpc>
                <a:spcPct val="100000"/>
              </a:lnSpc>
              <a:spcBef>
                <a:spcPts val="0"/>
              </a:spcBef>
              <a:buClr>
                <a:srgbClr val="000000"/>
              </a:buClr>
              <a:buSzPts val="1800"/>
            </a:pPr>
            <a:r>
              <a:rPr lang="en-US" sz="1800" dirty="0" err="1">
                <a:solidFill>
                  <a:srgbClr val="000000"/>
                </a:solidFill>
                <a:latin typeface="Corbel (Body)"/>
                <a:ea typeface="Cambria"/>
                <a:cs typeface="Cambria"/>
                <a:sym typeface="Cambria"/>
              </a:rPr>
              <a:t>Fungsi</a:t>
            </a:r>
            <a:r>
              <a:rPr lang="en-US" sz="1800" dirty="0">
                <a:solidFill>
                  <a:srgbClr val="000000"/>
                </a:solidFill>
                <a:latin typeface="Corbel (Body)"/>
                <a:ea typeface="Cambria"/>
                <a:cs typeface="Cambria"/>
                <a:sym typeface="Cambria"/>
              </a:rPr>
              <a:t> XAMPP </a:t>
            </a:r>
            <a:r>
              <a:rPr lang="en-US" sz="1800" dirty="0" err="1">
                <a:solidFill>
                  <a:srgbClr val="000000"/>
                </a:solidFill>
                <a:latin typeface="Corbel (Body)"/>
                <a:ea typeface="Cambria"/>
                <a:cs typeface="Cambria"/>
                <a:sym typeface="Cambria"/>
              </a:rPr>
              <a:t>sendiri</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adalah</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sebagai</a:t>
            </a:r>
            <a:r>
              <a:rPr lang="en-US" sz="1800" dirty="0">
                <a:solidFill>
                  <a:srgbClr val="000000"/>
                </a:solidFill>
                <a:latin typeface="Corbel (Body)"/>
                <a:ea typeface="Cambria"/>
                <a:cs typeface="Cambria"/>
                <a:sym typeface="Cambria"/>
              </a:rPr>
              <a:t> server yang </a:t>
            </a:r>
            <a:r>
              <a:rPr lang="en-US" sz="1800" dirty="0" err="1">
                <a:solidFill>
                  <a:srgbClr val="000000"/>
                </a:solidFill>
                <a:latin typeface="Corbel (Body)"/>
                <a:ea typeface="Cambria"/>
                <a:cs typeface="Cambria"/>
                <a:sym typeface="Cambria"/>
              </a:rPr>
              <a:t>berdiri</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sendiri</a:t>
            </a:r>
            <a:r>
              <a:rPr lang="en-US" sz="1800" dirty="0">
                <a:solidFill>
                  <a:srgbClr val="000000"/>
                </a:solidFill>
                <a:latin typeface="Corbel (Body)"/>
                <a:ea typeface="Cambria"/>
                <a:cs typeface="Cambria"/>
                <a:sym typeface="Cambria"/>
              </a:rPr>
              <a:t> (localhost), yang </a:t>
            </a:r>
            <a:r>
              <a:rPr lang="en-US" sz="1800" dirty="0" err="1">
                <a:solidFill>
                  <a:srgbClr val="000000"/>
                </a:solidFill>
                <a:latin typeface="Corbel (Body)"/>
                <a:ea typeface="Cambria"/>
                <a:cs typeface="Cambria"/>
                <a:sym typeface="Cambria"/>
              </a:rPr>
              <a:t>terdiri</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beberapa</a:t>
            </a:r>
            <a:r>
              <a:rPr lang="en-US" sz="1800" dirty="0">
                <a:solidFill>
                  <a:srgbClr val="000000"/>
                </a:solidFill>
                <a:latin typeface="Corbel (Body)"/>
                <a:ea typeface="Cambria"/>
                <a:cs typeface="Cambria"/>
                <a:sym typeface="Cambria"/>
              </a:rPr>
              <a:t> program </a:t>
            </a:r>
            <a:r>
              <a:rPr lang="en-US" sz="1800" dirty="0" err="1">
                <a:solidFill>
                  <a:srgbClr val="000000"/>
                </a:solidFill>
                <a:latin typeface="Corbel (Body)"/>
                <a:ea typeface="Cambria"/>
                <a:cs typeface="Cambria"/>
                <a:sym typeface="Cambria"/>
              </a:rPr>
              <a:t>antara</a:t>
            </a:r>
            <a:r>
              <a:rPr lang="en-US" sz="1800" dirty="0">
                <a:solidFill>
                  <a:srgbClr val="000000"/>
                </a:solidFill>
                <a:latin typeface="Corbel (Body)"/>
                <a:ea typeface="Cambria"/>
                <a:cs typeface="Cambria"/>
                <a:sym typeface="Cambria"/>
              </a:rPr>
              <a:t> lain : Apache HTTP Server, MySQL database, dan </a:t>
            </a:r>
            <a:r>
              <a:rPr lang="en-US" sz="1800" dirty="0" err="1">
                <a:solidFill>
                  <a:srgbClr val="000000"/>
                </a:solidFill>
                <a:latin typeface="Corbel (Body)"/>
                <a:ea typeface="Cambria"/>
                <a:cs typeface="Cambria"/>
                <a:sym typeface="Cambria"/>
              </a:rPr>
              <a:t>penerjemah</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bahasa</a:t>
            </a:r>
            <a:r>
              <a:rPr lang="en-US" sz="1800" dirty="0">
                <a:solidFill>
                  <a:srgbClr val="000000"/>
                </a:solidFill>
                <a:latin typeface="Corbel (Body)"/>
                <a:ea typeface="Cambria"/>
                <a:cs typeface="Cambria"/>
                <a:sym typeface="Cambria"/>
              </a:rPr>
              <a:t> yang </a:t>
            </a:r>
            <a:r>
              <a:rPr lang="en-US" sz="1800" dirty="0" err="1">
                <a:solidFill>
                  <a:srgbClr val="000000"/>
                </a:solidFill>
                <a:latin typeface="Corbel (Body)"/>
                <a:ea typeface="Cambria"/>
                <a:cs typeface="Cambria"/>
                <a:sym typeface="Cambria"/>
              </a:rPr>
              <a:t>ditulis</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dengan</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bahasa</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pemrograman</a:t>
            </a:r>
            <a:r>
              <a:rPr lang="en-US" sz="1800" dirty="0">
                <a:solidFill>
                  <a:srgbClr val="000000"/>
                </a:solidFill>
                <a:latin typeface="Corbel (Body)"/>
                <a:ea typeface="Cambria"/>
                <a:cs typeface="Cambria"/>
                <a:sym typeface="Cambria"/>
              </a:rPr>
              <a:t> PHP dan Perl.</a:t>
            </a:r>
            <a:endParaRPr lang="id-ID" sz="2000" dirty="0"/>
          </a:p>
        </p:txBody>
      </p:sp>
      <p:pic>
        <p:nvPicPr>
          <p:cNvPr id="8" name="Google Shape;413;p44">
            <a:extLst>
              <a:ext uri="{FF2B5EF4-FFF2-40B4-BE49-F238E27FC236}">
                <a16:creationId xmlns:a16="http://schemas.microsoft.com/office/drawing/2014/main" id="{4D7D879C-A628-47D5-AB0A-46D14FC02CCE}"/>
              </a:ext>
            </a:extLst>
          </p:cNvPr>
          <p:cNvPicPr preferRelativeResize="0">
            <a:picLocks noGrp="1"/>
          </p:cNvPicPr>
          <p:nvPr>
            <p:ph sz="half" idx="1"/>
          </p:nvPr>
        </p:nvPicPr>
        <p:blipFill rotWithShape="1">
          <a:blip r:embed="rId2">
            <a:alphaModFix/>
          </a:blip>
          <a:stretch/>
        </p:blipFill>
        <p:spPr>
          <a:xfrm>
            <a:off x="4004469" y="2514600"/>
            <a:ext cx="3200400" cy="1828800"/>
          </a:xfrm>
          <a:prstGeom prst="rect">
            <a:avLst/>
          </a:prstGeom>
          <a:noFill/>
          <a:ln>
            <a:noFill/>
          </a:ln>
        </p:spPr>
      </p:pic>
    </p:spTree>
    <p:extLst>
      <p:ext uri="{BB962C8B-B14F-4D97-AF65-F5344CB8AC3E}">
        <p14:creationId xmlns:p14="http://schemas.microsoft.com/office/powerpoint/2010/main" val="403144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9A8E-31B1-4D2E-9B0E-5385C43A725D}"/>
              </a:ext>
            </a:extLst>
          </p:cNvPr>
          <p:cNvSpPr>
            <a:spLocks noGrp="1"/>
          </p:cNvSpPr>
          <p:nvPr>
            <p:ph type="title"/>
          </p:nvPr>
        </p:nvSpPr>
        <p:spPr/>
        <p:txBody>
          <a:bodyPr/>
          <a:lstStyle/>
          <a:p>
            <a:r>
              <a:rPr lang="en-US" dirty="0">
                <a:solidFill>
                  <a:srgbClr val="000000"/>
                </a:solidFill>
                <a:latin typeface="Cambria"/>
                <a:ea typeface="Cambria"/>
                <a:cs typeface="Cambria"/>
                <a:sym typeface="Cambria"/>
              </a:rPr>
              <a:t>Server HTTP Apache</a:t>
            </a:r>
            <a:endParaRPr lang="id-ID" dirty="0"/>
          </a:p>
        </p:txBody>
      </p:sp>
      <p:pic>
        <p:nvPicPr>
          <p:cNvPr id="6" name="Google Shape;425;p45">
            <a:extLst>
              <a:ext uri="{FF2B5EF4-FFF2-40B4-BE49-F238E27FC236}">
                <a16:creationId xmlns:a16="http://schemas.microsoft.com/office/drawing/2014/main" id="{0D7F9FAF-8D70-4C3A-A991-D6A5F40EFAFC}"/>
              </a:ext>
            </a:extLst>
          </p:cNvPr>
          <p:cNvPicPr preferRelativeResize="0">
            <a:picLocks noGrp="1"/>
          </p:cNvPicPr>
          <p:nvPr>
            <p:ph sz="half" idx="1"/>
          </p:nvPr>
        </p:nvPicPr>
        <p:blipFill rotWithShape="1">
          <a:blip r:embed="rId2">
            <a:alphaModFix/>
          </a:blip>
          <a:stretch/>
        </p:blipFill>
        <p:spPr>
          <a:xfrm>
            <a:off x="3867150" y="2472207"/>
            <a:ext cx="3475038" cy="1913587"/>
          </a:xfrm>
          <a:prstGeom prst="rect">
            <a:avLst/>
          </a:prstGeom>
          <a:noFill/>
          <a:ln>
            <a:noFill/>
          </a:ln>
        </p:spPr>
      </p:pic>
      <p:sp>
        <p:nvSpPr>
          <p:cNvPr id="4" name="Content Placeholder 3">
            <a:extLst>
              <a:ext uri="{FF2B5EF4-FFF2-40B4-BE49-F238E27FC236}">
                <a16:creationId xmlns:a16="http://schemas.microsoft.com/office/drawing/2014/main" id="{86EA571D-0532-4639-9C79-B72318AC647C}"/>
              </a:ext>
            </a:extLst>
          </p:cNvPr>
          <p:cNvSpPr>
            <a:spLocks noGrp="1"/>
          </p:cNvSpPr>
          <p:nvPr>
            <p:ph sz="half" idx="2"/>
          </p:nvPr>
        </p:nvSpPr>
        <p:spPr/>
        <p:txBody>
          <a:bodyPr>
            <a:normAutofit/>
          </a:bodyPr>
          <a:lstStyle/>
          <a:p>
            <a:pPr algn="just">
              <a:lnSpc>
                <a:spcPct val="100000"/>
              </a:lnSpc>
              <a:spcBef>
                <a:spcPts val="0"/>
              </a:spcBef>
              <a:buClr>
                <a:srgbClr val="000000"/>
              </a:buClr>
              <a:buSzPts val="1800"/>
            </a:pPr>
            <a:r>
              <a:rPr lang="en-US" sz="1800" dirty="0">
                <a:solidFill>
                  <a:srgbClr val="000000"/>
                </a:solidFill>
                <a:latin typeface="Corbel (Body)"/>
                <a:ea typeface="Cambria"/>
                <a:cs typeface="Cambria"/>
                <a:sym typeface="Cambria"/>
              </a:rPr>
              <a:t>Server HTTP Apache </a:t>
            </a:r>
            <a:r>
              <a:rPr lang="en-US" sz="1800" dirty="0" err="1">
                <a:solidFill>
                  <a:srgbClr val="000000"/>
                </a:solidFill>
                <a:latin typeface="Corbel (Body)"/>
                <a:ea typeface="Cambria"/>
                <a:cs typeface="Cambria"/>
                <a:sym typeface="Cambria"/>
              </a:rPr>
              <a:t>atau</a:t>
            </a:r>
            <a:r>
              <a:rPr lang="en-US" sz="1800" dirty="0">
                <a:solidFill>
                  <a:srgbClr val="000000"/>
                </a:solidFill>
                <a:latin typeface="Corbel (Body)"/>
                <a:ea typeface="Cambria"/>
                <a:cs typeface="Cambria"/>
                <a:sym typeface="Cambria"/>
              </a:rPr>
              <a:t> Server Web/WWW </a:t>
            </a:r>
            <a:r>
              <a:rPr lang="en-US" sz="1800" b="1" dirty="0">
                <a:solidFill>
                  <a:srgbClr val="000000"/>
                </a:solidFill>
                <a:latin typeface="Corbel (Body)"/>
                <a:ea typeface="Cambria"/>
                <a:cs typeface="Cambria"/>
                <a:sym typeface="Cambria"/>
              </a:rPr>
              <a:t>Apache</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adalah</a:t>
            </a:r>
            <a:r>
              <a:rPr lang="en-US" sz="1800" dirty="0">
                <a:solidFill>
                  <a:srgbClr val="000000"/>
                </a:solidFill>
                <a:latin typeface="Corbel (Body)"/>
                <a:ea typeface="Cambria"/>
                <a:cs typeface="Cambria"/>
                <a:sym typeface="Cambria"/>
              </a:rPr>
              <a:t> server web yang </a:t>
            </a:r>
            <a:r>
              <a:rPr lang="en-US" sz="1800" dirty="0" err="1">
                <a:solidFill>
                  <a:srgbClr val="000000"/>
                </a:solidFill>
                <a:latin typeface="Corbel (Body)"/>
                <a:ea typeface="Cambria"/>
                <a:cs typeface="Cambria"/>
                <a:sym typeface="Cambria"/>
              </a:rPr>
              <a:t>dapat</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dijalankan</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dibanyak</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sistem</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operasi</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seperti</a:t>
            </a:r>
            <a:r>
              <a:rPr lang="en-US" sz="1800" dirty="0">
                <a:solidFill>
                  <a:srgbClr val="000000"/>
                </a:solidFill>
                <a:latin typeface="Corbel (Body)"/>
                <a:ea typeface="Cambria"/>
                <a:cs typeface="Cambria"/>
                <a:sym typeface="Cambria"/>
              </a:rPr>
              <a:t> (</a:t>
            </a:r>
            <a:r>
              <a:rPr lang="en-US" sz="1800" b="1" dirty="0">
                <a:solidFill>
                  <a:srgbClr val="000000"/>
                </a:solidFill>
                <a:latin typeface="Corbel (Body)"/>
                <a:ea typeface="Cambria"/>
                <a:cs typeface="Cambria"/>
                <a:sym typeface="Cambria"/>
              </a:rPr>
              <a:t>Unix, BSD, Linux, Microsoft Windows dan Novell Netware</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serta</a:t>
            </a:r>
            <a:r>
              <a:rPr lang="en-US" sz="1800" dirty="0">
                <a:solidFill>
                  <a:srgbClr val="000000"/>
                </a:solidFill>
                <a:latin typeface="Corbel (Body)"/>
                <a:ea typeface="Cambria"/>
                <a:cs typeface="Cambria"/>
                <a:sym typeface="Cambria"/>
              </a:rPr>
              <a:t> platform </a:t>
            </a:r>
            <a:r>
              <a:rPr lang="en-US" sz="1800" dirty="0" err="1">
                <a:solidFill>
                  <a:srgbClr val="000000"/>
                </a:solidFill>
                <a:latin typeface="Corbel (Body)"/>
                <a:ea typeface="Cambria"/>
                <a:cs typeface="Cambria"/>
                <a:sym typeface="Cambria"/>
              </a:rPr>
              <a:t>lainnya</a:t>
            </a:r>
            <a:r>
              <a:rPr lang="en-US" sz="1800" dirty="0">
                <a:solidFill>
                  <a:srgbClr val="000000"/>
                </a:solidFill>
                <a:latin typeface="Corbel (Body)"/>
                <a:ea typeface="Cambria"/>
                <a:cs typeface="Cambria"/>
                <a:sym typeface="Cambria"/>
              </a:rPr>
              <a:t>) yang </a:t>
            </a:r>
            <a:r>
              <a:rPr lang="en-US" sz="1800" dirty="0" err="1">
                <a:solidFill>
                  <a:srgbClr val="000000"/>
                </a:solidFill>
                <a:latin typeface="Corbel (Body)"/>
                <a:ea typeface="Cambria"/>
                <a:cs typeface="Cambria"/>
                <a:sym typeface="Cambria"/>
              </a:rPr>
              <a:t>berguna</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untuk</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melayani</a:t>
            </a:r>
            <a:r>
              <a:rPr lang="en-US" sz="1800" dirty="0">
                <a:solidFill>
                  <a:srgbClr val="000000"/>
                </a:solidFill>
                <a:latin typeface="Corbel (Body)"/>
                <a:ea typeface="Cambria"/>
                <a:cs typeface="Cambria"/>
                <a:sym typeface="Cambria"/>
              </a:rPr>
              <a:t> dan </a:t>
            </a:r>
            <a:r>
              <a:rPr lang="en-US" sz="1800" dirty="0" err="1">
                <a:solidFill>
                  <a:srgbClr val="000000"/>
                </a:solidFill>
                <a:latin typeface="Corbel (Body)"/>
                <a:ea typeface="Cambria"/>
                <a:cs typeface="Cambria"/>
                <a:sym typeface="Cambria"/>
              </a:rPr>
              <a:t>memfungsikan</a:t>
            </a:r>
            <a:r>
              <a:rPr lang="en-US" sz="1800" dirty="0">
                <a:solidFill>
                  <a:srgbClr val="000000"/>
                </a:solidFill>
                <a:latin typeface="Corbel (Body)"/>
                <a:ea typeface="Cambria"/>
                <a:cs typeface="Cambria"/>
                <a:sym typeface="Cambria"/>
              </a:rPr>
              <a:t> situs web.</a:t>
            </a:r>
          </a:p>
          <a:p>
            <a:pPr algn="just">
              <a:lnSpc>
                <a:spcPct val="100000"/>
              </a:lnSpc>
              <a:spcBef>
                <a:spcPts val="0"/>
              </a:spcBef>
              <a:buClr>
                <a:srgbClr val="000000"/>
              </a:buClr>
              <a:buSzPts val="1800"/>
            </a:pPr>
            <a:endParaRPr lang="en-US" sz="1400" b="0" i="0" u="none" strike="noStrike" cap="none" dirty="0">
              <a:solidFill>
                <a:srgbClr val="000000"/>
              </a:solidFill>
              <a:latin typeface="Corbel (Body)"/>
              <a:ea typeface="Cambria"/>
              <a:cs typeface="Cambria"/>
              <a:sym typeface="Cambria"/>
            </a:endParaRPr>
          </a:p>
          <a:p>
            <a:pPr algn="just">
              <a:lnSpc>
                <a:spcPct val="100000"/>
              </a:lnSpc>
              <a:spcBef>
                <a:spcPts val="0"/>
              </a:spcBef>
              <a:buClr>
                <a:srgbClr val="000000"/>
              </a:buClr>
              <a:buSzPts val="1800"/>
            </a:pPr>
            <a:r>
              <a:rPr lang="en-US" sz="1800" b="1" dirty="0" err="1">
                <a:solidFill>
                  <a:srgbClr val="000000"/>
                </a:solidFill>
                <a:latin typeface="Corbel (Body)"/>
                <a:ea typeface="Cambria"/>
                <a:cs typeface="Cambria"/>
                <a:sym typeface="Cambria"/>
              </a:rPr>
              <a:t>Protokol</a:t>
            </a:r>
            <a:r>
              <a:rPr lang="en-US" sz="1800" dirty="0">
                <a:solidFill>
                  <a:srgbClr val="000000"/>
                </a:solidFill>
                <a:latin typeface="Corbel (Body)"/>
                <a:ea typeface="Cambria"/>
                <a:cs typeface="Cambria"/>
                <a:sym typeface="Cambria"/>
              </a:rPr>
              <a:t> yang </a:t>
            </a:r>
            <a:r>
              <a:rPr lang="en-US" sz="1800" dirty="0" err="1">
                <a:solidFill>
                  <a:srgbClr val="000000"/>
                </a:solidFill>
                <a:latin typeface="Corbel (Body)"/>
                <a:ea typeface="Cambria"/>
                <a:cs typeface="Cambria"/>
                <a:sym typeface="Cambria"/>
              </a:rPr>
              <a:t>digunakan</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untuk</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melayani</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fasilitas</a:t>
            </a:r>
            <a:r>
              <a:rPr lang="en-US" sz="1800" dirty="0">
                <a:solidFill>
                  <a:srgbClr val="000000"/>
                </a:solidFill>
                <a:latin typeface="Corbel (Body)"/>
                <a:ea typeface="Cambria"/>
                <a:cs typeface="Cambria"/>
                <a:sym typeface="Cambria"/>
              </a:rPr>
              <a:t> web/www </a:t>
            </a:r>
            <a:r>
              <a:rPr lang="en-US" sz="1800" dirty="0" err="1">
                <a:solidFill>
                  <a:srgbClr val="000000"/>
                </a:solidFill>
                <a:latin typeface="Corbel (Body)"/>
                <a:ea typeface="Cambria"/>
                <a:cs typeface="Cambria"/>
                <a:sym typeface="Cambria"/>
              </a:rPr>
              <a:t>ini</a:t>
            </a:r>
            <a:r>
              <a:rPr lang="en-US" sz="1800" dirty="0">
                <a:solidFill>
                  <a:srgbClr val="000000"/>
                </a:solidFill>
                <a:latin typeface="Corbel (Body)"/>
                <a:ea typeface="Cambria"/>
                <a:cs typeface="Cambria"/>
                <a:sym typeface="Cambria"/>
              </a:rPr>
              <a:t> </a:t>
            </a:r>
            <a:r>
              <a:rPr lang="en-US" sz="1800" dirty="0" err="1">
                <a:solidFill>
                  <a:srgbClr val="000000"/>
                </a:solidFill>
                <a:latin typeface="Corbel (Body)"/>
                <a:ea typeface="Cambria"/>
                <a:cs typeface="Cambria"/>
                <a:sym typeface="Cambria"/>
              </a:rPr>
              <a:t>menggunakan</a:t>
            </a:r>
            <a:r>
              <a:rPr lang="en-US" sz="1800" dirty="0">
                <a:solidFill>
                  <a:srgbClr val="000000"/>
                </a:solidFill>
                <a:latin typeface="Corbel (Body)"/>
                <a:ea typeface="Cambria"/>
                <a:cs typeface="Cambria"/>
                <a:sym typeface="Cambria"/>
              </a:rPr>
              <a:t> </a:t>
            </a:r>
            <a:r>
              <a:rPr lang="en-US" sz="1800" b="1" dirty="0">
                <a:solidFill>
                  <a:srgbClr val="000000"/>
                </a:solidFill>
                <a:latin typeface="Corbel (Body)"/>
                <a:ea typeface="Cambria"/>
                <a:cs typeface="Cambria"/>
                <a:sym typeface="Cambria"/>
              </a:rPr>
              <a:t>HTTP</a:t>
            </a:r>
            <a:r>
              <a:rPr lang="en-US" sz="1800" dirty="0">
                <a:solidFill>
                  <a:srgbClr val="000000"/>
                </a:solidFill>
                <a:latin typeface="Corbel (Body)"/>
                <a:ea typeface="Cambria"/>
                <a:cs typeface="Cambria"/>
                <a:sym typeface="Cambria"/>
              </a:rPr>
              <a:t>.</a:t>
            </a:r>
            <a:endParaRPr lang="en-US" sz="1400" b="0" i="0" u="none" strike="noStrike" cap="none" dirty="0">
              <a:solidFill>
                <a:srgbClr val="000000"/>
              </a:solidFill>
              <a:latin typeface="Corbel (Body)"/>
              <a:ea typeface="Cambria"/>
              <a:cs typeface="Cambria"/>
              <a:sym typeface="Cambria"/>
            </a:endParaRPr>
          </a:p>
          <a:p>
            <a:endParaRPr lang="id-ID" sz="1800" dirty="0">
              <a:latin typeface="Corbel (Body)"/>
            </a:endParaRPr>
          </a:p>
        </p:txBody>
      </p:sp>
    </p:spTree>
    <p:extLst>
      <p:ext uri="{BB962C8B-B14F-4D97-AF65-F5344CB8AC3E}">
        <p14:creationId xmlns:p14="http://schemas.microsoft.com/office/powerpoint/2010/main" val="100150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CA09-34E1-49CB-A201-A0D8E4863DF2}"/>
              </a:ext>
            </a:extLst>
          </p:cNvPr>
          <p:cNvSpPr>
            <a:spLocks noGrp="1"/>
          </p:cNvSpPr>
          <p:nvPr>
            <p:ph type="title"/>
          </p:nvPr>
        </p:nvSpPr>
        <p:spPr/>
        <p:txBody>
          <a:bodyPr/>
          <a:lstStyle/>
          <a:p>
            <a:r>
              <a:rPr lang="id-ID" dirty="0"/>
              <a:t>MySQL</a:t>
            </a:r>
          </a:p>
        </p:txBody>
      </p:sp>
      <p:pic>
        <p:nvPicPr>
          <p:cNvPr id="5" name="Google Shape;437;p46">
            <a:extLst>
              <a:ext uri="{FF2B5EF4-FFF2-40B4-BE49-F238E27FC236}">
                <a16:creationId xmlns:a16="http://schemas.microsoft.com/office/drawing/2014/main" id="{09D17F00-B146-4622-8863-D5D999AC65BE}"/>
              </a:ext>
            </a:extLst>
          </p:cNvPr>
          <p:cNvPicPr preferRelativeResize="0">
            <a:picLocks noGrp="1"/>
          </p:cNvPicPr>
          <p:nvPr>
            <p:ph sz="half" idx="1"/>
          </p:nvPr>
        </p:nvPicPr>
        <p:blipFill rotWithShape="1">
          <a:blip r:embed="rId2">
            <a:alphaModFix/>
          </a:blip>
          <a:stretch/>
        </p:blipFill>
        <p:spPr>
          <a:xfrm>
            <a:off x="3867150" y="2532730"/>
            <a:ext cx="3475038" cy="1792540"/>
          </a:xfrm>
          <a:prstGeom prst="rect">
            <a:avLst/>
          </a:prstGeom>
          <a:noFill/>
          <a:ln>
            <a:noFill/>
          </a:ln>
        </p:spPr>
      </p:pic>
      <p:sp>
        <p:nvSpPr>
          <p:cNvPr id="4" name="Content Placeholder 3">
            <a:extLst>
              <a:ext uri="{FF2B5EF4-FFF2-40B4-BE49-F238E27FC236}">
                <a16:creationId xmlns:a16="http://schemas.microsoft.com/office/drawing/2014/main" id="{C977879A-BC8C-490B-8AD5-E8092647FD8F}"/>
              </a:ext>
            </a:extLst>
          </p:cNvPr>
          <p:cNvSpPr>
            <a:spLocks noGrp="1"/>
          </p:cNvSpPr>
          <p:nvPr>
            <p:ph sz="half" idx="2"/>
          </p:nvPr>
        </p:nvSpPr>
        <p:spPr/>
        <p:txBody>
          <a:bodyPr>
            <a:normAutofit/>
          </a:bodyPr>
          <a:lstStyle/>
          <a:p>
            <a:pPr algn="just">
              <a:lnSpc>
                <a:spcPct val="100000"/>
              </a:lnSpc>
              <a:spcBef>
                <a:spcPts val="0"/>
              </a:spcBef>
              <a:buClr>
                <a:srgbClr val="000000"/>
              </a:buClr>
              <a:buSzPts val="1800"/>
            </a:pPr>
            <a:r>
              <a:rPr lang="id-ID" sz="1800" dirty="0">
                <a:solidFill>
                  <a:srgbClr val="000000"/>
                </a:solidFill>
                <a:latin typeface="Corbel (Body)"/>
              </a:rPr>
              <a:t>MySQL adalah sebuah perangkat lunak sistem manajemen basis data SQL atau DBMS yang multithread, multi-user, dengan sekitar 6 juta instalasi di seluruh dunia.</a:t>
            </a:r>
          </a:p>
          <a:p>
            <a:endParaRPr lang="id-ID" sz="2400" dirty="0"/>
          </a:p>
        </p:txBody>
      </p:sp>
    </p:spTree>
    <p:extLst>
      <p:ext uri="{BB962C8B-B14F-4D97-AF65-F5344CB8AC3E}">
        <p14:creationId xmlns:p14="http://schemas.microsoft.com/office/powerpoint/2010/main" val="219242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8601-498E-4843-BEFA-F4FF8BE0105F}"/>
              </a:ext>
            </a:extLst>
          </p:cNvPr>
          <p:cNvSpPr>
            <a:spLocks noGrp="1"/>
          </p:cNvSpPr>
          <p:nvPr>
            <p:ph type="title"/>
          </p:nvPr>
        </p:nvSpPr>
        <p:spPr/>
        <p:txBody>
          <a:bodyPr/>
          <a:lstStyle/>
          <a:p>
            <a:r>
              <a:rPr lang="en-US" b="1" dirty="0">
                <a:solidFill>
                  <a:srgbClr val="002060"/>
                </a:solidFill>
                <a:latin typeface="Cambria"/>
                <a:ea typeface="Cambria"/>
                <a:cs typeface="Cambria"/>
                <a:sym typeface="Cambria"/>
              </a:rPr>
              <a:t>PHP</a:t>
            </a:r>
            <a:endParaRPr lang="id-ID" dirty="0"/>
          </a:p>
        </p:txBody>
      </p:sp>
      <p:pic>
        <p:nvPicPr>
          <p:cNvPr id="5" name="Google Shape;449;p47">
            <a:extLst>
              <a:ext uri="{FF2B5EF4-FFF2-40B4-BE49-F238E27FC236}">
                <a16:creationId xmlns:a16="http://schemas.microsoft.com/office/drawing/2014/main" id="{21465B73-FE75-4506-AB2B-2158DC4B98BD}"/>
              </a:ext>
            </a:extLst>
          </p:cNvPr>
          <p:cNvPicPr preferRelativeResize="0">
            <a:picLocks noGrp="1"/>
          </p:cNvPicPr>
          <p:nvPr>
            <p:ph sz="half" idx="1"/>
          </p:nvPr>
        </p:nvPicPr>
        <p:blipFill rotWithShape="1">
          <a:blip r:embed="rId2">
            <a:alphaModFix/>
          </a:blip>
          <a:stretch/>
        </p:blipFill>
        <p:spPr>
          <a:xfrm>
            <a:off x="3867150" y="2208529"/>
            <a:ext cx="3475038" cy="2440943"/>
          </a:xfrm>
          <a:prstGeom prst="rect">
            <a:avLst/>
          </a:prstGeom>
          <a:noFill/>
          <a:ln>
            <a:noFill/>
          </a:ln>
        </p:spPr>
      </p:pic>
      <p:sp>
        <p:nvSpPr>
          <p:cNvPr id="4" name="Content Placeholder 3">
            <a:extLst>
              <a:ext uri="{FF2B5EF4-FFF2-40B4-BE49-F238E27FC236}">
                <a16:creationId xmlns:a16="http://schemas.microsoft.com/office/drawing/2014/main" id="{D1A397E9-1784-46B0-BAD2-C108185866D1}"/>
              </a:ext>
            </a:extLst>
          </p:cNvPr>
          <p:cNvSpPr>
            <a:spLocks noGrp="1"/>
          </p:cNvSpPr>
          <p:nvPr>
            <p:ph sz="half" idx="2"/>
          </p:nvPr>
        </p:nvSpPr>
        <p:spPr>
          <a:xfrm>
            <a:off x="7818120" y="868680"/>
            <a:ext cx="3772866" cy="5120640"/>
          </a:xfrm>
        </p:spPr>
        <p:txBody>
          <a:bodyPr>
            <a:normAutofit/>
          </a:bodyPr>
          <a:lstStyle/>
          <a:p>
            <a:pPr algn="just">
              <a:lnSpc>
                <a:spcPct val="100000"/>
              </a:lnSpc>
              <a:spcBef>
                <a:spcPts val="0"/>
              </a:spcBef>
              <a:buClr>
                <a:srgbClr val="000000"/>
              </a:buClr>
              <a:buSzPts val="1800"/>
            </a:pPr>
            <a:r>
              <a:rPr lang="en-US" sz="1800" dirty="0">
                <a:solidFill>
                  <a:srgbClr val="000000"/>
                </a:solidFill>
                <a:latin typeface="Corbel (Body)"/>
                <a:sym typeface="Cambria"/>
              </a:rPr>
              <a:t>PHP: </a:t>
            </a:r>
            <a:r>
              <a:rPr lang="en-US" sz="1800" b="1" dirty="0">
                <a:solidFill>
                  <a:srgbClr val="000000"/>
                </a:solidFill>
                <a:latin typeface="Corbel (Body)"/>
                <a:sym typeface="Cambria"/>
              </a:rPr>
              <a:t>Hypertext Preprocessor </a:t>
            </a:r>
            <a:r>
              <a:rPr lang="en-US" sz="1800" dirty="0" err="1">
                <a:solidFill>
                  <a:srgbClr val="000000"/>
                </a:solidFill>
                <a:latin typeface="Corbel (Body)"/>
                <a:sym typeface="Cambria"/>
              </a:rPr>
              <a:t>adalah</a:t>
            </a:r>
            <a:r>
              <a:rPr lang="en-US" sz="1800" dirty="0">
                <a:solidFill>
                  <a:srgbClr val="000000"/>
                </a:solidFill>
                <a:latin typeface="Corbel (Body)"/>
                <a:sym typeface="Cambria"/>
              </a:rPr>
              <a:t> </a:t>
            </a:r>
            <a:r>
              <a:rPr lang="en-US" sz="1800" dirty="0" err="1">
                <a:solidFill>
                  <a:srgbClr val="000000"/>
                </a:solidFill>
                <a:latin typeface="Corbel (Body)"/>
                <a:sym typeface="Cambria"/>
              </a:rPr>
              <a:t>bahasa</a:t>
            </a:r>
            <a:r>
              <a:rPr lang="en-US" sz="1800" dirty="0">
                <a:solidFill>
                  <a:srgbClr val="000000"/>
                </a:solidFill>
                <a:latin typeface="Corbel (Body)"/>
                <a:sym typeface="Cambria"/>
              </a:rPr>
              <a:t> </a:t>
            </a:r>
            <a:r>
              <a:rPr lang="en-US" sz="1800" dirty="0" err="1">
                <a:solidFill>
                  <a:srgbClr val="000000"/>
                </a:solidFill>
                <a:latin typeface="Corbel (Body)"/>
                <a:sym typeface="Cambria"/>
              </a:rPr>
              <a:t>skrip</a:t>
            </a:r>
            <a:r>
              <a:rPr lang="en-US" sz="1800" dirty="0">
                <a:solidFill>
                  <a:srgbClr val="000000"/>
                </a:solidFill>
                <a:latin typeface="Corbel (Body)"/>
                <a:sym typeface="Cambria"/>
              </a:rPr>
              <a:t> </a:t>
            </a:r>
            <a:r>
              <a:rPr lang="en-US" sz="1800" b="1" dirty="0">
                <a:solidFill>
                  <a:srgbClr val="000000"/>
                </a:solidFill>
                <a:latin typeface="Corbel (Body)"/>
                <a:sym typeface="Cambria"/>
              </a:rPr>
              <a:t>yang </a:t>
            </a:r>
            <a:r>
              <a:rPr lang="en-US" sz="1800" b="1" dirty="0" err="1">
                <a:solidFill>
                  <a:srgbClr val="000000"/>
                </a:solidFill>
                <a:latin typeface="Corbel (Body)"/>
                <a:sym typeface="Cambria"/>
              </a:rPr>
              <a:t>dapat</a:t>
            </a:r>
            <a:r>
              <a:rPr lang="en-US" sz="1800" b="1" dirty="0">
                <a:solidFill>
                  <a:srgbClr val="000000"/>
                </a:solidFill>
                <a:latin typeface="Corbel (Body)"/>
                <a:sym typeface="Cambria"/>
              </a:rPr>
              <a:t> </a:t>
            </a:r>
            <a:r>
              <a:rPr lang="en-US" sz="1800" b="1" dirty="0" err="1">
                <a:solidFill>
                  <a:srgbClr val="000000"/>
                </a:solidFill>
                <a:latin typeface="Corbel (Body)"/>
                <a:sym typeface="Cambria"/>
              </a:rPr>
              <a:t>ditanamkan</a:t>
            </a:r>
            <a:r>
              <a:rPr lang="en-US" sz="1800" b="1" dirty="0">
                <a:solidFill>
                  <a:srgbClr val="000000"/>
                </a:solidFill>
                <a:latin typeface="Corbel (Body)"/>
                <a:sym typeface="Cambria"/>
              </a:rPr>
              <a:t> </a:t>
            </a:r>
            <a:r>
              <a:rPr lang="en-US" sz="1800" b="1" dirty="0" err="1">
                <a:solidFill>
                  <a:srgbClr val="000000"/>
                </a:solidFill>
                <a:latin typeface="Corbel (Body)"/>
                <a:sym typeface="Cambria"/>
              </a:rPr>
              <a:t>atau</a:t>
            </a:r>
            <a:r>
              <a:rPr lang="en-US" sz="1800" b="1" dirty="0">
                <a:solidFill>
                  <a:srgbClr val="000000"/>
                </a:solidFill>
                <a:latin typeface="Corbel (Body)"/>
                <a:sym typeface="Cambria"/>
              </a:rPr>
              <a:t> </a:t>
            </a:r>
            <a:r>
              <a:rPr lang="en-US" sz="1800" b="1" dirty="0" err="1">
                <a:solidFill>
                  <a:srgbClr val="000000"/>
                </a:solidFill>
                <a:latin typeface="Corbel (Body)"/>
                <a:sym typeface="Cambria"/>
              </a:rPr>
              <a:t>disisipkan</a:t>
            </a:r>
            <a:r>
              <a:rPr lang="en-US" sz="1800" dirty="0">
                <a:solidFill>
                  <a:srgbClr val="000000"/>
                </a:solidFill>
                <a:latin typeface="Corbel (Body)"/>
                <a:sym typeface="Cambria"/>
              </a:rPr>
              <a:t> </a:t>
            </a:r>
            <a:r>
              <a:rPr lang="en-US" sz="1800" dirty="0" err="1">
                <a:solidFill>
                  <a:srgbClr val="000000"/>
                </a:solidFill>
                <a:latin typeface="Corbel (Body)"/>
                <a:sym typeface="Cambria"/>
              </a:rPr>
              <a:t>ke</a:t>
            </a:r>
            <a:r>
              <a:rPr lang="en-US" sz="1800" dirty="0">
                <a:solidFill>
                  <a:srgbClr val="000000"/>
                </a:solidFill>
                <a:latin typeface="Corbel (Body)"/>
                <a:sym typeface="Cambria"/>
              </a:rPr>
              <a:t> </a:t>
            </a:r>
            <a:r>
              <a:rPr lang="en-US" sz="1800" dirty="0" err="1">
                <a:solidFill>
                  <a:srgbClr val="000000"/>
                </a:solidFill>
                <a:latin typeface="Corbel (Body)"/>
                <a:sym typeface="Cambria"/>
              </a:rPr>
              <a:t>dalam</a:t>
            </a:r>
            <a:r>
              <a:rPr lang="en-US" sz="1800" dirty="0">
                <a:solidFill>
                  <a:srgbClr val="000000"/>
                </a:solidFill>
                <a:latin typeface="Corbel (Body)"/>
                <a:sym typeface="Cambria"/>
              </a:rPr>
              <a:t> HTML.</a:t>
            </a:r>
          </a:p>
          <a:p>
            <a:pPr algn="just">
              <a:lnSpc>
                <a:spcPct val="100000"/>
              </a:lnSpc>
              <a:spcBef>
                <a:spcPts val="0"/>
              </a:spcBef>
              <a:buClr>
                <a:srgbClr val="000000"/>
              </a:buClr>
              <a:buSzPts val="1800"/>
            </a:pPr>
            <a:r>
              <a:rPr lang="en-US" sz="1800" dirty="0">
                <a:solidFill>
                  <a:srgbClr val="000000"/>
                </a:solidFill>
                <a:latin typeface="Corbel (Body)"/>
                <a:sym typeface="Cambria"/>
              </a:rPr>
              <a:t>PHP </a:t>
            </a:r>
            <a:r>
              <a:rPr lang="en-US" sz="1800" dirty="0" err="1">
                <a:solidFill>
                  <a:srgbClr val="000000"/>
                </a:solidFill>
                <a:latin typeface="Corbel (Body)"/>
                <a:sym typeface="Cambria"/>
              </a:rPr>
              <a:t>banyak</a:t>
            </a:r>
            <a:r>
              <a:rPr lang="en-US" sz="1800" dirty="0">
                <a:solidFill>
                  <a:srgbClr val="000000"/>
                </a:solidFill>
                <a:latin typeface="Corbel (Body)"/>
                <a:sym typeface="Cambria"/>
              </a:rPr>
              <a:t> </a:t>
            </a:r>
            <a:r>
              <a:rPr lang="en-US" sz="1800" dirty="0" err="1">
                <a:solidFill>
                  <a:srgbClr val="000000"/>
                </a:solidFill>
                <a:latin typeface="Corbel (Body)"/>
                <a:sym typeface="Cambria"/>
              </a:rPr>
              <a:t>dipakai</a:t>
            </a:r>
            <a:r>
              <a:rPr lang="en-US" sz="1800" dirty="0">
                <a:solidFill>
                  <a:srgbClr val="000000"/>
                </a:solidFill>
                <a:latin typeface="Corbel (Body)"/>
                <a:sym typeface="Cambria"/>
              </a:rPr>
              <a:t> </a:t>
            </a:r>
            <a:r>
              <a:rPr lang="en-US" sz="1800" dirty="0" err="1">
                <a:solidFill>
                  <a:srgbClr val="000000"/>
                </a:solidFill>
                <a:latin typeface="Corbel (Body)"/>
                <a:sym typeface="Cambria"/>
              </a:rPr>
              <a:t>untuk</a:t>
            </a:r>
            <a:r>
              <a:rPr lang="en-US" sz="1800" dirty="0">
                <a:solidFill>
                  <a:srgbClr val="000000"/>
                </a:solidFill>
                <a:latin typeface="Corbel (Body)"/>
                <a:sym typeface="Cambria"/>
              </a:rPr>
              <a:t> </a:t>
            </a:r>
            <a:r>
              <a:rPr lang="en-US" sz="1800" dirty="0" err="1">
                <a:solidFill>
                  <a:srgbClr val="000000"/>
                </a:solidFill>
                <a:latin typeface="Corbel (Body)"/>
                <a:sym typeface="Cambria"/>
              </a:rPr>
              <a:t>memprogram</a:t>
            </a:r>
            <a:r>
              <a:rPr lang="en-US" sz="1800" dirty="0">
                <a:solidFill>
                  <a:srgbClr val="000000"/>
                </a:solidFill>
                <a:latin typeface="Corbel (Body)"/>
                <a:sym typeface="Cambria"/>
              </a:rPr>
              <a:t> situs web </a:t>
            </a:r>
            <a:r>
              <a:rPr lang="en-US" sz="1800" dirty="0" err="1">
                <a:solidFill>
                  <a:srgbClr val="000000"/>
                </a:solidFill>
                <a:latin typeface="Corbel (Body)"/>
                <a:sym typeface="Cambria"/>
              </a:rPr>
              <a:t>dinamis</a:t>
            </a:r>
            <a:r>
              <a:rPr lang="en-US" sz="1800" dirty="0">
                <a:solidFill>
                  <a:srgbClr val="000000"/>
                </a:solidFill>
                <a:latin typeface="Corbel (Body)"/>
                <a:sym typeface="Cambria"/>
              </a:rPr>
              <a:t>.</a:t>
            </a:r>
          </a:p>
          <a:p>
            <a:pPr algn="just">
              <a:lnSpc>
                <a:spcPct val="100000"/>
              </a:lnSpc>
              <a:spcBef>
                <a:spcPts val="0"/>
              </a:spcBef>
              <a:buClr>
                <a:srgbClr val="000000"/>
              </a:buClr>
              <a:buSzPts val="1800"/>
            </a:pPr>
            <a:r>
              <a:rPr lang="en-US" sz="1800" dirty="0">
                <a:solidFill>
                  <a:srgbClr val="000000"/>
                </a:solidFill>
                <a:latin typeface="Corbel (Body)"/>
                <a:sym typeface="Cambria"/>
              </a:rPr>
              <a:t>PHP </a:t>
            </a:r>
            <a:r>
              <a:rPr lang="en-US" sz="1800" dirty="0" err="1">
                <a:solidFill>
                  <a:srgbClr val="000000"/>
                </a:solidFill>
                <a:latin typeface="Corbel (Body)"/>
                <a:sym typeface="Cambria"/>
              </a:rPr>
              <a:t>dapat</a:t>
            </a:r>
            <a:r>
              <a:rPr lang="en-US" sz="1800" dirty="0">
                <a:solidFill>
                  <a:srgbClr val="000000"/>
                </a:solidFill>
                <a:latin typeface="Corbel (Body)"/>
                <a:sym typeface="Cambria"/>
              </a:rPr>
              <a:t> </a:t>
            </a:r>
            <a:r>
              <a:rPr lang="en-US" sz="1800" dirty="0" err="1">
                <a:solidFill>
                  <a:srgbClr val="000000"/>
                </a:solidFill>
                <a:latin typeface="Corbel (Body)"/>
                <a:sym typeface="Cambria"/>
              </a:rPr>
              <a:t>digunakan</a:t>
            </a:r>
            <a:r>
              <a:rPr lang="en-US" sz="1800" dirty="0">
                <a:solidFill>
                  <a:srgbClr val="000000"/>
                </a:solidFill>
                <a:latin typeface="Corbel (Body)"/>
                <a:sym typeface="Cambria"/>
              </a:rPr>
              <a:t> </a:t>
            </a:r>
            <a:r>
              <a:rPr lang="en-US" sz="1800" dirty="0" err="1">
                <a:solidFill>
                  <a:srgbClr val="000000"/>
                </a:solidFill>
                <a:latin typeface="Corbel (Body)"/>
                <a:sym typeface="Cambria"/>
              </a:rPr>
              <a:t>untuk</a:t>
            </a:r>
            <a:r>
              <a:rPr lang="en-US" sz="1800" dirty="0">
                <a:solidFill>
                  <a:srgbClr val="000000"/>
                </a:solidFill>
                <a:latin typeface="Corbel (Body)"/>
                <a:sym typeface="Cambria"/>
              </a:rPr>
              <a:t> </a:t>
            </a:r>
            <a:r>
              <a:rPr lang="en-US" sz="1800" dirty="0" err="1">
                <a:solidFill>
                  <a:srgbClr val="000000"/>
                </a:solidFill>
                <a:latin typeface="Corbel (Body)"/>
                <a:sym typeface="Cambria"/>
              </a:rPr>
              <a:t>membangun</a:t>
            </a:r>
            <a:r>
              <a:rPr lang="en-US" sz="1800" dirty="0">
                <a:solidFill>
                  <a:srgbClr val="000000"/>
                </a:solidFill>
                <a:latin typeface="Corbel (Body)"/>
                <a:sym typeface="Cambria"/>
              </a:rPr>
              <a:t> </a:t>
            </a:r>
            <a:r>
              <a:rPr lang="en-US" sz="1800" dirty="0" err="1">
                <a:solidFill>
                  <a:srgbClr val="000000"/>
                </a:solidFill>
                <a:latin typeface="Corbel (Body)"/>
                <a:sym typeface="Cambria"/>
              </a:rPr>
              <a:t>sebuah</a:t>
            </a:r>
            <a:r>
              <a:rPr lang="en-US" sz="1800" dirty="0">
                <a:solidFill>
                  <a:srgbClr val="000000"/>
                </a:solidFill>
                <a:latin typeface="Corbel (Body)"/>
                <a:sym typeface="Cambria"/>
              </a:rPr>
              <a:t> </a:t>
            </a:r>
            <a:r>
              <a:rPr lang="en-US" sz="1800" b="1" dirty="0">
                <a:solidFill>
                  <a:srgbClr val="000000"/>
                </a:solidFill>
                <a:latin typeface="Corbel (Body)"/>
                <a:sym typeface="Cambria"/>
              </a:rPr>
              <a:t>CMS (Content Management System)</a:t>
            </a:r>
            <a:r>
              <a:rPr lang="en-US" sz="1800" dirty="0">
                <a:solidFill>
                  <a:srgbClr val="000000"/>
                </a:solidFill>
                <a:latin typeface="Corbel (Body)"/>
                <a:sym typeface="Cambria"/>
              </a:rPr>
              <a:t>.</a:t>
            </a:r>
          </a:p>
          <a:p>
            <a:endParaRPr lang="id-ID" sz="2000" dirty="0">
              <a:latin typeface="Corbel (Body)"/>
            </a:endParaRPr>
          </a:p>
        </p:txBody>
      </p:sp>
    </p:spTree>
    <p:extLst>
      <p:ext uri="{BB962C8B-B14F-4D97-AF65-F5344CB8AC3E}">
        <p14:creationId xmlns:p14="http://schemas.microsoft.com/office/powerpoint/2010/main" val="144830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92D-988A-47D6-99DD-85D5930EE354}"/>
              </a:ext>
            </a:extLst>
          </p:cNvPr>
          <p:cNvSpPr>
            <a:spLocks noGrp="1"/>
          </p:cNvSpPr>
          <p:nvPr>
            <p:ph type="title"/>
          </p:nvPr>
        </p:nvSpPr>
        <p:spPr/>
        <p:txBody>
          <a:bodyPr/>
          <a:lstStyle/>
          <a:p>
            <a:r>
              <a:rPr lang="id-ID" dirty="0"/>
              <a:t>Laravel</a:t>
            </a:r>
          </a:p>
        </p:txBody>
      </p:sp>
      <p:pic>
        <p:nvPicPr>
          <p:cNvPr id="10246" name="Picture 6" descr="Brief Introduction to Laravel : The popular php framework | by Ashish |  Medium">
            <a:extLst>
              <a:ext uri="{FF2B5EF4-FFF2-40B4-BE49-F238E27FC236}">
                <a16:creationId xmlns:a16="http://schemas.microsoft.com/office/drawing/2014/main" id="{68287802-8291-499D-AE42-C055245AAD2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867150" y="1691481"/>
            <a:ext cx="3475038" cy="34750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E158856-6CE0-48B2-A5C9-5DE0241C85E2}"/>
              </a:ext>
            </a:extLst>
          </p:cNvPr>
          <p:cNvSpPr>
            <a:spLocks noGrp="1"/>
          </p:cNvSpPr>
          <p:nvPr>
            <p:ph sz="half" idx="2"/>
          </p:nvPr>
        </p:nvSpPr>
        <p:spPr>
          <a:xfrm>
            <a:off x="7342188" y="868680"/>
            <a:ext cx="3950652" cy="5120640"/>
          </a:xfrm>
        </p:spPr>
        <p:txBody>
          <a:bodyPr/>
          <a:lstStyle/>
          <a:p>
            <a:pPr algn="just">
              <a:lnSpc>
                <a:spcPct val="100000"/>
              </a:lnSpc>
              <a:spcBef>
                <a:spcPts val="0"/>
              </a:spcBef>
              <a:buClr>
                <a:srgbClr val="000000"/>
              </a:buClr>
              <a:buSzPts val="1800"/>
            </a:pPr>
            <a:r>
              <a:rPr lang="id-ID" sz="1800" dirty="0">
                <a:solidFill>
                  <a:srgbClr val="000000"/>
                </a:solidFill>
                <a:latin typeface="Corbel (Body)"/>
              </a:rPr>
              <a:t>Laravel merupakan sebuah framework yang dapat membantu web developer dalam memaksimalkan penggunaan PHP dalam proses pengembangan </a:t>
            </a:r>
            <a:r>
              <a:rPr lang="id-ID" sz="1800" dirty="0" err="1">
                <a:solidFill>
                  <a:srgbClr val="000000"/>
                </a:solidFill>
                <a:latin typeface="Corbel (Body)"/>
              </a:rPr>
              <a:t>website</a:t>
            </a:r>
            <a:endParaRPr lang="id-ID" sz="1800" dirty="0">
              <a:solidFill>
                <a:srgbClr val="000000"/>
              </a:solidFill>
              <a:latin typeface="Corbel (Body)"/>
            </a:endParaRPr>
          </a:p>
        </p:txBody>
      </p:sp>
    </p:spTree>
    <p:extLst>
      <p:ext uri="{BB962C8B-B14F-4D97-AF65-F5344CB8AC3E}">
        <p14:creationId xmlns:p14="http://schemas.microsoft.com/office/powerpoint/2010/main" val="39334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3C61-99F8-40F9-921D-E48A043688B4}"/>
              </a:ext>
            </a:extLst>
          </p:cNvPr>
          <p:cNvSpPr>
            <a:spLocks noGrp="1"/>
          </p:cNvSpPr>
          <p:nvPr>
            <p:ph type="title"/>
          </p:nvPr>
        </p:nvSpPr>
        <p:spPr/>
        <p:txBody>
          <a:bodyPr/>
          <a:lstStyle/>
          <a:p>
            <a:r>
              <a:rPr lang="id-ID" dirty="0"/>
              <a:t>Outline</a:t>
            </a:r>
          </a:p>
        </p:txBody>
      </p:sp>
      <p:sp>
        <p:nvSpPr>
          <p:cNvPr id="3" name="Content Placeholder 2">
            <a:extLst>
              <a:ext uri="{FF2B5EF4-FFF2-40B4-BE49-F238E27FC236}">
                <a16:creationId xmlns:a16="http://schemas.microsoft.com/office/drawing/2014/main" id="{AE7572FB-8F9E-44FF-93DE-5D999D41E8C1}"/>
              </a:ext>
            </a:extLst>
          </p:cNvPr>
          <p:cNvSpPr>
            <a:spLocks noGrp="1"/>
          </p:cNvSpPr>
          <p:nvPr>
            <p:ph idx="1"/>
          </p:nvPr>
        </p:nvSpPr>
        <p:spPr/>
        <p:txBody>
          <a:bodyPr>
            <a:normAutofit/>
          </a:bodyPr>
          <a:lstStyle/>
          <a:p>
            <a:r>
              <a:rPr lang="id-ID" dirty="0"/>
              <a:t>Apa itu website</a:t>
            </a:r>
          </a:p>
          <a:p>
            <a:r>
              <a:rPr lang="id-ID" dirty="0"/>
              <a:t>Sejarah website</a:t>
            </a:r>
          </a:p>
          <a:p>
            <a:r>
              <a:rPr lang="id-ID" dirty="0"/>
              <a:t>Manfaat dan contoh2 website</a:t>
            </a:r>
          </a:p>
          <a:p>
            <a:r>
              <a:rPr lang="id-ID" dirty="0"/>
              <a:t>perkembangan teknologi website</a:t>
            </a:r>
          </a:p>
          <a:p>
            <a:r>
              <a:rPr lang="id-ID" dirty="0"/>
              <a:t>Protokol website </a:t>
            </a:r>
          </a:p>
          <a:p>
            <a:r>
              <a:rPr lang="id-ID" dirty="0"/>
              <a:t>tools tools develop website</a:t>
            </a:r>
          </a:p>
          <a:p>
            <a:r>
              <a:rPr lang="id-ID" dirty="0"/>
              <a:t>Skill yang diperlukan di industri 4.0</a:t>
            </a:r>
          </a:p>
          <a:p>
            <a:r>
              <a:rPr lang="id-ID" dirty="0"/>
              <a:t>Profesi/ lapangan kerja terkait</a:t>
            </a:r>
          </a:p>
          <a:p>
            <a:endParaRPr lang="id-ID" dirty="0"/>
          </a:p>
        </p:txBody>
      </p:sp>
    </p:spTree>
    <p:extLst>
      <p:ext uri="{BB962C8B-B14F-4D97-AF65-F5344CB8AC3E}">
        <p14:creationId xmlns:p14="http://schemas.microsoft.com/office/powerpoint/2010/main" val="1051053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F4B4-3EEB-4870-9E9B-23283F3EC044}"/>
              </a:ext>
            </a:extLst>
          </p:cNvPr>
          <p:cNvSpPr>
            <a:spLocks noGrp="1"/>
          </p:cNvSpPr>
          <p:nvPr>
            <p:ph type="title"/>
          </p:nvPr>
        </p:nvSpPr>
        <p:spPr/>
        <p:txBody>
          <a:bodyPr/>
          <a:lstStyle/>
          <a:p>
            <a:r>
              <a:rPr lang="id-ID" dirty="0"/>
              <a:t>Git</a:t>
            </a:r>
          </a:p>
        </p:txBody>
      </p:sp>
      <p:pic>
        <p:nvPicPr>
          <p:cNvPr id="5" name="Google Shape;512;p52">
            <a:extLst>
              <a:ext uri="{FF2B5EF4-FFF2-40B4-BE49-F238E27FC236}">
                <a16:creationId xmlns:a16="http://schemas.microsoft.com/office/drawing/2014/main" id="{709ED267-D9B6-46B9-BCD2-0950F432FDC1}"/>
              </a:ext>
            </a:extLst>
          </p:cNvPr>
          <p:cNvPicPr preferRelativeResize="0">
            <a:picLocks noGrp="1"/>
          </p:cNvPicPr>
          <p:nvPr>
            <p:ph sz="half" idx="1"/>
          </p:nvPr>
        </p:nvPicPr>
        <p:blipFill rotWithShape="1">
          <a:blip r:embed="rId2">
            <a:alphaModFix/>
          </a:blip>
          <a:stretch/>
        </p:blipFill>
        <p:spPr>
          <a:xfrm>
            <a:off x="3867150" y="2270654"/>
            <a:ext cx="3475038" cy="2316692"/>
          </a:xfrm>
          <a:prstGeom prst="rect">
            <a:avLst/>
          </a:prstGeom>
          <a:noFill/>
          <a:ln>
            <a:noFill/>
          </a:ln>
        </p:spPr>
      </p:pic>
      <p:sp>
        <p:nvSpPr>
          <p:cNvPr id="4" name="Content Placeholder 3">
            <a:extLst>
              <a:ext uri="{FF2B5EF4-FFF2-40B4-BE49-F238E27FC236}">
                <a16:creationId xmlns:a16="http://schemas.microsoft.com/office/drawing/2014/main" id="{753F9537-ED35-4073-BF48-DA041243477D}"/>
              </a:ext>
            </a:extLst>
          </p:cNvPr>
          <p:cNvSpPr>
            <a:spLocks noGrp="1"/>
          </p:cNvSpPr>
          <p:nvPr>
            <p:ph sz="half" idx="2"/>
          </p:nvPr>
        </p:nvSpPr>
        <p:spPr>
          <a:xfrm>
            <a:off x="7645400" y="868680"/>
            <a:ext cx="3647440" cy="5120640"/>
          </a:xfrm>
        </p:spPr>
        <p:txBody>
          <a:bodyPr>
            <a:normAutofit/>
          </a:bodyPr>
          <a:lstStyle/>
          <a:p>
            <a:pPr algn="just">
              <a:lnSpc>
                <a:spcPct val="110000"/>
              </a:lnSpc>
              <a:spcBef>
                <a:spcPts val="0"/>
              </a:spcBef>
              <a:buClr>
                <a:srgbClr val="000000"/>
              </a:buClr>
              <a:buSzPts val="1800"/>
            </a:pPr>
            <a:r>
              <a:rPr lang="id-ID" sz="1800" b="1" dirty="0">
                <a:solidFill>
                  <a:srgbClr val="000000"/>
                </a:solidFill>
                <a:latin typeface="Corbel (Body)"/>
              </a:rPr>
              <a:t>Git </a:t>
            </a:r>
            <a:r>
              <a:rPr lang="id-ID" sz="1800" dirty="0">
                <a:solidFill>
                  <a:srgbClr val="000000"/>
                </a:solidFill>
                <a:latin typeface="Corbel (Body)"/>
              </a:rPr>
              <a:t>adalah </a:t>
            </a:r>
            <a:r>
              <a:rPr lang="id-ID" sz="1800" b="1" dirty="0">
                <a:solidFill>
                  <a:srgbClr val="000000"/>
                </a:solidFill>
                <a:latin typeface="Corbel (Body)"/>
              </a:rPr>
              <a:t>version control system </a:t>
            </a:r>
            <a:r>
              <a:rPr lang="id-ID" sz="1800" dirty="0">
                <a:solidFill>
                  <a:srgbClr val="000000"/>
                </a:solidFill>
                <a:latin typeface="Corbel (Body)"/>
              </a:rPr>
              <a:t>yang digunakan para developer untuk </a:t>
            </a:r>
            <a:r>
              <a:rPr lang="id-ID" sz="1800" b="1" dirty="0">
                <a:solidFill>
                  <a:srgbClr val="000000"/>
                </a:solidFill>
                <a:latin typeface="Corbel (Body)"/>
              </a:rPr>
              <a:t>mengembangkan software secara bersama-bersama (kolaborasi)</a:t>
            </a:r>
            <a:r>
              <a:rPr lang="id-ID" sz="1800" dirty="0">
                <a:solidFill>
                  <a:srgbClr val="000000"/>
                </a:solidFill>
                <a:latin typeface="Corbel (Body)"/>
              </a:rPr>
              <a:t>.</a:t>
            </a:r>
          </a:p>
          <a:p>
            <a:pPr algn="just">
              <a:lnSpc>
                <a:spcPct val="110000"/>
              </a:lnSpc>
              <a:spcBef>
                <a:spcPts val="0"/>
              </a:spcBef>
              <a:buClr>
                <a:srgbClr val="000000"/>
              </a:buClr>
              <a:buSzPts val="1800"/>
            </a:pPr>
            <a:r>
              <a:rPr lang="id-ID" sz="1800" dirty="0">
                <a:solidFill>
                  <a:srgbClr val="000000"/>
                </a:solidFill>
                <a:latin typeface="Corbel (Body)"/>
              </a:rPr>
              <a:t>Fungsi utama git yaitu </a:t>
            </a:r>
            <a:r>
              <a:rPr lang="id-ID" sz="1800" b="1" dirty="0">
                <a:solidFill>
                  <a:srgbClr val="000000"/>
                </a:solidFill>
                <a:latin typeface="Corbel (Body)"/>
              </a:rPr>
              <a:t>mengatur versi dari source code </a:t>
            </a:r>
            <a:r>
              <a:rPr lang="id-ID" sz="1800" dirty="0">
                <a:solidFill>
                  <a:srgbClr val="000000"/>
                </a:solidFill>
                <a:latin typeface="Corbel (Body)"/>
              </a:rPr>
              <a:t>program dengan memberikan tanda baris dan code mana yang ditambah atau diganti.</a:t>
            </a:r>
          </a:p>
          <a:p>
            <a:pPr algn="just">
              <a:lnSpc>
                <a:spcPct val="110000"/>
              </a:lnSpc>
              <a:spcBef>
                <a:spcPts val="0"/>
              </a:spcBef>
              <a:buClr>
                <a:srgbClr val="000000"/>
              </a:buClr>
              <a:buSzPts val="1800"/>
            </a:pPr>
            <a:r>
              <a:rPr lang="id-ID" sz="1800" dirty="0">
                <a:solidFill>
                  <a:srgbClr val="000000"/>
                </a:solidFill>
                <a:latin typeface="Corbel (Body)"/>
              </a:rPr>
              <a:t>Pada git dapat memberikan komentar pada source code yang telah ditambah/diubah, hal ini mempermudah developer lain untuk tahu  kendala apa yang dialami developer lain.</a:t>
            </a:r>
          </a:p>
          <a:p>
            <a:endParaRPr lang="id-ID" sz="2000" dirty="0"/>
          </a:p>
        </p:txBody>
      </p:sp>
    </p:spTree>
    <p:extLst>
      <p:ext uri="{BB962C8B-B14F-4D97-AF65-F5344CB8AC3E}">
        <p14:creationId xmlns:p14="http://schemas.microsoft.com/office/powerpoint/2010/main" val="593165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2E76-6230-4EAF-9BA3-59B10A7745DD}"/>
              </a:ext>
            </a:extLst>
          </p:cNvPr>
          <p:cNvSpPr>
            <a:spLocks noGrp="1"/>
          </p:cNvSpPr>
          <p:nvPr>
            <p:ph type="title"/>
          </p:nvPr>
        </p:nvSpPr>
        <p:spPr/>
        <p:txBody>
          <a:bodyPr/>
          <a:lstStyle/>
          <a:p>
            <a:r>
              <a:rPr lang="id-ID" dirty="0"/>
              <a:t>Industri 4.0</a:t>
            </a:r>
          </a:p>
        </p:txBody>
      </p:sp>
      <p:sp>
        <p:nvSpPr>
          <p:cNvPr id="3" name="Text Placeholder 2">
            <a:extLst>
              <a:ext uri="{FF2B5EF4-FFF2-40B4-BE49-F238E27FC236}">
                <a16:creationId xmlns:a16="http://schemas.microsoft.com/office/drawing/2014/main" id="{44866517-B79F-4A41-834C-1B7109B99B58}"/>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1324706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6D77-3727-4793-AF72-21EF1B5A8118}"/>
              </a:ext>
            </a:extLst>
          </p:cNvPr>
          <p:cNvSpPr>
            <a:spLocks noGrp="1"/>
          </p:cNvSpPr>
          <p:nvPr>
            <p:ph type="title"/>
          </p:nvPr>
        </p:nvSpPr>
        <p:spPr/>
        <p:txBody>
          <a:bodyPr/>
          <a:lstStyle/>
          <a:p>
            <a:r>
              <a:rPr lang="id-ID" dirty="0"/>
              <a:t>Revolusi Industri 4.0</a:t>
            </a:r>
          </a:p>
        </p:txBody>
      </p:sp>
      <p:pic>
        <p:nvPicPr>
          <p:cNvPr id="7172" name="Picture 4" descr="Apa pengertian dari Industri 4.0? - Quora">
            <a:extLst>
              <a:ext uri="{FF2B5EF4-FFF2-40B4-BE49-F238E27FC236}">
                <a16:creationId xmlns:a16="http://schemas.microsoft.com/office/drawing/2014/main" id="{2F51D519-A0A4-4E06-BCC4-B76AB68E45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45088" y="1533525"/>
            <a:ext cx="4762500" cy="3781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0D5BEFA-A762-410F-B2B9-EE258B3647C5}"/>
              </a:ext>
            </a:extLst>
          </p:cNvPr>
          <p:cNvSpPr/>
          <p:nvPr/>
        </p:nvSpPr>
        <p:spPr>
          <a:xfrm>
            <a:off x="4219977" y="5539942"/>
            <a:ext cx="6096000" cy="646331"/>
          </a:xfrm>
          <a:prstGeom prst="rect">
            <a:avLst/>
          </a:prstGeom>
        </p:spPr>
        <p:txBody>
          <a:bodyPr>
            <a:spAutoFit/>
          </a:bodyPr>
          <a:lstStyle/>
          <a:p>
            <a:r>
              <a:rPr lang="id-ID" dirty="0"/>
              <a:t>Salah satu skill untuk digitalisasi dan revolusi industri 4.0 adalah kemampuan pemrograman website.</a:t>
            </a:r>
          </a:p>
        </p:txBody>
      </p:sp>
    </p:spTree>
    <p:extLst>
      <p:ext uri="{BB962C8B-B14F-4D97-AF65-F5344CB8AC3E}">
        <p14:creationId xmlns:p14="http://schemas.microsoft.com/office/powerpoint/2010/main" val="1863431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16D01-8EEB-4B81-9DF1-94B6135CC903}"/>
              </a:ext>
            </a:extLst>
          </p:cNvPr>
          <p:cNvSpPr>
            <a:spLocks noGrp="1"/>
          </p:cNvSpPr>
          <p:nvPr>
            <p:ph idx="1"/>
          </p:nvPr>
        </p:nvSpPr>
        <p:spPr>
          <a:xfrm>
            <a:off x="748047" y="3429000"/>
            <a:ext cx="10515600" cy="3210014"/>
          </a:xfrm>
        </p:spPr>
        <p:txBody>
          <a:bodyPr>
            <a:normAutofit/>
          </a:bodyPr>
          <a:lstStyle/>
          <a:p>
            <a:pPr marL="0" indent="0" algn="just">
              <a:buNone/>
            </a:pPr>
            <a:r>
              <a:rPr lang="id-ID" dirty="0">
                <a:solidFill>
                  <a:schemeClr val="tx1"/>
                </a:solidFill>
              </a:rPr>
              <a:t>“Digitalisasi, computing power, dan data analytic telah melahirkan terobosan-terobosan yang mengejutkan di berbagai bidang, yang men-disrupsi (mengubah secara fundamental) kehidupan kita. Bahkan men-disrupsi peradaban kita, yang mengubah lanskap ekonomi global, nasional, dan daerah serta laskap politik global, nasional dan daerah. Lanskap interaksi global, nasional, dan daerah. Semuanya akan berubah.” ~ Presiden RI Joko Widodo, 16 Februari 2018</a:t>
            </a:r>
          </a:p>
        </p:txBody>
      </p:sp>
      <p:pic>
        <p:nvPicPr>
          <p:cNvPr id="8194" name="Picture 2" descr="Presiden Joko Widodo • Presiden RI">
            <a:extLst>
              <a:ext uri="{FF2B5EF4-FFF2-40B4-BE49-F238E27FC236}">
                <a16:creationId xmlns:a16="http://schemas.microsoft.com/office/drawing/2014/main" id="{5C4D59F5-F79A-4014-92A1-23A7B8B83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513" y="804595"/>
            <a:ext cx="2404412" cy="321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84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bama Becomes First President to Write a Computer Program | WIRED">
            <a:extLst>
              <a:ext uri="{FF2B5EF4-FFF2-40B4-BE49-F238E27FC236}">
                <a16:creationId xmlns:a16="http://schemas.microsoft.com/office/drawing/2014/main" id="{3F308F90-6906-48F8-9EA9-DA99FF03D4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8278" y="650449"/>
            <a:ext cx="5401324" cy="36008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CB71B9F-573D-4F04-B504-014FDF7EEDA8}"/>
              </a:ext>
            </a:extLst>
          </p:cNvPr>
          <p:cNvSpPr/>
          <p:nvPr/>
        </p:nvSpPr>
        <p:spPr>
          <a:xfrm>
            <a:off x="3614671" y="4741452"/>
            <a:ext cx="6096000" cy="1200329"/>
          </a:xfrm>
          <a:prstGeom prst="rect">
            <a:avLst/>
          </a:prstGeom>
        </p:spPr>
        <p:txBody>
          <a:bodyPr>
            <a:spAutoFit/>
          </a:bodyPr>
          <a:lstStyle/>
          <a:p>
            <a:pPr algn="just"/>
            <a:r>
              <a:rPr lang="en-US" sz="2400" i="1" dirty="0">
                <a:solidFill>
                  <a:srgbClr val="1A1A1A"/>
                </a:solidFill>
                <a:latin typeface="BreveText"/>
              </a:rPr>
              <a:t>"Learning these skills isn’t just important for your future. It’s important for our country’s future,” </a:t>
            </a:r>
            <a:r>
              <a:rPr lang="id-ID" sz="2400" i="1" dirty="0">
                <a:solidFill>
                  <a:srgbClr val="1A1A1A"/>
                </a:solidFill>
                <a:latin typeface="BreveText"/>
              </a:rPr>
              <a:t> Barrack Obama</a:t>
            </a:r>
            <a:endParaRPr lang="id-ID" sz="2400" i="1" dirty="0"/>
          </a:p>
        </p:txBody>
      </p:sp>
    </p:spTree>
    <p:extLst>
      <p:ext uri="{BB962C8B-B14F-4D97-AF65-F5344CB8AC3E}">
        <p14:creationId xmlns:p14="http://schemas.microsoft.com/office/powerpoint/2010/main" val="202391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7208-BD6A-43F9-A5C9-C442645B68A2}"/>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0DAF9668-00E6-4876-8393-5635C492F499}"/>
              </a:ext>
            </a:extLst>
          </p:cNvPr>
          <p:cNvSpPr>
            <a:spLocks noGrp="1"/>
          </p:cNvSpPr>
          <p:nvPr>
            <p:ph idx="1"/>
          </p:nvPr>
        </p:nvSpPr>
        <p:spPr/>
        <p:txBody>
          <a:bodyPr>
            <a:normAutofit/>
          </a:bodyPr>
          <a:lstStyle/>
          <a:p>
            <a:pPr marL="0" indent="0">
              <a:buNone/>
            </a:pPr>
            <a:r>
              <a:rPr lang="id-ID" sz="3200" dirty="0">
                <a:solidFill>
                  <a:srgbClr val="1A1A1A"/>
                </a:solidFill>
                <a:latin typeface="BreveText"/>
              </a:rPr>
              <a:t>Terima kasih</a:t>
            </a:r>
          </a:p>
        </p:txBody>
      </p:sp>
    </p:spTree>
    <p:extLst>
      <p:ext uri="{BB962C8B-B14F-4D97-AF65-F5344CB8AC3E}">
        <p14:creationId xmlns:p14="http://schemas.microsoft.com/office/powerpoint/2010/main" val="305056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CE6-A7E9-425B-B82C-E0FA2C880684}"/>
              </a:ext>
            </a:extLst>
          </p:cNvPr>
          <p:cNvSpPr>
            <a:spLocks noGrp="1"/>
          </p:cNvSpPr>
          <p:nvPr>
            <p:ph type="title"/>
          </p:nvPr>
        </p:nvSpPr>
        <p:spPr/>
        <p:txBody>
          <a:bodyPr/>
          <a:lstStyle/>
          <a:p>
            <a:r>
              <a:rPr lang="id-ID" dirty="0"/>
              <a:t>Apa itu website?</a:t>
            </a:r>
          </a:p>
        </p:txBody>
      </p:sp>
      <p:sp>
        <p:nvSpPr>
          <p:cNvPr id="3" name="Content Placeholder 2">
            <a:extLst>
              <a:ext uri="{FF2B5EF4-FFF2-40B4-BE49-F238E27FC236}">
                <a16:creationId xmlns:a16="http://schemas.microsoft.com/office/drawing/2014/main" id="{7F01D7B3-E6BC-43E8-ACA4-5398D08B1A50}"/>
              </a:ext>
            </a:extLst>
          </p:cNvPr>
          <p:cNvSpPr>
            <a:spLocks noGrp="1"/>
          </p:cNvSpPr>
          <p:nvPr>
            <p:ph sz="half" idx="1"/>
          </p:nvPr>
        </p:nvSpPr>
        <p:spPr>
          <a:xfrm>
            <a:off x="3584618" y="5009882"/>
            <a:ext cx="7980609" cy="1168009"/>
          </a:xfrm>
        </p:spPr>
        <p:txBody>
          <a:bodyPr>
            <a:normAutofit/>
          </a:bodyPr>
          <a:lstStyle/>
          <a:p>
            <a:pPr marL="0" indent="0" algn="ctr">
              <a:buNone/>
            </a:pPr>
            <a:r>
              <a:rPr lang="id-ID" sz="2400" dirty="0"/>
              <a:t>Website adalah </a:t>
            </a:r>
            <a:r>
              <a:rPr lang="id-ID" sz="2400" b="1" dirty="0"/>
              <a:t>kumpulan dari halaman-halaman situs </a:t>
            </a:r>
            <a:r>
              <a:rPr lang="id-ID" sz="2400" dirty="0"/>
              <a:t>yang terdapat dalam sebuah domain atau subdomain yang berada di dalam World Wide Web (WWW) di internet</a:t>
            </a:r>
          </a:p>
        </p:txBody>
      </p:sp>
      <p:pic>
        <p:nvPicPr>
          <p:cNvPr id="5" name="Picture 4">
            <a:extLst>
              <a:ext uri="{FF2B5EF4-FFF2-40B4-BE49-F238E27FC236}">
                <a16:creationId xmlns:a16="http://schemas.microsoft.com/office/drawing/2014/main" id="{003DF7F6-44B8-4302-8680-33F42B89FC02}"/>
              </a:ext>
            </a:extLst>
          </p:cNvPr>
          <p:cNvPicPr>
            <a:picLocks noChangeAspect="1"/>
          </p:cNvPicPr>
          <p:nvPr/>
        </p:nvPicPr>
        <p:blipFill>
          <a:blip r:embed="rId2"/>
          <a:stretch>
            <a:fillRect/>
          </a:stretch>
        </p:blipFill>
        <p:spPr>
          <a:xfrm>
            <a:off x="5063541" y="1123837"/>
            <a:ext cx="5022761" cy="2825303"/>
          </a:xfrm>
          <a:prstGeom prst="rect">
            <a:avLst/>
          </a:prstGeom>
        </p:spPr>
      </p:pic>
    </p:spTree>
    <p:extLst>
      <p:ext uri="{BB962C8B-B14F-4D97-AF65-F5344CB8AC3E}">
        <p14:creationId xmlns:p14="http://schemas.microsoft.com/office/powerpoint/2010/main" val="44947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6169-094A-4EEE-BAD8-2091DBE027AB}"/>
              </a:ext>
            </a:extLst>
          </p:cNvPr>
          <p:cNvSpPr>
            <a:spLocks noGrp="1"/>
          </p:cNvSpPr>
          <p:nvPr>
            <p:ph type="title"/>
          </p:nvPr>
        </p:nvSpPr>
        <p:spPr/>
        <p:txBody>
          <a:bodyPr/>
          <a:lstStyle/>
          <a:p>
            <a:r>
              <a:rPr lang="id-ID" dirty="0"/>
              <a:t>Diantara Jenis Website</a:t>
            </a:r>
          </a:p>
        </p:txBody>
      </p:sp>
      <p:sp>
        <p:nvSpPr>
          <p:cNvPr id="3" name="Content Placeholder 2">
            <a:extLst>
              <a:ext uri="{FF2B5EF4-FFF2-40B4-BE49-F238E27FC236}">
                <a16:creationId xmlns:a16="http://schemas.microsoft.com/office/drawing/2014/main" id="{EC49808F-F821-44D6-9FFE-3270253A801A}"/>
              </a:ext>
            </a:extLst>
          </p:cNvPr>
          <p:cNvSpPr>
            <a:spLocks noGrp="1"/>
          </p:cNvSpPr>
          <p:nvPr>
            <p:ph idx="1"/>
          </p:nvPr>
        </p:nvSpPr>
        <p:spPr>
          <a:xfrm>
            <a:off x="4212464" y="721216"/>
            <a:ext cx="6966397" cy="3974675"/>
          </a:xfrm>
        </p:spPr>
        <p:txBody>
          <a:bodyPr>
            <a:normAutofit fontScale="92500" lnSpcReduction="20000"/>
          </a:bodyPr>
          <a:lstStyle/>
          <a:p>
            <a:pPr algn="just"/>
            <a:r>
              <a:rPr lang="id-ID" sz="1800" b="1" dirty="0"/>
              <a:t>Personal website</a:t>
            </a:r>
            <a:r>
              <a:rPr lang="id-ID" sz="1800" dirty="0"/>
              <a:t>, yaitu situs web yang berisi informasi pribadi seseorang. </a:t>
            </a:r>
          </a:p>
          <a:p>
            <a:pPr algn="just"/>
            <a:r>
              <a:rPr lang="id-ID" sz="1800" b="1" dirty="0" err="1"/>
              <a:t>Corporate</a:t>
            </a:r>
            <a:r>
              <a:rPr lang="id-ID" sz="1800" b="1" dirty="0"/>
              <a:t> web</a:t>
            </a:r>
            <a:r>
              <a:rPr lang="id-ID" sz="1800" dirty="0"/>
              <a:t>, merupakan website yang dimiliki perusahaan. </a:t>
            </a:r>
          </a:p>
          <a:p>
            <a:pPr algn="just"/>
            <a:r>
              <a:rPr lang="id-ID" sz="1800" b="1" dirty="0"/>
              <a:t>Portal website</a:t>
            </a:r>
            <a:r>
              <a:rPr lang="id-ID" sz="1800" dirty="0"/>
              <a:t>, yaitu website yang memiliki banyak layanan, seperti layanan berita, email, dan jasa-jasa lainnya. </a:t>
            </a:r>
          </a:p>
          <a:p>
            <a:pPr algn="just"/>
            <a:r>
              <a:rPr lang="id-ID" sz="1800" b="1" dirty="0"/>
              <a:t>Forum website</a:t>
            </a:r>
            <a:r>
              <a:rPr lang="id-ID" sz="1800" dirty="0"/>
              <a:t>, yaitu sebuat situs web yang bertujuan sebagai sarana diskusi pengunjungnya. </a:t>
            </a:r>
          </a:p>
          <a:p>
            <a:pPr algn="just"/>
            <a:r>
              <a:rPr lang="id-ID" sz="1800" dirty="0" err="1"/>
              <a:t>Website</a:t>
            </a:r>
            <a:r>
              <a:rPr lang="id-ID" sz="1800" dirty="0"/>
              <a:t> pemerintah, </a:t>
            </a:r>
          </a:p>
          <a:p>
            <a:pPr algn="just"/>
            <a:r>
              <a:rPr lang="id-ID" sz="1800" dirty="0" err="1"/>
              <a:t>Social</a:t>
            </a:r>
            <a:r>
              <a:rPr lang="id-ID" sz="1800" dirty="0"/>
              <a:t> media,</a:t>
            </a:r>
          </a:p>
          <a:p>
            <a:pPr algn="just"/>
            <a:r>
              <a:rPr lang="id-ID" sz="1800" dirty="0"/>
              <a:t>e-banking, </a:t>
            </a:r>
          </a:p>
          <a:p>
            <a:pPr algn="just"/>
            <a:r>
              <a:rPr lang="id-ID" sz="1800" dirty="0"/>
              <a:t>e-payment, </a:t>
            </a:r>
          </a:p>
          <a:p>
            <a:pPr algn="just"/>
            <a:r>
              <a:rPr lang="id-ID" sz="1800" dirty="0"/>
              <a:t>e-procurement </a:t>
            </a:r>
          </a:p>
          <a:p>
            <a:r>
              <a:rPr lang="id-ID" sz="1800" dirty="0"/>
              <a:t>dan lain sebagainya.</a:t>
            </a:r>
            <a:br>
              <a:rPr lang="id-ID" sz="1800" dirty="0"/>
            </a:br>
            <a:endParaRPr lang="id-ID" sz="1800" dirty="0"/>
          </a:p>
          <a:p>
            <a:pPr algn="just"/>
            <a:endParaRPr lang="id-ID" sz="1800" dirty="0"/>
          </a:p>
        </p:txBody>
      </p:sp>
      <p:pic>
        <p:nvPicPr>
          <p:cNvPr id="3074" name="Picture 2" descr="8 Aplikasi Belanja Online Paling Mudah dan Murah di Indonesia - Apa Aja Ada">
            <a:extLst>
              <a:ext uri="{FF2B5EF4-FFF2-40B4-BE49-F238E27FC236}">
                <a16:creationId xmlns:a16="http://schemas.microsoft.com/office/drawing/2014/main" id="{7EFAC1D7-EE31-4709-8DA3-4D25F98BA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417" y="4587361"/>
            <a:ext cx="5298158" cy="227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0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4C05-FB79-4B3B-A24D-1D9054D13F55}"/>
              </a:ext>
            </a:extLst>
          </p:cNvPr>
          <p:cNvSpPr>
            <a:spLocks noGrp="1"/>
          </p:cNvSpPr>
          <p:nvPr>
            <p:ph type="title"/>
          </p:nvPr>
        </p:nvSpPr>
        <p:spPr/>
        <p:txBody>
          <a:bodyPr/>
          <a:lstStyle/>
          <a:p>
            <a:r>
              <a:rPr lang="id-ID" dirty="0"/>
              <a:t>Sejarah website</a:t>
            </a:r>
          </a:p>
        </p:txBody>
      </p:sp>
      <p:sp>
        <p:nvSpPr>
          <p:cNvPr id="3" name="Content Placeholder 2">
            <a:extLst>
              <a:ext uri="{FF2B5EF4-FFF2-40B4-BE49-F238E27FC236}">
                <a16:creationId xmlns:a16="http://schemas.microsoft.com/office/drawing/2014/main" id="{0042AAB0-9825-4F99-8839-34F43D7AFE61}"/>
              </a:ext>
            </a:extLst>
          </p:cNvPr>
          <p:cNvSpPr>
            <a:spLocks noGrp="1"/>
          </p:cNvSpPr>
          <p:nvPr>
            <p:ph idx="1"/>
          </p:nvPr>
        </p:nvSpPr>
        <p:spPr/>
        <p:txBody>
          <a:bodyPr/>
          <a:lstStyle/>
          <a:p>
            <a:pPr algn="just"/>
            <a:r>
              <a:rPr lang="id-ID" dirty="0"/>
              <a:t>Penemu situs web adalah </a:t>
            </a:r>
            <a:r>
              <a:rPr lang="id-ID" dirty="0">
                <a:hlinkClick r:id="rId2" tooltip="Tim Berners-Lee"/>
              </a:rPr>
              <a:t>Sir Timothy John "Tim" Berners-Lee</a:t>
            </a:r>
            <a:r>
              <a:rPr lang="id-ID" dirty="0"/>
              <a:t>, sedangkan situs web yang tersambung dengan jaringan pertamakali muncul pada tahun </a:t>
            </a:r>
            <a:r>
              <a:rPr lang="id-ID" b="1" dirty="0"/>
              <a:t>1991</a:t>
            </a:r>
            <a:r>
              <a:rPr lang="id-ID" dirty="0"/>
              <a:t>. </a:t>
            </a:r>
          </a:p>
          <a:p>
            <a:pPr algn="just"/>
            <a:r>
              <a:rPr lang="id-ID" b="1" dirty="0"/>
              <a:t>Tujuan awal </a:t>
            </a:r>
            <a:r>
              <a:rPr lang="id-ID" dirty="0"/>
              <a:t>ketika merancang situs web adalah untuk </a:t>
            </a:r>
            <a:r>
              <a:rPr lang="id-ID" b="1" dirty="0"/>
              <a:t>memudahkan tukar menukar dan memperbarui informasi </a:t>
            </a:r>
            <a:r>
              <a:rPr lang="id-ID" dirty="0"/>
              <a:t>pada sesama peneliti di tempat ia bekerja. Pada tanggal 30 April 1993, </a:t>
            </a:r>
            <a:r>
              <a:rPr lang="id-ID" dirty="0">
                <a:hlinkClick r:id="rId3" tooltip="CERN"/>
              </a:rPr>
              <a:t>CERN</a:t>
            </a:r>
            <a:r>
              <a:rPr lang="id-ID" dirty="0"/>
              <a:t> (tempat di mana Tim bekerja) mengumumkan bahwa </a:t>
            </a:r>
            <a:r>
              <a:rPr lang="id-ID" dirty="0">
                <a:hlinkClick r:id="rId4" tooltip="WWW"/>
              </a:rPr>
              <a:t>WWW</a:t>
            </a:r>
            <a:r>
              <a:rPr lang="id-ID" dirty="0"/>
              <a:t> dapat digunakan secara gratis oleh publik.</a:t>
            </a:r>
          </a:p>
        </p:txBody>
      </p:sp>
    </p:spTree>
    <p:extLst>
      <p:ext uri="{BB962C8B-B14F-4D97-AF65-F5344CB8AC3E}">
        <p14:creationId xmlns:p14="http://schemas.microsoft.com/office/powerpoint/2010/main" val="414636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9C55-1AA3-48A5-96C4-6CA04223F7EF}"/>
              </a:ext>
            </a:extLst>
          </p:cNvPr>
          <p:cNvSpPr>
            <a:spLocks noGrp="1"/>
          </p:cNvSpPr>
          <p:nvPr>
            <p:ph type="title"/>
          </p:nvPr>
        </p:nvSpPr>
        <p:spPr/>
        <p:txBody>
          <a:bodyPr>
            <a:normAutofit/>
          </a:bodyPr>
          <a:lstStyle/>
          <a:p>
            <a:r>
              <a:rPr lang="id-ID" sz="3200" dirty="0"/>
              <a:t>Perkembangan Website</a:t>
            </a:r>
          </a:p>
        </p:txBody>
      </p:sp>
      <p:pic>
        <p:nvPicPr>
          <p:cNvPr id="5122" name="Picture 2" descr="https://harmonipermata.com/wp-content/uploads/2018/09/perkembangan-web.jpg">
            <a:extLst>
              <a:ext uri="{FF2B5EF4-FFF2-40B4-BE49-F238E27FC236}">
                <a16:creationId xmlns:a16="http://schemas.microsoft.com/office/drawing/2014/main" id="{960D270B-F74D-405C-A7DF-FDD17B14F3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1300828"/>
            <a:ext cx="7315200" cy="424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8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19EA-76C1-4BAD-9946-A73ACC94FCB8}"/>
              </a:ext>
            </a:extLst>
          </p:cNvPr>
          <p:cNvSpPr>
            <a:spLocks noGrp="1"/>
          </p:cNvSpPr>
          <p:nvPr>
            <p:ph type="title"/>
          </p:nvPr>
        </p:nvSpPr>
        <p:spPr/>
        <p:txBody>
          <a:bodyPr>
            <a:normAutofit/>
          </a:bodyPr>
          <a:lstStyle/>
          <a:p>
            <a:r>
              <a:rPr lang="id-ID" sz="3200" dirty="0"/>
              <a:t>Perkembangan teknologi Website</a:t>
            </a:r>
          </a:p>
        </p:txBody>
      </p:sp>
      <p:pic>
        <p:nvPicPr>
          <p:cNvPr id="6146" name="Picture 2" descr="Sejarah Perkembangan Web Design">
            <a:extLst>
              <a:ext uri="{FF2B5EF4-FFF2-40B4-BE49-F238E27FC236}">
                <a16:creationId xmlns:a16="http://schemas.microsoft.com/office/drawing/2014/main" id="{C6D3FEFB-F844-4008-873D-282A9BB806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1556147"/>
            <a:ext cx="7315200" cy="373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9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8F4-CAB2-4C90-927C-4AB64CE765C8}"/>
              </a:ext>
            </a:extLst>
          </p:cNvPr>
          <p:cNvSpPr>
            <a:spLocks noGrp="1"/>
          </p:cNvSpPr>
          <p:nvPr>
            <p:ph type="title"/>
          </p:nvPr>
        </p:nvSpPr>
        <p:spPr/>
        <p:txBody>
          <a:bodyPr/>
          <a:lstStyle/>
          <a:p>
            <a:r>
              <a:rPr lang="id-ID" dirty="0"/>
              <a:t>Jenis Website</a:t>
            </a:r>
          </a:p>
        </p:txBody>
      </p:sp>
      <p:sp>
        <p:nvSpPr>
          <p:cNvPr id="3" name="Content Placeholder 2">
            <a:extLst>
              <a:ext uri="{FF2B5EF4-FFF2-40B4-BE49-F238E27FC236}">
                <a16:creationId xmlns:a16="http://schemas.microsoft.com/office/drawing/2014/main" id="{39DF7A9F-3640-455E-9261-E43C5A4F5F77}"/>
              </a:ext>
            </a:extLst>
          </p:cNvPr>
          <p:cNvSpPr>
            <a:spLocks noGrp="1"/>
          </p:cNvSpPr>
          <p:nvPr>
            <p:ph idx="1"/>
          </p:nvPr>
        </p:nvSpPr>
        <p:spPr>
          <a:xfrm>
            <a:off x="3946300" y="4581883"/>
            <a:ext cx="7162801" cy="2153947"/>
          </a:xfrm>
        </p:spPr>
        <p:txBody>
          <a:bodyPr>
            <a:normAutofit/>
          </a:bodyPr>
          <a:lstStyle/>
          <a:p>
            <a:pPr algn="just"/>
            <a:r>
              <a:rPr lang="id-ID" b="1" dirty="0"/>
              <a:t>Website dinamis</a:t>
            </a:r>
            <a:r>
              <a:rPr lang="id-ID" dirty="0"/>
              <a:t>, yaitu sebuah website yang menyediakan konten atau isi yang selalu berubah setiap saat. Contoh website dinamis adalah media berita daring. </a:t>
            </a:r>
          </a:p>
          <a:p>
            <a:pPr algn="just"/>
            <a:r>
              <a:rPr lang="id-ID" b="1" dirty="0"/>
              <a:t>Website statis</a:t>
            </a:r>
            <a:r>
              <a:rPr lang="id-ID" dirty="0"/>
              <a:t>, merupakan website yang contentnya sangat jarang diubah. Misalnya profil organisasi.</a:t>
            </a:r>
          </a:p>
        </p:txBody>
      </p:sp>
      <p:pic>
        <p:nvPicPr>
          <p:cNvPr id="4" name="Picture 3">
            <a:extLst>
              <a:ext uri="{FF2B5EF4-FFF2-40B4-BE49-F238E27FC236}">
                <a16:creationId xmlns:a16="http://schemas.microsoft.com/office/drawing/2014/main" id="{13B54B1C-A33F-415A-B70D-8B19385AE19F}"/>
              </a:ext>
            </a:extLst>
          </p:cNvPr>
          <p:cNvPicPr>
            <a:picLocks noChangeAspect="1"/>
          </p:cNvPicPr>
          <p:nvPr/>
        </p:nvPicPr>
        <p:blipFill>
          <a:blip r:embed="rId2"/>
          <a:stretch>
            <a:fillRect/>
          </a:stretch>
        </p:blipFill>
        <p:spPr>
          <a:xfrm>
            <a:off x="3946302" y="804751"/>
            <a:ext cx="7162800" cy="3171825"/>
          </a:xfrm>
          <a:prstGeom prst="rect">
            <a:avLst/>
          </a:prstGeom>
        </p:spPr>
      </p:pic>
    </p:spTree>
    <p:extLst>
      <p:ext uri="{BB962C8B-B14F-4D97-AF65-F5344CB8AC3E}">
        <p14:creationId xmlns:p14="http://schemas.microsoft.com/office/powerpoint/2010/main" val="408219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EDD3-00DD-468D-80B1-69241B67B8CB}"/>
              </a:ext>
            </a:extLst>
          </p:cNvPr>
          <p:cNvSpPr>
            <a:spLocks noGrp="1"/>
          </p:cNvSpPr>
          <p:nvPr>
            <p:ph type="title"/>
          </p:nvPr>
        </p:nvSpPr>
        <p:spPr/>
        <p:txBody>
          <a:bodyPr/>
          <a:lstStyle/>
          <a:p>
            <a:r>
              <a:rPr lang="id-ID" dirty="0"/>
              <a:t>Client Side vs Server Side</a:t>
            </a:r>
          </a:p>
        </p:txBody>
      </p:sp>
      <p:pic>
        <p:nvPicPr>
          <p:cNvPr id="1028" name="Picture 4" descr="https://i.pinimg.com/736x/37/24/40/37244057f1dd4d31a0b63987c43d5890.jpg">
            <a:extLst>
              <a:ext uri="{FF2B5EF4-FFF2-40B4-BE49-F238E27FC236}">
                <a16:creationId xmlns:a16="http://schemas.microsoft.com/office/drawing/2014/main" id="{26F39AEF-5C7B-4E0E-9983-0D25F417BE0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3049" b="15738"/>
          <a:stretch/>
        </p:blipFill>
        <p:spPr bwMode="auto">
          <a:xfrm>
            <a:off x="4053574" y="610958"/>
            <a:ext cx="5914674" cy="6191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59922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500</TotalTime>
  <Words>790</Words>
  <Application>Microsoft Macintosh PowerPoint</Application>
  <PresentationFormat>Widescreen</PresentationFormat>
  <Paragraphs>77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BreveText</vt:lpstr>
      <vt:lpstr>Cambria</vt:lpstr>
      <vt:lpstr>Corbel</vt:lpstr>
      <vt:lpstr>Corbel (Body)</vt:lpstr>
      <vt:lpstr>Wingdings 2</vt:lpstr>
      <vt:lpstr>Frame</vt:lpstr>
      <vt:lpstr>Perkenalan Website</vt:lpstr>
      <vt:lpstr>Outline</vt:lpstr>
      <vt:lpstr>Apa itu website?</vt:lpstr>
      <vt:lpstr>Diantara Jenis Website</vt:lpstr>
      <vt:lpstr>Sejarah website</vt:lpstr>
      <vt:lpstr>Perkembangan Website</vt:lpstr>
      <vt:lpstr>Perkembangan teknologi Website</vt:lpstr>
      <vt:lpstr>Jenis Website</vt:lpstr>
      <vt:lpstr>Client Side vs Server Side</vt:lpstr>
      <vt:lpstr>Client Side vs Server Side</vt:lpstr>
      <vt:lpstr>Domain</vt:lpstr>
      <vt:lpstr>Level Domain</vt:lpstr>
      <vt:lpstr>HTTP vs HTTPS</vt:lpstr>
      <vt:lpstr>Diantara Tool yang Digunakan</vt:lpstr>
      <vt:lpstr>XAMPP</vt:lpstr>
      <vt:lpstr>Server HTTP Apache</vt:lpstr>
      <vt:lpstr>MySQL</vt:lpstr>
      <vt:lpstr>PHP</vt:lpstr>
      <vt:lpstr>Laravel</vt:lpstr>
      <vt:lpstr>Git</vt:lpstr>
      <vt:lpstr>Industri 4.0</vt:lpstr>
      <vt:lpstr>Revolusi Industri 4.0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wafi</dc:creator>
  <cp:lastModifiedBy>Arie Rachmad Syulistyo</cp:lastModifiedBy>
  <cp:revision>64</cp:revision>
  <dcterms:created xsi:type="dcterms:W3CDTF">2022-08-08T06:57:36Z</dcterms:created>
  <dcterms:modified xsi:type="dcterms:W3CDTF">2022-08-09T02:29:59Z</dcterms:modified>
</cp:coreProperties>
</file>