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E00C8-51E4-237C-FFC8-7F368A871E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13ECBC-614F-83AA-C5C7-C1DEE430C9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F9C4E5-A614-E375-F11D-7746A2ED6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3A82-140B-439F-BBE5-2C1578C631AF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2BA21-61D6-02E9-7817-47BF409C7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15077-F355-8673-450F-37CC1EE71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C44AF-1F5E-4FDF-9DFC-EF6D01F5A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156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3668D-DFC8-4ACA-BC54-9224A659B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72BAD6-ED54-3025-032C-66D55217F1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D6846D-96A3-4663-8D61-A1A886118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3A82-140B-439F-BBE5-2C1578C631AF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B6613A-7FE6-EBFA-A52A-914553DCA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CB2DC-30DB-247F-0830-4F4FCD1D0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C44AF-1F5E-4FDF-9DFC-EF6D01F5A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564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C640E7-8B26-4BBF-6E13-ABBE64A9D2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B7764C-F262-6603-895E-3207AC2B69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795CEA-1A19-3852-8E45-F5D0B43AB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3A82-140B-439F-BBE5-2C1578C631AF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879CFD-2574-43ED-6AF3-1718C10DC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EBCCE-1F7D-C77D-0D33-6F3396007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C44AF-1F5E-4FDF-9DFC-EF6D01F5A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736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7691C-0C51-6681-214D-14917E3B5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6CE52-530E-813A-D463-A9A2B17BA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9AF626-8B1D-E8BE-2D6D-2C27A00BB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3A82-140B-439F-BBE5-2C1578C631AF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BFDDBB-BAD3-FF48-AEBB-1D059C731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045A63-E135-B82D-C604-58843D4AB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C44AF-1F5E-4FDF-9DFC-EF6D01F5A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782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8FEB9-67BF-3015-76CB-71A78A38E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6231E4-99E0-62E5-514C-33D5C4C4FD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E3158-343F-77D1-65D3-60C10181C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3A82-140B-439F-BBE5-2C1578C631AF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3F90FB-F171-9D38-9C88-FC7D88CEF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82EBC4-3E57-FAB9-2629-8D9503F6A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C44AF-1F5E-4FDF-9DFC-EF6D01F5A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658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CFEAF-5BC8-6A28-53A6-ACD2297D9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C8FAC-67DF-8AD2-A926-66F27D318F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64B6BF-8B2A-947A-2F12-7B0927C962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78B4DF-EC33-E6B2-7769-B452F430A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3A82-140B-439F-BBE5-2C1578C631AF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9426B8-5AB4-162E-809A-C1FDA3E91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44FE5B-AC58-37C8-2AFF-B7D46EB15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C44AF-1F5E-4FDF-9DFC-EF6D01F5A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868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7B57C-E5DE-F94F-79AD-472207FA5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02581C-B4AB-8112-5E67-9A23D5241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969B85-1B6D-9E5B-54F0-99ABC60F47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2E7DE3-3A1C-4A90-AD6D-E6CA00DA7E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FD3B71-A259-864B-C17E-A1041E0DC0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D26B8D-FDDD-8834-84C8-2D29F72F5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3A82-140B-439F-BBE5-2C1578C631AF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824FB5-38A4-E0DF-E951-4F6E2FE5E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B52A29-330F-2D33-9BF8-E60F606E8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C44AF-1F5E-4FDF-9DFC-EF6D01F5A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676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121CA-2F95-5CE4-BA6C-5843F834C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A92ABD-DA0D-21D0-5147-A3ACF3E60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3A82-140B-439F-BBE5-2C1578C631AF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824782-53EE-6FFB-3001-EB8637B99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6E8A8D-EBF0-075A-7B1D-76D7CF7D7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C44AF-1F5E-4FDF-9DFC-EF6D01F5A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742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6AA1DD-9DF6-4604-6809-D9CBDFFE8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3A82-140B-439F-BBE5-2C1578C631AF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1D7347-54C9-C62F-D7F7-957A0E737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3EF66B-14B8-AFD8-EF00-20291DF4B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C44AF-1F5E-4FDF-9DFC-EF6D01F5A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629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5A734-36AC-3707-B5F2-A3414D11E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DE301-F323-057D-F08B-2E6F6C8A0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2F9F2D-F930-2849-93FF-1A4CD33A33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4F9C75-9C6A-EF4B-3352-DDF6F28EB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3A82-140B-439F-BBE5-2C1578C631AF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B59EF1-7BD5-2D0B-2F7E-233E9C57F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4E67B6-6073-2BC9-A817-CF4BEF3F5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C44AF-1F5E-4FDF-9DFC-EF6D01F5A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489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33373-F31B-182E-48AF-D322AACF3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B5D091-6856-FEB1-0935-78B9597DDF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FC4876-0CB2-B8C2-090E-F0A8532165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605580-4DBE-F7D0-1EAC-726798C08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3A82-140B-439F-BBE5-2C1578C631AF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FED462-3BBF-90D2-C028-EEE440F38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A08EE0-D3C1-9681-E816-254310090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C44AF-1F5E-4FDF-9DFC-EF6D01F5A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026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3CD2F8-46D5-EE5C-7181-B2A31342D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E78F86-4773-F4AC-A3FB-4C6AE6D848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4C8AF5-4B13-6F62-ECE8-BC988D1B54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B63A82-140B-439F-BBE5-2C1578C631AF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358DD-C4E8-7BA8-38E2-8FE41EBA9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A07AE2-7EAA-AA50-8E64-13E62FEE95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8C44AF-1F5E-4FDF-9DFC-EF6D01F5A02A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9A86865-A8AC-BDD4-A9A6-1D29992B15E5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3516"/>
            <a:ext cx="12192000" cy="7422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264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B42F2-1F28-AB4E-F8D4-41537C6068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025" y="161925"/>
            <a:ext cx="11029950" cy="909638"/>
          </a:xfrm>
        </p:spPr>
        <p:txBody>
          <a:bodyPr>
            <a:normAutofit/>
          </a:bodyPr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CIS612: Half-Semester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D07865-1339-149E-420A-E91DB0857C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24325" y="2859088"/>
            <a:ext cx="3943350" cy="1789112"/>
          </a:xfrm>
          <a:solidFill>
            <a:schemeClr val="bg1"/>
          </a:solidFill>
        </p:spPr>
        <p:txBody>
          <a:bodyPr>
            <a:normAutofit fontScale="85000" lnSpcReduction="20000"/>
          </a:bodyPr>
          <a:lstStyle/>
          <a:p>
            <a:pPr>
              <a:spcBef>
                <a:spcPts val="0"/>
              </a:spcBef>
            </a:pPr>
            <a:r>
              <a:rPr lang="en-US" sz="1800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Created by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Muttaki I. Bismoy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G02518887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US" sz="1800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Delivered to</a:t>
            </a:r>
          </a:p>
          <a:p>
            <a:pPr>
              <a:spcBef>
                <a:spcPts val="0"/>
              </a:spcBef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Byron DeVries</a:t>
            </a:r>
          </a:p>
          <a:p>
            <a:pPr>
              <a:spcBef>
                <a:spcPts val="0"/>
              </a:spcBef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Associate Professor, School of Computing</a:t>
            </a:r>
          </a:p>
          <a:p>
            <a:pPr>
              <a:spcBef>
                <a:spcPts val="0"/>
              </a:spcBef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Padnos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College of Engineering and Computing</a:t>
            </a:r>
          </a:p>
          <a:p>
            <a:pPr>
              <a:spcBef>
                <a:spcPts val="0"/>
              </a:spcBef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Grand Valley State University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6920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Thank You Thanks Sticker - Thank You Thanks Typography Stickers">
            <a:extLst>
              <a:ext uri="{FF2B5EF4-FFF2-40B4-BE49-F238E27FC236}">
                <a16:creationId xmlns:a16="http://schemas.microsoft.com/office/drawing/2014/main" id="{DEA58CE2-0F8B-5C4E-D31B-5C02E5C1F5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9858" y="-115257"/>
            <a:ext cx="7832283" cy="7344732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73679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596E3-6607-614D-722F-B29856DFC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2150"/>
          </a:xfrm>
        </p:spPr>
        <p:txBody>
          <a:bodyPr>
            <a:normAutofit/>
          </a:bodyPr>
          <a:lstStyle/>
          <a:p>
            <a:pPr algn="ctr"/>
            <a:r>
              <a:rPr lang="en-US" sz="3200" b="1" i="0" u="none" strike="noStrike" dirty="0">
                <a:solidFill>
                  <a:srgbClr val="000000"/>
                </a:solidFill>
                <a:effectLst/>
                <a:latin typeface="Times" panose="02020603050405020304" pitchFamily="18" charset="0"/>
              </a:rPr>
              <a:t>Functional and Non-Functional Requirements</a:t>
            </a:r>
            <a:endParaRPr lang="en-US" sz="32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539F7FD-663D-6DC6-BA31-DD97613328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6355819"/>
              </p:ext>
            </p:extLst>
          </p:nvPr>
        </p:nvGraphicFramePr>
        <p:xfrm>
          <a:off x="685800" y="1647825"/>
          <a:ext cx="10820400" cy="4472690"/>
        </p:xfrm>
        <a:graphic>
          <a:graphicData uri="http://schemas.openxmlformats.org/drawingml/2006/table">
            <a:tbl>
              <a:tblPr/>
              <a:tblGrid>
                <a:gridCol w="5596421">
                  <a:extLst>
                    <a:ext uri="{9D8B030D-6E8A-4147-A177-3AD203B41FA5}">
                      <a16:colId xmlns:a16="http://schemas.microsoft.com/office/drawing/2014/main" val="4031503373"/>
                    </a:ext>
                  </a:extLst>
                </a:gridCol>
                <a:gridCol w="5223979">
                  <a:extLst>
                    <a:ext uri="{9D8B030D-6E8A-4147-A177-3AD203B41FA5}">
                      <a16:colId xmlns:a16="http://schemas.microsoft.com/office/drawing/2014/main" val="2689965291"/>
                    </a:ext>
                  </a:extLst>
                </a:gridCol>
              </a:tblGrid>
              <a:tr h="37726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1" dirty="0">
                          <a:effectLst/>
                          <a:highlight>
                            <a:srgbClr val="C9DAF8"/>
                          </a:highlight>
                          <a:latin typeface="Times" panose="02020603050405020304" pitchFamily="18" charset="0"/>
                        </a:rPr>
                        <a:t>Functional Requirements</a:t>
                      </a:r>
                    </a:p>
                  </a:txBody>
                  <a:tcPr marL="27576" marR="27576" marT="18384" marB="1838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1">
                          <a:effectLst/>
                          <a:highlight>
                            <a:srgbClr val="C9DAF8"/>
                          </a:highlight>
                          <a:latin typeface="Times" panose="02020603050405020304" pitchFamily="18" charset="0"/>
                        </a:rPr>
                        <a:t>Non-Functional Requirements</a:t>
                      </a:r>
                    </a:p>
                  </a:txBody>
                  <a:tcPr marL="27576" marR="27576" marT="18384" marB="18384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1629890"/>
                  </a:ext>
                </a:extLst>
              </a:tr>
              <a:tr h="5792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dirty="0">
                          <a:effectLst/>
                          <a:latin typeface="Times" panose="02020603050405020304" pitchFamily="18" charset="0"/>
                        </a:rPr>
                        <a:t>allow users to input their date of birth through a date picker interface.</a:t>
                      </a:r>
                    </a:p>
                  </a:txBody>
                  <a:tcPr marL="27576" marR="27576" marT="18384" marB="1838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>
                          <a:effectLst/>
                          <a:latin typeface="Times" panose="02020603050405020304" pitchFamily="18" charset="0"/>
                        </a:rPr>
                        <a:t>provide an intuitive and user-friendly interface accessible to users of all ages.</a:t>
                      </a:r>
                    </a:p>
                  </a:txBody>
                  <a:tcPr marL="27576" marR="27576" marT="18384" marB="18384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9220114"/>
                  </a:ext>
                </a:extLst>
              </a:tr>
              <a:tr h="5792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dirty="0">
                          <a:effectLst/>
                          <a:latin typeface="Times" panose="02020603050405020304" pitchFamily="18" charset="0"/>
                        </a:rPr>
                        <a:t>allow users to input a 'To Date' to calculate age from birthdate until the given 'To Date'.</a:t>
                      </a:r>
                    </a:p>
                  </a:txBody>
                  <a:tcPr marL="27576" marR="27576" marT="18384" marB="1838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>
                          <a:effectLst/>
                          <a:latin typeface="Times" panose="02020603050405020304" pitchFamily="18" charset="0"/>
                        </a:rPr>
                        <a:t>accessible on both mobile and desktop platforms via a web browser if deployed.</a:t>
                      </a:r>
                    </a:p>
                  </a:txBody>
                  <a:tcPr marL="27576" marR="27576" marT="18384" marB="18384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1814174"/>
                  </a:ext>
                </a:extLst>
              </a:tr>
              <a:tr h="5792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dirty="0">
                          <a:effectLst/>
                          <a:latin typeface="Times" panose="02020603050405020304" pitchFamily="18" charset="0"/>
                        </a:rPr>
                        <a:t>calculate the user's age in years, months, weeks, and days from the provided birthdate to the current date, or 'To Date'.</a:t>
                      </a:r>
                    </a:p>
                  </a:txBody>
                  <a:tcPr marL="27576" marR="27576" marT="18384" marB="1838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dirty="0">
                          <a:effectLst/>
                          <a:latin typeface="Times" panose="02020603050405020304" pitchFamily="18" charset="0"/>
                        </a:rPr>
                        <a:t>display results within 2 seconds of receiving user input.</a:t>
                      </a:r>
                    </a:p>
                  </a:txBody>
                  <a:tcPr marL="27576" marR="27576" marT="18384" marB="18384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7531958"/>
                  </a:ext>
                </a:extLst>
              </a:tr>
              <a:tr h="5792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dirty="0">
                          <a:effectLst/>
                          <a:latin typeface="Times" panose="02020603050405020304" pitchFamily="18" charset="0"/>
                        </a:rPr>
                        <a:t>correctly account for leap years in age calculations.</a:t>
                      </a:r>
                    </a:p>
                  </a:txBody>
                  <a:tcPr marL="27576" marR="27576" marT="18384" marB="1838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dirty="0">
                          <a:effectLst/>
                          <a:latin typeface="Times" panose="02020603050405020304" pitchFamily="18" charset="0"/>
                        </a:rPr>
                        <a:t>handle at least 1000 concurrent users without performance degradation if deployed.</a:t>
                      </a:r>
                    </a:p>
                  </a:txBody>
                  <a:tcPr marL="27576" marR="27576" marT="18384" marB="18384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2766963"/>
                  </a:ext>
                </a:extLst>
              </a:tr>
              <a:tr h="30993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>
                          <a:effectLst/>
                          <a:latin typeface="Times" panose="02020603050405020304" pitchFamily="18" charset="0"/>
                        </a:rPr>
                        <a:t>determine the user's zodiac sign based on their birthdate.</a:t>
                      </a:r>
                    </a:p>
                  </a:txBody>
                  <a:tcPr marL="27576" marR="27576" marT="18384" marB="1838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dirty="0">
                          <a:effectLst/>
                          <a:latin typeface="Times" panose="02020603050405020304" pitchFamily="18" charset="0"/>
                        </a:rPr>
                        <a:t>have an uptime of 99.9% outside of scheduled maintenance.</a:t>
                      </a:r>
                    </a:p>
                  </a:txBody>
                  <a:tcPr marL="27576" marR="27576" marT="18384" marB="18384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0096936"/>
                  </a:ext>
                </a:extLst>
              </a:tr>
              <a:tr h="30993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>
                          <a:effectLst/>
                          <a:latin typeface="Times" panose="02020603050405020304" pitchFamily="18" charset="0"/>
                        </a:rPr>
                        <a:t>provide horoscope information for the user's zodiac sign.</a:t>
                      </a:r>
                    </a:p>
                  </a:txBody>
                  <a:tcPr marL="27576" marR="27576" marT="18384" marB="1838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dirty="0">
                          <a:effectLst/>
                          <a:latin typeface="Times" panose="02020603050405020304" pitchFamily="18" charset="0"/>
                        </a:rPr>
                        <a:t>scale to accommodate an increasing number of users.</a:t>
                      </a:r>
                    </a:p>
                  </a:txBody>
                  <a:tcPr marL="27576" marR="27576" marT="18384" marB="18384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473881"/>
                  </a:ext>
                </a:extLst>
              </a:tr>
              <a:tr h="5792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>
                          <a:effectLst/>
                          <a:latin typeface="Times" panose="02020603050405020304" pitchFamily="18" charset="0"/>
                        </a:rPr>
                        <a:t>calculate the user's life path number based on numerology from their birthdate.</a:t>
                      </a:r>
                    </a:p>
                  </a:txBody>
                  <a:tcPr marL="27576" marR="27576" marT="18384" marB="1838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dirty="0">
                          <a:effectLst/>
                          <a:latin typeface="Times" panose="02020603050405020304" pitchFamily="18" charset="0"/>
                        </a:rPr>
                        <a:t>be easy to maintain with well-documented code and a clear structure.</a:t>
                      </a:r>
                    </a:p>
                  </a:txBody>
                  <a:tcPr marL="27576" marR="27576" marT="18384" marB="18384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8249260"/>
                  </a:ext>
                </a:extLst>
              </a:tr>
              <a:tr h="5792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>
                          <a:effectLst/>
                          <a:latin typeface="Times" panose="02020603050405020304" pitchFamily="18" charset="0"/>
                        </a:rPr>
                        <a:t>provide compatibility scores or insights based on the user's zodiac sign with other signs.</a:t>
                      </a:r>
                    </a:p>
                  </a:txBody>
                  <a:tcPr marL="27576" marR="27576" marT="18384" marB="1838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dirty="0">
                          <a:effectLst/>
                          <a:latin typeface="Times" panose="02020603050405020304" pitchFamily="18" charset="0"/>
                        </a:rPr>
                        <a:t>be compatible with major browsers, including Chrome, Firefox, Safari, and Edge.</a:t>
                      </a:r>
                    </a:p>
                  </a:txBody>
                  <a:tcPr marL="27576" marR="27576" marT="18384" marB="18384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02261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6844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A2D87-0686-DFBA-8D15-13393C8B4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700"/>
            <a:ext cx="10515600" cy="1325563"/>
          </a:xfrm>
        </p:spPr>
        <p:txBody>
          <a:bodyPr>
            <a:norm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3200" b="1" i="0" u="none" strike="noStrike" dirty="0">
                <a:solidFill>
                  <a:srgbClr val="000000"/>
                </a:solidFill>
                <a:effectLst/>
                <a:latin typeface="Times" panose="02020603050405020304" pitchFamily="18" charset="0"/>
              </a:rPr>
              <a:t>System Boundary</a:t>
            </a:r>
            <a:endParaRPr lang="en-US" sz="6600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F0BF1EF4-9C34-E5D8-F49B-03D738D56E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1530590"/>
              </p:ext>
            </p:extLst>
          </p:nvPr>
        </p:nvGraphicFramePr>
        <p:xfrm>
          <a:off x="1476375" y="1848760"/>
          <a:ext cx="9239250" cy="3999591"/>
        </p:xfrm>
        <a:graphic>
          <a:graphicData uri="http://schemas.openxmlformats.org/drawingml/2006/table">
            <a:tbl>
              <a:tblPr/>
              <a:tblGrid>
                <a:gridCol w="3306398">
                  <a:extLst>
                    <a:ext uri="{9D8B030D-6E8A-4147-A177-3AD203B41FA5}">
                      <a16:colId xmlns:a16="http://schemas.microsoft.com/office/drawing/2014/main" val="605505304"/>
                    </a:ext>
                  </a:extLst>
                </a:gridCol>
                <a:gridCol w="3399724">
                  <a:extLst>
                    <a:ext uri="{9D8B030D-6E8A-4147-A177-3AD203B41FA5}">
                      <a16:colId xmlns:a16="http://schemas.microsoft.com/office/drawing/2014/main" val="740779775"/>
                    </a:ext>
                  </a:extLst>
                </a:gridCol>
                <a:gridCol w="2533128">
                  <a:extLst>
                    <a:ext uri="{9D8B030D-6E8A-4147-A177-3AD203B41FA5}">
                      <a16:colId xmlns:a16="http://schemas.microsoft.com/office/drawing/2014/main" val="1716625159"/>
                    </a:ext>
                  </a:extLst>
                </a:gridCol>
              </a:tblGrid>
              <a:tr h="372397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9DAF8"/>
                          </a:highlight>
                          <a:latin typeface="Times" panose="02020603050405020304" pitchFamily="18" charset="0"/>
                        </a:rPr>
                        <a:t>System</a:t>
                      </a:r>
                      <a:endParaRPr lang="en-US" sz="2400">
                        <a:effectLst/>
                        <a:highlight>
                          <a:srgbClr val="C9DAF8"/>
                        </a:highlight>
                      </a:endParaRPr>
                    </a:p>
                  </a:txBody>
                  <a:tcPr marL="25400" marR="25400" marT="25400" marB="25400" anchor="ctr">
                    <a:lnL w="8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C9DAF8"/>
                          </a:highlight>
                          <a:latin typeface="Times" panose="02020603050405020304" pitchFamily="18" charset="0"/>
                        </a:rPr>
                        <a:t>System Context</a:t>
                      </a:r>
                      <a:endParaRPr lang="en-US" sz="2400" dirty="0">
                        <a:effectLst/>
                        <a:highlight>
                          <a:srgbClr val="C9DAF8"/>
                        </a:highlight>
                      </a:endParaRPr>
                    </a:p>
                  </a:txBody>
                  <a:tcPr marL="25400" marR="25400" marT="25400" marB="25400" anchor="ctr">
                    <a:lnL w="8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9DAF8"/>
                          </a:highlight>
                          <a:latin typeface="Times" panose="02020603050405020304" pitchFamily="18" charset="0"/>
                        </a:rPr>
                        <a:t>Irrelevant Environment</a:t>
                      </a:r>
                      <a:endParaRPr lang="en-US" sz="2400">
                        <a:effectLst/>
                        <a:highlight>
                          <a:srgbClr val="C9DAF8"/>
                        </a:highlight>
                      </a:endParaRPr>
                    </a:p>
                  </a:txBody>
                  <a:tcPr marL="25400" marR="25400" marT="25400" marB="25400" anchor="ctr">
                    <a:lnL w="8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9784112"/>
                  </a:ext>
                </a:extLst>
              </a:tr>
              <a:tr h="372397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</a:rPr>
                        <a:t>Date input fields</a:t>
                      </a:r>
                      <a:endParaRPr lang="en-US" sz="2400" dirty="0">
                        <a:effectLst/>
                      </a:endParaRPr>
                    </a:p>
                  </a:txBody>
                  <a:tcPr marL="25400" marR="25400" marT="25400" marB="25400" anchor="ctr">
                    <a:lnL w="8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</a:rPr>
                        <a:t>User's birthdate input</a:t>
                      </a:r>
                      <a:endParaRPr lang="en-US" sz="2400">
                        <a:effectLst/>
                      </a:endParaRPr>
                    </a:p>
                  </a:txBody>
                  <a:tcPr marL="25400" marR="25400" marT="25400" marB="25400" anchor="ctr">
                    <a:lnL w="8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</a:rPr>
                        <a:t>User's clothing preference</a:t>
                      </a:r>
                      <a:endParaRPr lang="en-US" sz="2400">
                        <a:effectLst/>
                      </a:endParaRPr>
                    </a:p>
                  </a:txBody>
                  <a:tcPr marL="25400" marR="25400" marT="25400" marB="25400" anchor="ctr">
                    <a:lnL w="8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287001"/>
                  </a:ext>
                </a:extLst>
              </a:tr>
              <a:tr h="372397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</a:rPr>
                        <a:t>Calculate button</a:t>
                      </a:r>
                      <a:endParaRPr lang="en-US" sz="2400" dirty="0">
                        <a:effectLst/>
                      </a:endParaRPr>
                    </a:p>
                  </a:txBody>
                  <a:tcPr marL="25400" marR="25400" marT="25400" marB="25400" anchor="ctr">
                    <a:lnL w="8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</a:rPr>
                        <a:t>Current date or a second input date</a:t>
                      </a:r>
                      <a:endParaRPr lang="en-US" sz="2400">
                        <a:effectLst/>
                      </a:endParaRPr>
                    </a:p>
                  </a:txBody>
                  <a:tcPr marL="25400" marR="25400" marT="25400" marB="25400" anchor="ctr">
                    <a:lnL w="8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</a:rPr>
                        <a:t>Political climate</a:t>
                      </a:r>
                      <a:endParaRPr lang="en-US" sz="2400">
                        <a:effectLst/>
                      </a:endParaRPr>
                    </a:p>
                  </a:txBody>
                  <a:tcPr marL="25400" marR="25400" marT="25400" marB="25400" anchor="ctr">
                    <a:lnL w="8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7340544"/>
                  </a:ext>
                </a:extLst>
              </a:tr>
              <a:tr h="372397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</a:rPr>
                        <a:t>Zodiac sign determination logic</a:t>
                      </a:r>
                      <a:endParaRPr lang="en-US" sz="2400" dirty="0">
                        <a:effectLst/>
                      </a:endParaRPr>
                    </a:p>
                  </a:txBody>
                  <a:tcPr marL="25400" marR="25400" marT="25400" marB="25400" anchor="ctr">
                    <a:lnL w="8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</a:rPr>
                        <a:t>User interaction with the UI</a:t>
                      </a:r>
                      <a:endParaRPr lang="en-US" sz="2400">
                        <a:effectLst/>
                      </a:endParaRPr>
                    </a:p>
                  </a:txBody>
                  <a:tcPr marL="25400" marR="25400" marT="25400" marB="25400" anchor="ctr">
                    <a:lnL w="8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</a:rPr>
                        <a:t>Stock market performance</a:t>
                      </a:r>
                      <a:endParaRPr lang="en-US" sz="2400">
                        <a:effectLst/>
                      </a:endParaRPr>
                    </a:p>
                  </a:txBody>
                  <a:tcPr marL="25400" marR="25400" marT="25400" marB="25400" anchor="ctr">
                    <a:lnL w="8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8888375"/>
                  </a:ext>
                </a:extLst>
              </a:tr>
              <a:tr h="518488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</a:rPr>
                        <a:t>Age calculation logic</a:t>
                      </a:r>
                      <a:endParaRPr lang="en-US" sz="2400" dirty="0">
                        <a:effectLst/>
                      </a:endParaRPr>
                    </a:p>
                  </a:txBody>
                  <a:tcPr marL="25400" marR="25400" marT="25400" marB="25400" anchor="ctr">
                    <a:lnL w="8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</a:rPr>
                        <a:t>Web server processing the calculations</a:t>
                      </a:r>
                      <a:endParaRPr lang="en-US" sz="2400" dirty="0">
                        <a:effectLst/>
                      </a:endParaRPr>
                    </a:p>
                  </a:txBody>
                  <a:tcPr marL="25400" marR="25400" marT="25400" marB="25400" anchor="ctr">
                    <a:lnL w="8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</a:rPr>
                        <a:t>User's physical location</a:t>
                      </a:r>
                      <a:endParaRPr lang="en-US" sz="2400">
                        <a:effectLst/>
                      </a:endParaRPr>
                    </a:p>
                  </a:txBody>
                  <a:tcPr marL="25400" marR="25400" marT="25400" marB="25400" anchor="ctr">
                    <a:lnL w="8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4178244"/>
                  </a:ext>
                </a:extLst>
              </a:tr>
              <a:tr h="663838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</a:rPr>
                        <a:t>Horoscope retrieval logic</a:t>
                      </a:r>
                      <a:endParaRPr lang="en-US" sz="2400">
                        <a:effectLst/>
                      </a:endParaRPr>
                    </a:p>
                  </a:txBody>
                  <a:tcPr marL="25400" marR="25400" marT="25400" marB="25400" anchor="ctr">
                    <a:lnL w="8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</a:rPr>
                        <a:t>Database of zodiac sign dates and attributes</a:t>
                      </a:r>
                      <a:endParaRPr lang="en-US" sz="2400" dirty="0">
                        <a:effectLst/>
                      </a:endParaRPr>
                    </a:p>
                  </a:txBody>
                  <a:tcPr marL="25400" marR="25400" marT="25400" marB="25400" anchor="ctr">
                    <a:lnL w="8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</a:rPr>
                        <a:t>Time of day</a:t>
                      </a:r>
                      <a:endParaRPr lang="en-US" sz="2400">
                        <a:effectLst/>
                      </a:endParaRPr>
                    </a:p>
                  </a:txBody>
                  <a:tcPr marL="25400" marR="25400" marT="25400" marB="25400" anchor="ctr">
                    <a:lnL w="8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8538183"/>
                  </a:ext>
                </a:extLst>
              </a:tr>
              <a:tr h="372397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</a:rPr>
                        <a:t>Life path number calculation</a:t>
                      </a:r>
                      <a:endParaRPr lang="en-US" sz="2400">
                        <a:effectLst/>
                      </a:endParaRPr>
                    </a:p>
                  </a:txBody>
                  <a:tcPr marL="25400" marR="25400" marT="25400" marB="25400" anchor="ctr">
                    <a:lnL w="8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</a:rPr>
                        <a:t>User's device and browser</a:t>
                      </a:r>
                      <a:endParaRPr lang="en-US" sz="2400" dirty="0">
                        <a:effectLst/>
                      </a:endParaRPr>
                    </a:p>
                  </a:txBody>
                  <a:tcPr marL="25400" marR="25400" marT="25400" marB="25400" anchor="ctr">
                    <a:lnL w="8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</a:rPr>
                        <a:t>News events of the day</a:t>
                      </a:r>
                      <a:endParaRPr lang="en-US" sz="2400" dirty="0">
                        <a:effectLst/>
                      </a:endParaRPr>
                    </a:p>
                  </a:txBody>
                  <a:tcPr marL="25400" marR="25400" marT="25400" marB="25400" anchor="ctr">
                    <a:lnL w="8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7891110"/>
                  </a:ext>
                </a:extLst>
              </a:tr>
              <a:tr h="95528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</a:rPr>
                        <a:t>Zodiac compatibility logic</a:t>
                      </a:r>
                      <a:endParaRPr lang="en-US" sz="2400">
                        <a:effectLst/>
                      </a:endParaRPr>
                    </a:p>
                  </a:txBody>
                  <a:tcPr marL="25400" marR="25400" marT="25400" marB="25400" anchor="ctr">
                    <a:lnL w="8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br>
                        <a:rPr lang="en-US" sz="2400">
                          <a:effectLst/>
                        </a:rPr>
                      </a:br>
                      <a:endParaRPr lang="en-US" sz="2400">
                        <a:effectLst/>
                      </a:endParaRPr>
                    </a:p>
                  </a:txBody>
                  <a:tcPr marL="25400" marR="25400" marT="25400" marB="25400" anchor="ctr">
                    <a:lnL w="8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</a:rPr>
                        <a:t>Weather conditions</a:t>
                      </a:r>
                      <a:endParaRPr lang="en-US" sz="2400" dirty="0">
                        <a:effectLst/>
                      </a:endParaRPr>
                    </a:p>
                  </a:txBody>
                  <a:tcPr marL="25400" marR="25400" marT="25400" marB="25400" anchor="ctr">
                    <a:lnL w="8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3544769"/>
                  </a:ext>
                </a:extLst>
              </a:tr>
            </a:tbl>
          </a:graphicData>
        </a:graphic>
      </p:graphicFrame>
      <p:sp>
        <p:nvSpPr>
          <p:cNvPr id="9" name="Rectangle 2">
            <a:extLst>
              <a:ext uri="{FF2B5EF4-FFF2-40B4-BE49-F238E27FC236}">
                <a16:creationId xmlns:a16="http://schemas.microsoft.com/office/drawing/2014/main" id="{A5495E72-4120-A29B-5C31-2B578E390E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345871" y="-122434"/>
            <a:ext cx="14883742" cy="702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604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2DAF4-21E4-A74E-A315-4BDC9F99E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6251"/>
            <a:ext cx="10515600" cy="685800"/>
          </a:xfrm>
        </p:spPr>
        <p:txBody>
          <a:bodyPr>
            <a:norm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3200" b="1" i="0" u="none" strike="noStrike" dirty="0">
                <a:solidFill>
                  <a:srgbClr val="000000"/>
                </a:solidFill>
                <a:effectLst/>
                <a:latin typeface="Times" panose="02020603050405020304" pitchFamily="18" charset="0"/>
              </a:rPr>
              <a:t>Software Process Model</a:t>
            </a:r>
            <a:endParaRPr lang="en-US" sz="6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F146F-B1D3-62E0-EDDC-89D92C26F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1425" y="2714626"/>
            <a:ext cx="4629150" cy="1898650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0" i="0" u="none" strike="noStrike" dirty="0">
                <a:solidFill>
                  <a:srgbClr val="FF0000"/>
                </a:solidFill>
                <a:effectLst/>
                <a:latin typeface="Times" panose="02020603050405020304" pitchFamily="18" charset="0"/>
              </a:rPr>
              <a:t>Waterfall Model</a:t>
            </a:r>
          </a:p>
          <a:p>
            <a:r>
              <a:rPr lang="en-US" sz="1600" dirty="0">
                <a:solidFill>
                  <a:srgbClr val="000000"/>
                </a:solidFill>
                <a:latin typeface="Times" panose="02020603050405020304" pitchFamily="18" charset="0"/>
              </a:rPr>
              <a:t>Simplicity</a:t>
            </a:r>
          </a:p>
          <a:p>
            <a:r>
              <a:rPr lang="en-US" sz="1600" dirty="0">
                <a:solidFill>
                  <a:srgbClr val="000000"/>
                </a:solidFill>
                <a:latin typeface="Times" panose="02020603050405020304" pitchFamily="18" charset="0"/>
              </a:rPr>
              <a:t>Linear approach</a:t>
            </a:r>
          </a:p>
          <a:p>
            <a:r>
              <a:rPr lang="en-US" sz="1600" dirty="0">
                <a:solidFill>
                  <a:srgbClr val="000000"/>
                </a:solidFill>
                <a:latin typeface="Times" panose="02020603050405020304" pitchFamily="18" charset="0"/>
              </a:rPr>
              <a:t>Works best with well-defined requirements</a:t>
            </a:r>
          </a:p>
          <a:p>
            <a:r>
              <a:rPr lang="en-US" sz="1600" dirty="0">
                <a:solidFill>
                  <a:srgbClr val="000000"/>
                </a:solidFill>
                <a:latin typeface="Times" panose="02020603050405020304" pitchFamily="18" charset="0"/>
              </a:rPr>
              <a:t>One-time design and implementation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87576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31C24-A096-4853-B2BC-ABBBF1F60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9775"/>
          </a:xfrm>
        </p:spPr>
        <p:txBody>
          <a:bodyPr>
            <a:normAutofit/>
          </a:bodyPr>
          <a:lstStyle/>
          <a:p>
            <a:pPr algn="ctr"/>
            <a:r>
              <a:rPr lang="en-US" sz="3200" b="1" i="0" u="none" strike="noStrike" dirty="0">
                <a:solidFill>
                  <a:srgbClr val="000000"/>
                </a:solidFill>
                <a:effectLst/>
                <a:latin typeface="Times" panose="02020603050405020304" pitchFamily="18" charset="0"/>
              </a:rPr>
              <a:t>Use-Case Diagram</a:t>
            </a:r>
            <a:endParaRPr lang="en-US" sz="32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7873177-7270-1E61-D990-C7BE0B8BF0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8950" y="1088302"/>
            <a:ext cx="6134100" cy="5769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8658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9932B-1385-F44F-D5FD-17F98CBD5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82650"/>
          </a:xfrm>
        </p:spPr>
        <p:txBody>
          <a:bodyPr>
            <a:normAutofit/>
          </a:bodyPr>
          <a:lstStyle/>
          <a:p>
            <a:pPr algn="ctr"/>
            <a:r>
              <a:rPr lang="en-US" sz="3200" b="1" i="0" u="none" strike="noStrike" dirty="0">
                <a:solidFill>
                  <a:srgbClr val="000000"/>
                </a:solidFill>
                <a:effectLst/>
                <a:latin typeface="Times" panose="02020603050405020304" pitchFamily="18" charset="0"/>
              </a:rPr>
              <a:t>Natural Language Requirements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F3660-84A4-9060-2E39-EF07337061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0625" y="882650"/>
            <a:ext cx="10163175" cy="2136775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Times" panose="02020603050405020304" pitchFamily="18" charset="0"/>
              </a:rPr>
              <a:t>Requirement 1: The web application shall allow the user to input their birth date and a target date to calculate the age.</a:t>
            </a: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Times" panose="02020603050405020304" pitchFamily="18" charset="0"/>
              </a:rPr>
              <a:t>Requirement 2: The web application shall calculate the age in years, months, weeks, and days from the birth date to the target date.</a:t>
            </a:r>
            <a:endParaRPr lang="en-US" sz="1600" b="0" dirty="0">
              <a:effectLst/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Times" panose="02020603050405020304" pitchFamily="18" charset="0"/>
              </a:rPr>
              <a:t>Requirement 3: The web application shall determine and display the user's zodiac sign based on their birth date.</a:t>
            </a:r>
            <a:endParaRPr lang="en-US" sz="1600" b="0" dirty="0">
              <a:effectLst/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Times" panose="02020603050405020304" pitchFamily="18" charset="0"/>
              </a:rPr>
              <a:t>Requirement 4: The web application shall provide horoscope information based on the user's zodiac sign.</a:t>
            </a:r>
            <a:endParaRPr lang="en-US" sz="1600" b="0" dirty="0">
              <a:effectLst/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Times" panose="02020603050405020304" pitchFamily="18" charset="0"/>
              </a:rPr>
              <a:t>Requirement 5: The web application shall calculate and display the user's life path number based on numerology.</a:t>
            </a:r>
            <a:endParaRPr lang="en-US" sz="1600" b="0" dirty="0">
              <a:effectLst/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Times" panose="02020603050405020304" pitchFamily="18" charset="0"/>
              </a:rPr>
              <a:t>Requirement 6: The web application shall provide compatibility information based on the user's zodiac sign.</a:t>
            </a:r>
            <a:endParaRPr lang="en-US" sz="1600" b="0" dirty="0">
              <a:effectLst/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Times" panose="02020603050405020304" pitchFamily="18" charset="0"/>
              </a:rPr>
              <a:t>Requirement 7: The web application shall display a list of significant leap years within the user's age.</a:t>
            </a:r>
            <a:endParaRPr lang="en-US" sz="1600" b="0" dirty="0">
              <a:effectLst/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Times" panose="02020603050405020304" pitchFamily="18" charset="0"/>
              </a:rPr>
              <a:t>Requirement 8: The web application shall provide a link to more information about the user's zodiac sign.</a:t>
            </a:r>
            <a:endParaRPr lang="en-US" sz="16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DB88FD1-3B52-EAAA-1418-64C27DE2D8E0}"/>
              </a:ext>
            </a:extLst>
          </p:cNvPr>
          <p:cNvSpPr txBox="1">
            <a:spLocks/>
          </p:cNvSpPr>
          <p:nvPr/>
        </p:nvSpPr>
        <p:spPr>
          <a:xfrm>
            <a:off x="923925" y="3209925"/>
            <a:ext cx="10515600" cy="69215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i="0" u="none" strike="noStrike" dirty="0">
                <a:solidFill>
                  <a:srgbClr val="000000"/>
                </a:solidFill>
                <a:effectLst/>
                <a:latin typeface="Times" panose="02020603050405020304" pitchFamily="18" charset="0"/>
              </a:rPr>
              <a:t>Traceability Matrix</a:t>
            </a:r>
            <a:endParaRPr lang="en-US" sz="3200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78DAF950-25F4-21F4-A551-FF95A93735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301297"/>
              </p:ext>
            </p:extLst>
          </p:nvPr>
        </p:nvGraphicFramePr>
        <p:xfrm>
          <a:off x="809625" y="4092575"/>
          <a:ext cx="10744200" cy="2537460"/>
        </p:xfrm>
        <a:graphic>
          <a:graphicData uri="http://schemas.openxmlformats.org/drawingml/2006/table">
            <a:tbl>
              <a:tblPr/>
              <a:tblGrid>
                <a:gridCol w="1441862">
                  <a:extLst>
                    <a:ext uri="{9D8B030D-6E8A-4147-A177-3AD203B41FA5}">
                      <a16:colId xmlns:a16="http://schemas.microsoft.com/office/drawing/2014/main" val="312126749"/>
                    </a:ext>
                  </a:extLst>
                </a:gridCol>
                <a:gridCol w="1519382">
                  <a:extLst>
                    <a:ext uri="{9D8B030D-6E8A-4147-A177-3AD203B41FA5}">
                      <a16:colId xmlns:a16="http://schemas.microsoft.com/office/drawing/2014/main" val="898084859"/>
                    </a:ext>
                  </a:extLst>
                </a:gridCol>
                <a:gridCol w="1162792">
                  <a:extLst>
                    <a:ext uri="{9D8B030D-6E8A-4147-A177-3AD203B41FA5}">
                      <a16:colId xmlns:a16="http://schemas.microsoft.com/office/drawing/2014/main" val="584760135"/>
                    </a:ext>
                  </a:extLst>
                </a:gridCol>
                <a:gridCol w="1147289">
                  <a:extLst>
                    <a:ext uri="{9D8B030D-6E8A-4147-A177-3AD203B41FA5}">
                      <a16:colId xmlns:a16="http://schemas.microsoft.com/office/drawing/2014/main" val="1711416274"/>
                    </a:ext>
                  </a:extLst>
                </a:gridCol>
                <a:gridCol w="1720932">
                  <a:extLst>
                    <a:ext uri="{9D8B030D-6E8A-4147-A177-3AD203B41FA5}">
                      <a16:colId xmlns:a16="http://schemas.microsoft.com/office/drawing/2014/main" val="2613256387"/>
                    </a:ext>
                  </a:extLst>
                </a:gridCol>
                <a:gridCol w="1410855">
                  <a:extLst>
                    <a:ext uri="{9D8B030D-6E8A-4147-A177-3AD203B41FA5}">
                      <a16:colId xmlns:a16="http://schemas.microsoft.com/office/drawing/2014/main" val="123299696"/>
                    </a:ext>
                  </a:extLst>
                </a:gridCol>
                <a:gridCol w="1023257">
                  <a:extLst>
                    <a:ext uri="{9D8B030D-6E8A-4147-A177-3AD203B41FA5}">
                      <a16:colId xmlns:a16="http://schemas.microsoft.com/office/drawing/2014/main" val="2563626466"/>
                    </a:ext>
                  </a:extLst>
                </a:gridCol>
                <a:gridCol w="1317831">
                  <a:extLst>
                    <a:ext uri="{9D8B030D-6E8A-4147-A177-3AD203B41FA5}">
                      <a16:colId xmlns:a16="http://schemas.microsoft.com/office/drawing/2014/main" val="1675694664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>
                          <a:effectLst/>
                          <a:highlight>
                            <a:srgbClr val="C9DAF8"/>
                          </a:highlight>
                          <a:latin typeface="Times" panose="02020603050405020304" pitchFamily="18" charset="0"/>
                        </a:rPr>
                        <a:t>Requirement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>
                          <a:effectLst/>
                          <a:highlight>
                            <a:srgbClr val="C9DAF8"/>
                          </a:highlight>
                          <a:latin typeface="Times" panose="02020603050405020304" pitchFamily="18" charset="0"/>
                        </a:rPr>
                        <a:t>Age Calculation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>
                          <a:effectLst/>
                          <a:highlight>
                            <a:srgbClr val="C9DAF8"/>
                          </a:highlight>
                          <a:latin typeface="Times" panose="02020603050405020304" pitchFamily="18" charset="0"/>
                        </a:rPr>
                        <a:t>Zodiac Sign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>
                          <a:effectLst/>
                          <a:highlight>
                            <a:srgbClr val="C9DAF8"/>
                          </a:highlight>
                          <a:latin typeface="Times" panose="02020603050405020304" pitchFamily="18" charset="0"/>
                        </a:rPr>
                        <a:t>Horoscope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dirty="0">
                          <a:effectLst/>
                          <a:highlight>
                            <a:srgbClr val="C9DAF8"/>
                          </a:highlight>
                          <a:latin typeface="Times" panose="02020603050405020304" pitchFamily="18" charset="0"/>
                        </a:rPr>
                        <a:t>Life Path Number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>
                          <a:effectLst/>
                          <a:highlight>
                            <a:srgbClr val="C9DAF8"/>
                          </a:highlight>
                          <a:latin typeface="Times" panose="02020603050405020304" pitchFamily="18" charset="0"/>
                        </a:rPr>
                        <a:t>Compatability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>
                          <a:effectLst/>
                          <a:highlight>
                            <a:srgbClr val="C9DAF8"/>
                          </a:highlight>
                          <a:latin typeface="Times" panose="02020603050405020304" pitchFamily="18" charset="0"/>
                        </a:rPr>
                        <a:t>Leap Year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>
                          <a:effectLst/>
                          <a:highlight>
                            <a:srgbClr val="C9DAF8"/>
                          </a:highlight>
                          <a:latin typeface="Times" panose="02020603050405020304" pitchFamily="18" charset="0"/>
                        </a:rPr>
                        <a:t>Learn More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31983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dirty="0"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>
                          <a:effectLst/>
                          <a:latin typeface="Times" panose="02020603050405020304" pitchFamily="18" charset="0"/>
                        </a:rPr>
                        <a:t>X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US" sz="1600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US" sz="1600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US" sz="1600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US" sz="1600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US" sz="1600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US" sz="1600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9859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dirty="0"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dirty="0">
                          <a:effectLst/>
                          <a:latin typeface="Times" panose="02020603050405020304" pitchFamily="18" charset="0"/>
                        </a:rPr>
                        <a:t>X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US" sz="1600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US" sz="1600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US" sz="1600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US" sz="1600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>
                          <a:effectLst/>
                          <a:latin typeface="Times" panose="02020603050405020304" pitchFamily="18" charset="0"/>
                        </a:rPr>
                        <a:t>X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US" sz="1600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480120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US" sz="1600" dirty="0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>
                          <a:effectLst/>
                          <a:latin typeface="Times" panose="02020603050405020304" pitchFamily="18" charset="0"/>
                        </a:rPr>
                        <a:t>X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US" sz="1600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US" sz="1600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US" sz="1600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US" sz="1600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US" sz="1600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34763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US" sz="1600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dirty="0">
                          <a:effectLst/>
                          <a:latin typeface="Times" panose="02020603050405020304" pitchFamily="18" charset="0"/>
                        </a:rPr>
                        <a:t>X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>
                          <a:effectLst/>
                          <a:latin typeface="Times" panose="02020603050405020304" pitchFamily="18" charset="0"/>
                        </a:rPr>
                        <a:t>X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US" sz="1600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US" sz="1600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US" sz="1600" dirty="0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US" sz="1600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73330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>
                          <a:effectLst/>
                          <a:latin typeface="Times" panose="02020603050405020304" pitchFamily="18" charset="0"/>
                        </a:rPr>
                        <a:t>5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US" sz="1600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US" sz="1600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US" sz="1600" dirty="0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>
                          <a:effectLst/>
                          <a:latin typeface="Times" panose="02020603050405020304" pitchFamily="18" charset="0"/>
                        </a:rPr>
                        <a:t>X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US" sz="1600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US" sz="1600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US" sz="1600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84677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>
                          <a:effectLst/>
                          <a:latin typeface="Times" panose="02020603050405020304" pitchFamily="18" charset="0"/>
                        </a:rPr>
                        <a:t>6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US" sz="1600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>
                          <a:effectLst/>
                          <a:latin typeface="Times" panose="02020603050405020304" pitchFamily="18" charset="0"/>
                        </a:rPr>
                        <a:t>X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US" sz="1600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US" sz="1600" dirty="0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>
                          <a:effectLst/>
                          <a:latin typeface="Times" panose="02020603050405020304" pitchFamily="18" charset="0"/>
                        </a:rPr>
                        <a:t>X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US" sz="1600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US" sz="1600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967700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>
                          <a:effectLst/>
                          <a:latin typeface="Times" panose="02020603050405020304" pitchFamily="18" charset="0"/>
                        </a:rPr>
                        <a:t>7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>
                          <a:effectLst/>
                          <a:latin typeface="Times" panose="02020603050405020304" pitchFamily="18" charset="0"/>
                        </a:rPr>
                        <a:t>X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US" sz="1600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US" sz="1600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US" sz="1600" dirty="0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US" sz="1600" dirty="0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>
                          <a:effectLst/>
                          <a:latin typeface="Times" panose="02020603050405020304" pitchFamily="18" charset="0"/>
                        </a:rPr>
                        <a:t>X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US" sz="1600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39700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>
                          <a:effectLst/>
                          <a:latin typeface="Times" panose="02020603050405020304" pitchFamily="18" charset="0"/>
                        </a:rPr>
                        <a:t>8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US" sz="1600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>
                          <a:effectLst/>
                          <a:latin typeface="Times" panose="02020603050405020304" pitchFamily="18" charset="0"/>
                        </a:rPr>
                        <a:t>X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US" sz="1600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US" sz="1600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US" sz="1600" dirty="0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US" sz="1600" dirty="0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dirty="0">
                          <a:effectLst/>
                          <a:latin typeface="Times" panose="02020603050405020304" pitchFamily="18" charset="0"/>
                        </a:rPr>
                        <a:t>X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5814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1412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54C76-7308-A335-BB44-3CC6E53E3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9401"/>
            <a:ext cx="10515600" cy="558800"/>
          </a:xfrm>
        </p:spPr>
        <p:txBody>
          <a:bodyPr>
            <a:normAutofit/>
          </a:bodyPr>
          <a:lstStyle/>
          <a:p>
            <a:pPr algn="ctr"/>
            <a:r>
              <a:rPr lang="en-US" sz="3200" b="1" i="0" u="none" strike="noStrike" dirty="0">
                <a:solidFill>
                  <a:srgbClr val="000000"/>
                </a:solidFill>
                <a:effectLst/>
                <a:latin typeface="Times" panose="02020603050405020304" pitchFamily="18" charset="0"/>
              </a:rPr>
              <a:t>Decision Table</a:t>
            </a:r>
            <a:endParaRPr lang="en-US" sz="6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CFD24-1D33-CE68-B29E-CDEB11736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9175" y="1017583"/>
            <a:ext cx="10515600" cy="1743074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Times" panose="02020603050405020304" pitchFamily="18" charset="0"/>
              </a:rPr>
              <a:t>Pre-Conditions:</a:t>
            </a:r>
            <a:endParaRPr lang="en-US" sz="1600" b="0" dirty="0">
              <a:effectLst/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Times" panose="02020603050405020304" pitchFamily="18" charset="0"/>
              </a:rPr>
              <a:t>- User enters a valid date of birth (</a:t>
            </a:r>
            <a:r>
              <a:rPr lang="en-US" sz="1600" b="0" i="0" u="none" strike="noStrike" dirty="0" err="1">
                <a:solidFill>
                  <a:srgbClr val="000000"/>
                </a:solidFill>
                <a:effectLst/>
                <a:latin typeface="Times" panose="02020603050405020304" pitchFamily="18" charset="0"/>
              </a:rPr>
              <a:t>DOBValid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Times" panose="02020603050405020304" pitchFamily="18" charset="0"/>
              </a:rPr>
              <a:t> = True).</a:t>
            </a:r>
            <a:endParaRPr lang="en-US" sz="1600" b="0" dirty="0">
              <a:effectLst/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Times" panose="02020603050405020304" pitchFamily="18" charset="0"/>
              </a:rPr>
              <a:t>- User clicks on the 'Calculate' button (</a:t>
            </a:r>
            <a:r>
              <a:rPr lang="en-US" sz="1600" b="0" i="0" u="none" strike="noStrike" dirty="0" err="1">
                <a:solidFill>
                  <a:srgbClr val="000000"/>
                </a:solidFill>
                <a:effectLst/>
                <a:latin typeface="Times" panose="02020603050405020304" pitchFamily="18" charset="0"/>
              </a:rPr>
              <a:t>CalculateClicked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Times" panose="02020603050405020304" pitchFamily="18" charset="0"/>
              </a:rPr>
              <a:t> = True).</a:t>
            </a:r>
            <a:endParaRPr lang="en-US" sz="1600" b="0" dirty="0">
              <a:effectLst/>
            </a:endParaRPr>
          </a:p>
          <a:p>
            <a:pPr marL="0" indent="0" algn="just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600" b="0" dirty="0">
                <a:effectLst/>
              </a:rPr>
            </a:b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Times" panose="02020603050405020304" pitchFamily="18" charset="0"/>
              </a:rPr>
              <a:t>Post-Conditions:</a:t>
            </a:r>
            <a:endParaRPr lang="en-US" sz="1600" b="0" dirty="0">
              <a:effectLst/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Times" panose="02020603050405020304" pitchFamily="18" charset="0"/>
              </a:rPr>
              <a:t>- The correct zodiac sign is displayed (</a:t>
            </a:r>
            <a:r>
              <a:rPr lang="en-US" sz="1600" b="0" i="0" u="none" strike="noStrike" dirty="0" err="1">
                <a:solidFill>
                  <a:srgbClr val="000000"/>
                </a:solidFill>
                <a:effectLst/>
                <a:latin typeface="Times" panose="02020603050405020304" pitchFamily="18" charset="0"/>
              </a:rPr>
              <a:t>ZodiacDisplayed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Times" panose="02020603050405020304" pitchFamily="18" charset="0"/>
              </a:rPr>
              <a:t> = True).</a:t>
            </a:r>
            <a:endParaRPr lang="en-US" sz="1600" b="0" dirty="0">
              <a:effectLst/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Times" panose="02020603050405020304" pitchFamily="18" charset="0"/>
              </a:rPr>
              <a:t>- The correct life path number is calculated and displayed (</a:t>
            </a:r>
            <a:r>
              <a:rPr lang="en-US" sz="1600" b="0" i="0" u="none" strike="noStrike" dirty="0" err="1">
                <a:solidFill>
                  <a:srgbClr val="000000"/>
                </a:solidFill>
                <a:effectLst/>
                <a:latin typeface="Times" panose="02020603050405020304" pitchFamily="18" charset="0"/>
              </a:rPr>
              <a:t>LifePathDisplayed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Times" panose="02020603050405020304" pitchFamily="18" charset="0"/>
              </a:rPr>
              <a:t> = True).</a:t>
            </a:r>
            <a:endParaRPr lang="en-US" sz="1600" b="0" dirty="0">
              <a:effectLst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E87277B-A845-C74A-877F-FF417EACE3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8936238"/>
              </p:ext>
            </p:extLst>
          </p:nvPr>
        </p:nvGraphicFramePr>
        <p:xfrm>
          <a:off x="3800474" y="3341688"/>
          <a:ext cx="4591052" cy="2878140"/>
        </p:xfrm>
        <a:graphic>
          <a:graphicData uri="http://schemas.openxmlformats.org/drawingml/2006/table">
            <a:tbl>
              <a:tblPr/>
              <a:tblGrid>
                <a:gridCol w="1817002">
                  <a:extLst>
                    <a:ext uri="{9D8B030D-6E8A-4147-A177-3AD203B41FA5}">
                      <a16:colId xmlns:a16="http://schemas.microsoft.com/office/drawing/2014/main" val="1439507060"/>
                    </a:ext>
                  </a:extLst>
                </a:gridCol>
                <a:gridCol w="1387025">
                  <a:extLst>
                    <a:ext uri="{9D8B030D-6E8A-4147-A177-3AD203B41FA5}">
                      <a16:colId xmlns:a16="http://schemas.microsoft.com/office/drawing/2014/main" val="1009007348"/>
                    </a:ext>
                  </a:extLst>
                </a:gridCol>
                <a:gridCol w="1387025">
                  <a:extLst>
                    <a:ext uri="{9D8B030D-6E8A-4147-A177-3AD203B41FA5}">
                      <a16:colId xmlns:a16="http://schemas.microsoft.com/office/drawing/2014/main" val="3758468863"/>
                    </a:ext>
                  </a:extLst>
                </a:gridCol>
              </a:tblGrid>
              <a:tr h="575628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9DAF8"/>
                          </a:highlight>
                          <a:latin typeface="Times" panose="02020603050405020304" pitchFamily="18" charset="0"/>
                        </a:rPr>
                        <a:t>Rules</a:t>
                      </a:r>
                      <a:endParaRPr lang="en-US" sz="2400">
                        <a:effectLst/>
                        <a:highlight>
                          <a:srgbClr val="C9DAF8"/>
                        </a:highlight>
                      </a:endParaRPr>
                    </a:p>
                  </a:txBody>
                  <a:tcPr marL="25400" marR="25400" marT="25400" marB="254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C9DAF8"/>
                          </a:highlight>
                          <a:latin typeface="Times" panose="02020603050405020304" pitchFamily="18" charset="0"/>
                        </a:rPr>
                        <a:t>R1</a:t>
                      </a:r>
                      <a:endParaRPr lang="en-US" sz="2400" dirty="0">
                        <a:effectLst/>
                        <a:highlight>
                          <a:srgbClr val="C9DAF8"/>
                        </a:highlight>
                      </a:endParaRPr>
                    </a:p>
                  </a:txBody>
                  <a:tcPr marL="25400" marR="25400" marT="25400" marB="254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9DAF8"/>
                          </a:highlight>
                          <a:latin typeface="Times" panose="02020603050405020304" pitchFamily="18" charset="0"/>
                        </a:rPr>
                        <a:t>R2</a:t>
                      </a:r>
                      <a:endParaRPr lang="en-US" sz="2400">
                        <a:effectLst/>
                        <a:highlight>
                          <a:srgbClr val="C9DAF8"/>
                        </a:highlight>
                      </a:endParaRPr>
                    </a:p>
                  </a:txBody>
                  <a:tcPr marL="25400" marR="25400" marT="25400" marB="254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95807"/>
                  </a:ext>
                </a:extLst>
              </a:tr>
              <a:tr h="575628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</a:rPr>
                        <a:t>DOBValid</a:t>
                      </a:r>
                      <a:endParaRPr lang="en-US" sz="2400" dirty="0">
                        <a:effectLst/>
                      </a:endParaRPr>
                    </a:p>
                  </a:txBody>
                  <a:tcPr marL="25400" marR="25400" marT="25400" marB="254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</a:rPr>
                        <a:t>F</a:t>
                      </a:r>
                      <a:endParaRPr lang="en-US" sz="2400">
                        <a:effectLst/>
                      </a:endParaRPr>
                    </a:p>
                  </a:txBody>
                  <a:tcPr marL="25400" marR="25400" marT="25400" marB="254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</a:rPr>
                        <a:t>T</a:t>
                      </a:r>
                      <a:endParaRPr lang="en-US" sz="2400">
                        <a:effectLst/>
                      </a:endParaRPr>
                    </a:p>
                  </a:txBody>
                  <a:tcPr marL="25400" marR="25400" marT="25400" marB="254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252085"/>
                  </a:ext>
                </a:extLst>
              </a:tr>
              <a:tr h="575628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</a:rPr>
                        <a:t>CalculateClicked</a:t>
                      </a:r>
                      <a:endParaRPr lang="en-US" sz="2400" dirty="0">
                        <a:effectLst/>
                      </a:endParaRPr>
                    </a:p>
                  </a:txBody>
                  <a:tcPr marL="25400" marR="25400" marT="25400" marB="254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</a:endParaRPr>
                    </a:p>
                  </a:txBody>
                  <a:tcPr marL="25400" marR="25400" marT="25400" marB="254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</a:rPr>
                        <a:t>T</a:t>
                      </a:r>
                      <a:endParaRPr lang="en-US" sz="2400">
                        <a:effectLst/>
                      </a:endParaRPr>
                    </a:p>
                  </a:txBody>
                  <a:tcPr marL="25400" marR="25400" marT="25400" marB="254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3853353"/>
                  </a:ext>
                </a:extLst>
              </a:tr>
              <a:tr h="575628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</a:rPr>
                        <a:t>ZodiacDisplayed</a:t>
                      </a:r>
                      <a:endParaRPr lang="en-US" sz="2400">
                        <a:effectLst/>
                      </a:endParaRPr>
                    </a:p>
                  </a:txBody>
                  <a:tcPr marL="25400" marR="25400" marT="25400" marB="254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</a:endParaRPr>
                    </a:p>
                  </a:txBody>
                  <a:tcPr marL="25400" marR="25400" marT="25400" marB="254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</a:rPr>
                        <a:t>X</a:t>
                      </a:r>
                      <a:endParaRPr lang="en-US" sz="2400" dirty="0">
                        <a:effectLst/>
                      </a:endParaRPr>
                    </a:p>
                  </a:txBody>
                  <a:tcPr marL="25400" marR="25400" marT="25400" marB="254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535991"/>
                  </a:ext>
                </a:extLst>
              </a:tr>
              <a:tr h="575628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</a:rPr>
                        <a:t>LifePathDisplayed</a:t>
                      </a:r>
                      <a:endParaRPr lang="en-US" sz="2400">
                        <a:effectLst/>
                      </a:endParaRPr>
                    </a:p>
                  </a:txBody>
                  <a:tcPr marL="25400" marR="25400" marT="25400" marB="254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</a:rPr>
                        <a:t>-</a:t>
                      </a:r>
                      <a:endParaRPr lang="en-US" sz="2400">
                        <a:effectLst/>
                      </a:endParaRPr>
                    </a:p>
                  </a:txBody>
                  <a:tcPr marL="25400" marR="25400" marT="25400" marB="254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</a:rPr>
                        <a:t>X</a:t>
                      </a:r>
                      <a:endParaRPr lang="en-US" sz="2400" dirty="0">
                        <a:effectLst/>
                      </a:endParaRPr>
                    </a:p>
                  </a:txBody>
                  <a:tcPr marL="25400" marR="25400" marT="25400" marB="254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3239496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F493C4D0-20C2-977A-0170-A60B89F1AC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8213" y="3648523"/>
            <a:ext cx="13112850" cy="811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50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7AAD7-FA0A-4A70-04FD-4C396C32B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1192"/>
            <a:ext cx="10515600" cy="568325"/>
          </a:xfrm>
        </p:spPr>
        <p:txBody>
          <a:bodyPr>
            <a:norm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3200" b="1" i="0" u="none" strike="noStrike" dirty="0">
                <a:solidFill>
                  <a:srgbClr val="000000"/>
                </a:solidFill>
                <a:effectLst/>
                <a:latin typeface="Times" panose="02020603050405020304" pitchFamily="18" charset="0"/>
              </a:rPr>
              <a:t>Finite State Machine &amp; </a:t>
            </a:r>
            <a:r>
              <a:rPr lang="en-US" sz="3200" b="1" i="0" u="none" strike="noStrike" dirty="0" err="1">
                <a:solidFill>
                  <a:srgbClr val="000000"/>
                </a:solidFill>
                <a:effectLst/>
                <a:latin typeface="Times" panose="02020603050405020304" pitchFamily="18" charset="0"/>
              </a:rPr>
              <a:t>Statecharts</a:t>
            </a:r>
            <a:endParaRPr lang="en-US" sz="6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2D363-50AB-85D9-3161-4E4D0D597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450" y="913816"/>
            <a:ext cx="5514975" cy="2701716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Times" panose="02020603050405020304" pitchFamily="18" charset="0"/>
              </a:rPr>
              <a:t>FSM &amp; </a:t>
            </a:r>
            <a:r>
              <a:rPr lang="en-US" sz="1600" b="0" i="0" u="none" strike="noStrike" dirty="0" err="1">
                <a:solidFill>
                  <a:srgbClr val="000000"/>
                </a:solidFill>
                <a:effectLst/>
                <a:latin typeface="Times" panose="02020603050405020304" pitchFamily="18" charset="0"/>
              </a:rPr>
              <a:t>Statechart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Times" panose="02020603050405020304" pitchFamily="18" charset="0"/>
              </a:rPr>
              <a:t> for zodiac sign and horoscope calculation:</a:t>
            </a:r>
            <a:endParaRPr lang="en-US" sz="1600" b="0" dirty="0">
              <a:effectLst/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Times" panose="02020603050405020304" pitchFamily="18" charset="0"/>
              </a:rPr>
              <a:t>1. Start (S0): Initial state when the user accesses the web application.</a:t>
            </a:r>
            <a:endParaRPr lang="en-US" sz="1600" b="0" dirty="0">
              <a:effectLst/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Times" panose="02020603050405020304" pitchFamily="18" charset="0"/>
              </a:rPr>
              <a:t>2. Enter Birthday (S1): The user inputs their birth date.</a:t>
            </a:r>
            <a:endParaRPr lang="en-US" sz="1600" b="0" dirty="0">
              <a:effectLst/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Times" panose="02020603050405020304" pitchFamily="18" charset="0"/>
              </a:rPr>
              <a:t>3. Submit Date (S2): The user submits the date, triggering the calculation process.</a:t>
            </a:r>
            <a:endParaRPr lang="en-US" sz="1600" b="0" dirty="0">
              <a:effectLst/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Times" panose="02020603050405020304" pitchFamily="18" charset="0"/>
              </a:rPr>
              <a:t>4. Calculate Sign (S3): The system calculates the zodiac sign based on the submitted date.</a:t>
            </a:r>
            <a:endParaRPr lang="en-US" sz="1600" b="0" dirty="0">
              <a:effectLst/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Times" panose="02020603050405020304" pitchFamily="18" charset="0"/>
              </a:rPr>
              <a:t>5. Display Results (S4): The zodiac sign and horoscope are displayed to the user.</a:t>
            </a:r>
            <a:endParaRPr lang="en-US" sz="1600" b="0" dirty="0">
              <a:effectLst/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Times" panose="02020603050405020304" pitchFamily="18" charset="0"/>
              </a:rPr>
              <a:t>6. End (S5): The user exits or closes the web application.</a:t>
            </a:r>
            <a:endParaRPr lang="en-US" sz="1600" b="0" dirty="0">
              <a:effectLst/>
            </a:endParaRPr>
          </a:p>
        </p:txBody>
      </p:sp>
      <p:pic>
        <p:nvPicPr>
          <p:cNvPr id="6152" name="Picture 8">
            <a:extLst>
              <a:ext uri="{FF2B5EF4-FFF2-40B4-BE49-F238E27FC236}">
                <a16:creationId xmlns:a16="http://schemas.microsoft.com/office/drawing/2014/main" id="{BF2DFDFC-3BE5-70FF-8526-5F4175032C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6425" y="1731274"/>
            <a:ext cx="59436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6AD3B3E-D0CB-A969-E466-7AAB496816CE}"/>
              </a:ext>
            </a:extLst>
          </p:cNvPr>
          <p:cNvSpPr txBox="1"/>
          <p:nvPr/>
        </p:nvSpPr>
        <p:spPr>
          <a:xfrm>
            <a:off x="6096000" y="4053264"/>
            <a:ext cx="5943600" cy="280076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Times" panose="02020603050405020304" pitchFamily="18" charset="0"/>
              </a:rPr>
              <a:t>FSM &amp; </a:t>
            </a:r>
            <a:r>
              <a:rPr lang="en-US" sz="1600" b="0" i="0" u="none" strike="noStrike" dirty="0" err="1">
                <a:solidFill>
                  <a:srgbClr val="000000"/>
                </a:solidFill>
                <a:effectLst/>
                <a:latin typeface="Times" panose="02020603050405020304" pitchFamily="18" charset="0"/>
              </a:rPr>
              <a:t>Statechart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Times" panose="02020603050405020304" pitchFamily="18" charset="0"/>
              </a:rPr>
              <a:t> for age calculation:</a:t>
            </a:r>
            <a:endParaRPr lang="en-US" sz="16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Times" panose="02020603050405020304" pitchFamily="18" charset="0"/>
              </a:rPr>
              <a:t>1. Start (S0): The user opens the age calculation page.</a:t>
            </a:r>
            <a:endParaRPr lang="en-US" sz="16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Times" panose="02020603050405020304" pitchFamily="18" charset="0"/>
              </a:rPr>
              <a:t>2. Input Birth Date (S1): The user inputs their birth date into the system.</a:t>
            </a:r>
            <a:endParaRPr lang="en-US" sz="16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Times" panose="02020603050405020304" pitchFamily="18" charset="0"/>
              </a:rPr>
              <a:t>3. Input Current Date (S2): Either the user enters the current date or the system automatically fills it in.</a:t>
            </a:r>
            <a:endParaRPr lang="en-US" sz="16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Times" panose="02020603050405020304" pitchFamily="18" charset="0"/>
              </a:rPr>
              <a:t>4. Calculate Age (S3): The system calculates the age when the user clicks "Calculate".</a:t>
            </a:r>
            <a:endParaRPr lang="en-US" sz="16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Times" panose="02020603050405020304" pitchFamily="18" charset="0"/>
              </a:rPr>
              <a:t>5. Display Age (S4): The calculated age is displayed to the user.</a:t>
            </a:r>
            <a:endParaRPr lang="en-US" sz="16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Times" panose="02020603050405020304" pitchFamily="18" charset="0"/>
              </a:rPr>
              <a:t>6. End (S5): The process ends, either by the user closing the application or initiating a new calculation.</a:t>
            </a:r>
            <a:endParaRPr lang="en-US" sz="1600" dirty="0"/>
          </a:p>
        </p:txBody>
      </p:sp>
      <p:pic>
        <p:nvPicPr>
          <p:cNvPr id="6154" name="Picture 10">
            <a:extLst>
              <a:ext uri="{FF2B5EF4-FFF2-40B4-BE49-F238E27FC236}">
                <a16:creationId xmlns:a16="http://schemas.microsoft.com/office/drawing/2014/main" id="{315D7AF5-63D5-DAFC-1EB1-614D0547DD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963109"/>
            <a:ext cx="5943600" cy="98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4251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A8138-B16C-CD18-1C6B-33F22D440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63550"/>
          </a:xfrm>
        </p:spPr>
        <p:txBody>
          <a:bodyPr>
            <a:noAutofit/>
          </a:bodyPr>
          <a:lstStyle/>
          <a:p>
            <a:pPr algn="ctr"/>
            <a:r>
              <a:rPr lang="en-US" sz="3200" b="1" i="0" u="none" strike="noStrike" dirty="0">
                <a:solidFill>
                  <a:srgbClr val="000000"/>
                </a:solidFill>
                <a:effectLst/>
                <a:latin typeface="Times" panose="02020603050405020304" pitchFamily="18" charset="0"/>
              </a:rPr>
              <a:t>Petri Nets</a:t>
            </a:r>
            <a:endParaRPr lang="en-US" sz="3200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9E53FE17-AE3F-7F24-5244-203EA2E9173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3506" y="1116013"/>
            <a:ext cx="5324988" cy="5503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8137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505</TotalTime>
  <Words>867</Words>
  <Application>Microsoft Office PowerPoint</Application>
  <PresentationFormat>Widescreen</PresentationFormat>
  <Paragraphs>138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Cascadia Code SemiBold</vt:lpstr>
      <vt:lpstr>Times</vt:lpstr>
      <vt:lpstr>Times New Roman</vt:lpstr>
      <vt:lpstr>Office Theme</vt:lpstr>
      <vt:lpstr>CIS612: Half-Semester Project</vt:lpstr>
      <vt:lpstr>Functional and Non-Functional Requirements</vt:lpstr>
      <vt:lpstr>System Boundary</vt:lpstr>
      <vt:lpstr>Software Process Model</vt:lpstr>
      <vt:lpstr>Use-Case Diagram</vt:lpstr>
      <vt:lpstr>Natural Language Requirements</vt:lpstr>
      <vt:lpstr>Decision Table</vt:lpstr>
      <vt:lpstr>Finite State Machine &amp; Statecharts</vt:lpstr>
      <vt:lpstr>Petri Nets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CIS612: Half-Semester Project</dc:title>
  <dc:creator>Muttaki Islam Bismoy</dc:creator>
  <cp:lastModifiedBy>Muttaki Islam Bismoy</cp:lastModifiedBy>
  <cp:revision>1</cp:revision>
  <dcterms:created xsi:type="dcterms:W3CDTF">2024-04-15T18:04:42Z</dcterms:created>
  <dcterms:modified xsi:type="dcterms:W3CDTF">2024-04-16T02:29:58Z</dcterms:modified>
</cp:coreProperties>
</file>